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4"/>
    <p:sldMasterId id="2147483676" r:id="rId5"/>
  </p:sldMasterIdLst>
  <p:notesMasterIdLst>
    <p:notesMasterId r:id="rId19"/>
  </p:notesMasterIdLst>
  <p:handoutMasterIdLst>
    <p:handoutMasterId r:id="rId20"/>
  </p:handoutMasterIdLst>
  <p:sldIdLst>
    <p:sldId id="295" r:id="rId6"/>
    <p:sldId id="309" r:id="rId7"/>
    <p:sldId id="308" r:id="rId8"/>
    <p:sldId id="296" r:id="rId9"/>
    <p:sldId id="315" r:id="rId10"/>
    <p:sldId id="314" r:id="rId11"/>
    <p:sldId id="299" r:id="rId12"/>
    <p:sldId id="301" r:id="rId13"/>
    <p:sldId id="300" r:id="rId14"/>
    <p:sldId id="303" r:id="rId15"/>
    <p:sldId id="306" r:id="rId16"/>
    <p:sldId id="312" r:id="rId17"/>
    <p:sldId id="31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92t21" initials="ma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505" autoAdjust="0"/>
  </p:normalViewPr>
  <p:slideViewPr>
    <p:cSldViewPr>
      <p:cViewPr>
        <p:scale>
          <a:sx n="100" d="100"/>
          <a:sy n="100" d="100"/>
        </p:scale>
        <p:origin x="5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1F8E-9CCB-44D0-9D67-1982BC4E1CA0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BAA8-BF1A-4115-9296-19F15801D4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1D862B-7139-4FD9-AF44-C3EB4D98D667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1627C5-BF2B-49D5-9FF2-99EFCA007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4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627C5-BF2B-49D5-9FF2-99EFCA0070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8A9229D-9A2F-4CCB-9B3D-ACD31B18BC7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6096000"/>
            <a:ext cx="8610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F12EB258-9314-4FDE-9BBB-15187E1FCAAD}" type="datetimeFigureOut">
              <a:rPr lang="en-US" smtClean="0"/>
              <a:pPr/>
              <a:t>4/28/2017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247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8" name="TextBox 7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945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7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5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840D-AB2D-4E21-A6E4-A134A00EC19E}" type="datetime1">
              <a:rPr lang="en-US" smtClean="0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CB686-31C1-458E-8EF2-1D6BBD654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13" name="TextBox 12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4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8A9229D-9A2F-4CCB-9B3D-ACD31B18BC7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5638800"/>
            <a:ext cx="8610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F12EB258-9314-4FDE-9BBB-15187E1FCAAD}" type="datetimeFigureOut">
              <a:rPr lang="en-US" smtClean="0"/>
              <a:pPr/>
              <a:t>4/28/2017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3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9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5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4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2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629400" y="228600"/>
            <a:ext cx="205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57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56" y="168432"/>
            <a:ext cx="6231377" cy="701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467" y="0"/>
            <a:ext cx="3133155" cy="1123051"/>
            <a:chOff x="1882868" y="4227999"/>
            <a:chExt cx="7337332" cy="2630001"/>
          </a:xfrm>
        </p:grpSpPr>
        <p:sp>
          <p:nvSpPr>
            <p:cNvPr id="8" name="TextBox 7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1226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3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8" name="TextBox 7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05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2039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3054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21880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11" name="TextBox 10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88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7" name="TextBox 6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27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6" name="TextBox 5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4629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49045" y="104344"/>
            <a:ext cx="3133155" cy="1123051"/>
            <a:chOff x="1882868" y="4227999"/>
            <a:chExt cx="7337332" cy="2630001"/>
          </a:xfrm>
        </p:grpSpPr>
        <p:sp>
          <p:nvSpPr>
            <p:cNvPr id="9" name="TextBox 8"/>
            <p:cNvSpPr txBox="1"/>
            <p:nvPr/>
          </p:nvSpPr>
          <p:spPr>
            <a:xfrm>
              <a:off x="3305828" y="4380399"/>
              <a:ext cx="5914372" cy="2477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gradFill>
                    <a:gsLst>
                      <a:gs pos="27000">
                        <a:srgbClr val="0000CC"/>
                      </a:gs>
                      <a:gs pos="47000">
                        <a:srgbClr val="3333CC"/>
                      </a:gs>
                      <a:gs pos="9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Felix Titling" panose="04060505060202020A04" pitchFamily="82" charset="0"/>
                </a:rPr>
                <a:t>OPT</a:t>
              </a:r>
            </a:p>
            <a:p>
              <a:endParaRPr lang="en-US" sz="20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5676" y="6227903"/>
              <a:ext cx="4713184" cy="4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Felix Titling" panose="04060505060202020A04" pitchFamily="82" charset="0"/>
                </a:rPr>
                <a:t>Office of Packaging and Transportation</a:t>
              </a:r>
              <a:endParaRPr lang="en-US" sz="600" dirty="0">
                <a:latin typeface="Felix Titling" panose="04060505060202020A04" pitchFamily="8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/>
            <a:stretch/>
          </p:blipFill>
          <p:spPr>
            <a:xfrm>
              <a:off x="5104390" y="4287878"/>
              <a:ext cx="1227667" cy="41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045123" y="4287878"/>
              <a:ext cx="0" cy="415466"/>
            </a:xfrm>
            <a:prstGeom prst="line">
              <a:avLst/>
            </a:prstGeom>
            <a:noFill/>
            <a:ln>
              <a:solidFill>
                <a:srgbClr val="33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228" y="4227999"/>
              <a:ext cx="1332195" cy="513507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558" t="47812" r="42716"/>
            <a:stretch>
              <a:fillRect/>
            </a:stretch>
          </p:blipFill>
          <p:spPr bwMode="auto">
            <a:xfrm>
              <a:off x="1882868" y="4411000"/>
              <a:ext cx="1454710" cy="192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3621" r="22055" b="35754"/>
            <a:stretch/>
          </p:blipFill>
          <p:spPr>
            <a:xfrm>
              <a:off x="2073807" y="4668083"/>
              <a:ext cx="1066800" cy="99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4537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B258-9314-4FDE-9BBB-15187E1FCAAD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229D-9A2F-4CCB-9B3D-ACD31B18BC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28650" y="365125"/>
            <a:ext cx="622039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04800" y="1143000"/>
            <a:ext cx="8610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  <p:sldLayoutId id="2147483704" r:id="rId14"/>
    <p:sldLayoutId id="2147483705" r:id="rId15"/>
    <p:sldLayoutId id="2147483706" r:id="rId16"/>
    <p:sldLayoutId id="2147483707" r:id="rId17"/>
    <p:sldLayoutId id="2147483668" r:id="rId18"/>
    <p:sldLayoutId id="2147483708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0556-A70A-415E-86E1-20EB3C20280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AD19-CBB1-43D3-9EEB-8BDF69482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9" b="21913"/>
          <a:stretch/>
        </p:blipFill>
        <p:spPr>
          <a:xfrm>
            <a:off x="1346884" y="1920123"/>
            <a:ext cx="6730316" cy="2804277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5791200" cy="4572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NNSA Office </a:t>
            </a:r>
            <a:r>
              <a:rPr lang="en-US" sz="1800" b="1" dirty="0">
                <a:solidFill>
                  <a:schemeClr val="bg1"/>
                </a:solidFill>
              </a:rPr>
              <a:t>of Packaging and </a:t>
            </a:r>
            <a:r>
              <a:rPr lang="en-US" sz="1800" b="1" dirty="0" smtClean="0">
                <a:solidFill>
                  <a:schemeClr val="bg1"/>
                </a:solidFill>
              </a:rPr>
              <a:t>Transportation, NA-531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6042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Chad E. Thompson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Package Certification </a:t>
            </a:r>
            <a:r>
              <a:rPr lang="en-US" dirty="0" smtClean="0">
                <a:latin typeface="Cambria" panose="02040503050406030204" pitchFamily="18" charset="0"/>
              </a:rPr>
              <a:t>Engineer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Model FL (pits)</a:t>
            </a:r>
          </a:p>
          <a:p>
            <a:r>
              <a:rPr lang="en-US" sz="2000" dirty="0" smtClean="0"/>
              <a:t>435-B Shipping Cask (NA-20 sealed sources)*</a:t>
            </a:r>
          </a:p>
          <a:p>
            <a:r>
              <a:rPr lang="en-US" sz="2000" dirty="0" smtClean="0"/>
              <a:t>380-B </a:t>
            </a:r>
            <a:r>
              <a:rPr lang="en-US" sz="2000" dirty="0"/>
              <a:t>Shipping Cask (NA-20 sealed sources</a:t>
            </a:r>
            <a:r>
              <a:rPr lang="en-US" sz="2000" dirty="0" smtClean="0"/>
              <a:t>)*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*Supports </a:t>
            </a:r>
            <a:r>
              <a:rPr lang="en-US" sz="1800" dirty="0"/>
              <a:t>the Off-Site Source Recovery Program (OSRP)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Various 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0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NNSA also ships packages that have not, or cannot demonstrate compliance with either the 10 CFR 71 requirements, or the DOT Hazardous Materials Regulations.  </a:t>
            </a:r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packages are regulated by DOE O </a:t>
            </a:r>
            <a:r>
              <a:rPr lang="en-US" sz="2000" dirty="0" smtClean="0"/>
              <a:t>461.1C, </a:t>
            </a:r>
            <a:r>
              <a:rPr lang="en-US" sz="2000" dirty="0"/>
              <a:t>and evaluated by the risk the shipment presents to the public, worker, and environment.</a:t>
            </a:r>
          </a:p>
          <a:p>
            <a:r>
              <a:rPr lang="en-US" sz="2000" dirty="0"/>
              <a:t>Offsite Transportation Authorizations (OTAs), or Offsite Transportation Directions (OTDs), are issued for risk based packages.</a:t>
            </a:r>
          </a:p>
          <a:p>
            <a:r>
              <a:rPr lang="en-US" sz="2000" dirty="0"/>
              <a:t>OTAs and OTDs are usually issued for weapon assemblies, but may also be issued for drum type packages.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6895"/>
              </p:ext>
            </p:extLst>
          </p:nvPr>
        </p:nvGraphicFramePr>
        <p:xfrm>
          <a:off x="1447800" y="4495800"/>
          <a:ext cx="64008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5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ambria" panose="02040503050406030204" pitchFamily="18" charset="0"/>
                        </a:rPr>
                        <a:t>Non-compliant, Risk Based Packages</a:t>
                      </a:r>
                      <a:endParaRPr lang="en-US" sz="19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Cambria" panose="02040503050406030204" pitchFamily="18" charset="0"/>
                        </a:rPr>
                        <a:t>OTA</a:t>
                      </a:r>
                      <a:endParaRPr lang="en-US" sz="19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Cambria" panose="02040503050406030204" pitchFamily="18" charset="0"/>
                        </a:rPr>
                        <a:t>OTD</a:t>
                      </a:r>
                      <a:endParaRPr lang="en-US" sz="19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Cambria" panose="02040503050406030204" pitchFamily="18" charset="0"/>
                        </a:rPr>
                        <a:t>Non-fissile, Less than Type</a:t>
                      </a:r>
                      <a:r>
                        <a:rPr lang="en-US" sz="1900" baseline="0" dirty="0" smtClean="0">
                          <a:latin typeface="Cambria" panose="02040503050406030204" pitchFamily="18" charset="0"/>
                        </a:rPr>
                        <a:t> B</a:t>
                      </a:r>
                      <a:endParaRPr lang="en-US" sz="19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Cambria" panose="02040503050406030204" pitchFamily="18" charset="0"/>
                        </a:rPr>
                        <a:t>Fissile,</a:t>
                      </a:r>
                      <a:r>
                        <a:rPr lang="en-US" sz="1900" baseline="0" dirty="0" smtClean="0">
                          <a:latin typeface="Cambria" panose="02040503050406030204" pitchFamily="18" charset="0"/>
                        </a:rPr>
                        <a:t> or Type B</a:t>
                      </a:r>
                    </a:p>
                    <a:p>
                      <a:endParaRPr lang="en-US" sz="1900" baseline="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365125"/>
            <a:ext cx="640282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Noncompliant Risk Based Packages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4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NNSA </a:t>
            </a:r>
            <a:r>
              <a:rPr lang="en-US" sz="2000" dirty="0"/>
              <a:t>OPT Parent </a:t>
            </a:r>
            <a:r>
              <a:rPr lang="en-US" sz="2000" dirty="0" smtClean="0"/>
              <a:t>Organization Link</a:t>
            </a:r>
            <a:endParaRPr lang="en-US" sz="2000" dirty="0"/>
          </a:p>
          <a:p>
            <a:r>
              <a:rPr lang="en-US" sz="2000" dirty="0"/>
              <a:t>NNSA OPT Functional Areas</a:t>
            </a:r>
          </a:p>
          <a:p>
            <a:r>
              <a:rPr lang="en-US" sz="2000" dirty="0"/>
              <a:t>Certified, or Compliant Packages</a:t>
            </a:r>
          </a:p>
          <a:p>
            <a:r>
              <a:rPr lang="en-US" sz="2000" dirty="0" smtClean="0"/>
              <a:t>OTA and OTD for noncompliant </a:t>
            </a:r>
            <a:r>
              <a:rPr lang="en-US" sz="2000" dirty="0"/>
              <a:t>Risk Based </a:t>
            </a:r>
            <a:r>
              <a:rPr lang="en-US" sz="2000" dirty="0" smtClean="0"/>
              <a:t>Packages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Key Takeaways</a:t>
            </a:r>
          </a:p>
        </p:txBody>
      </p:sp>
      <p:pic>
        <p:nvPicPr>
          <p:cNvPr id="6" name="Picture 24" descr="DSW cover B6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52600" y="2971800"/>
            <a:ext cx="5326417" cy="245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924"/>
            <a:ext cx="2087432" cy="278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29000"/>
            <a:ext cx="1937370" cy="25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5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Thank you for your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b="3614"/>
          <a:stretch/>
        </p:blipFill>
        <p:spPr>
          <a:xfrm>
            <a:off x="180996" y="1676400"/>
            <a:ext cx="87650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129" y="339058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NNSA OPT Parent Organization</a:t>
            </a:r>
          </a:p>
          <a:p>
            <a:r>
              <a:rPr lang="en-US" sz="2000" dirty="0" smtClean="0"/>
              <a:t>NNSA OPT Functional Areas</a:t>
            </a:r>
          </a:p>
          <a:p>
            <a:r>
              <a:rPr lang="en-US" sz="2000" dirty="0" smtClean="0"/>
              <a:t>NNSA OPT Updates</a:t>
            </a:r>
          </a:p>
          <a:p>
            <a:r>
              <a:rPr lang="en-US" sz="2000" dirty="0"/>
              <a:t>Certified, or Compliant Packages</a:t>
            </a:r>
          </a:p>
          <a:p>
            <a:pPr lvl="1"/>
            <a:r>
              <a:rPr lang="en-US" sz="1600" dirty="0"/>
              <a:t>SNL Designed Packages</a:t>
            </a:r>
          </a:p>
          <a:p>
            <a:pPr lvl="1"/>
            <a:r>
              <a:rPr lang="en-US" sz="1600" dirty="0"/>
              <a:t>SRNL Designed Packages</a:t>
            </a:r>
          </a:p>
          <a:p>
            <a:pPr lvl="1"/>
            <a:r>
              <a:rPr lang="en-US" sz="1600" dirty="0"/>
              <a:t>Y-12 Designed Packages</a:t>
            </a:r>
          </a:p>
          <a:p>
            <a:r>
              <a:rPr lang="en-US" sz="2000" dirty="0" smtClean="0"/>
              <a:t>Noncompliant </a:t>
            </a:r>
            <a:r>
              <a:rPr lang="en-US" sz="2000" dirty="0"/>
              <a:t>Risk Based </a:t>
            </a:r>
            <a:r>
              <a:rPr lang="en-US" sz="2000" dirty="0" smtClean="0"/>
              <a:t>Packages</a:t>
            </a:r>
          </a:p>
          <a:p>
            <a:r>
              <a:rPr lang="en-US" sz="2000" dirty="0" smtClean="0"/>
              <a:t>Key Takeaways</a:t>
            </a:r>
            <a:endParaRPr lang="en-US" sz="20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129" y="339058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NNSA Parent Organization, </a:t>
            </a:r>
            <a:r>
              <a:rPr lang="en-US" dirty="0" smtClean="0"/>
              <a:t>NA-50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3955"/>
            <a:ext cx="7239000" cy="54654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57800" y="4953000"/>
            <a:ext cx="1828800" cy="1828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129" y="339058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NNSA OPT </a:t>
            </a:r>
            <a:r>
              <a:rPr lang="en-US" dirty="0" smtClean="0"/>
              <a:t>Functional </a:t>
            </a:r>
            <a:r>
              <a:rPr lang="en-US" dirty="0" smtClean="0"/>
              <a:t>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40274"/>
              </p:ext>
            </p:extLst>
          </p:nvPr>
        </p:nvGraphicFramePr>
        <p:xfrm>
          <a:off x="457200" y="1295400"/>
          <a:ext cx="83058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NNSA Certifying Official</a:t>
                      </a:r>
                      <a:endParaRPr lang="en-US" sz="16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Certify NNSA fissile and Type B radioactive material packages for offsite shipment.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Authorize NNSA to ship noncompliant packages and/or weapon assemblies.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Approve site-specific packaging and transportation (P&amp;T) quality assurance program plans and site-specific packing/unpacking procedures for NNSA certified packages.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Approve Authorized Users of NNSA certified and approved packages.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Conduct periodic oversight of NNSA certified package user sites.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Provide technical assistance to NNSA HQ program offices, Field Offices and contractors on Title 10 Code of Federal Regulations (10 CFR), 49 CFR and DOE order P&amp;T requirements.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129" y="339058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NNSA OPT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New Leadership - NNSA OPT Director is </a:t>
            </a:r>
            <a:r>
              <a:rPr lang="en-US" sz="2000" dirty="0" smtClean="0"/>
              <a:t>Kathy </a:t>
            </a:r>
            <a:r>
              <a:rPr lang="en-US" sz="2000" dirty="0" smtClean="0"/>
              <a:t>Schwendenman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We </a:t>
            </a:r>
            <a:r>
              <a:rPr lang="en-US" sz="2000" dirty="0" smtClean="0"/>
              <a:t>are making a concerted effort to foster new relationships through outreach to the NNSA sites and fellow program offices.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Partnering with DOE Environmental Management (EM) OPT, EM-4.24 on numerous initiatives.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Packaging Program Management has been transferred to the NNSA Office of Infrastructure Operations &amp; Modernization, NA-522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Ahmad Al-</a:t>
            </a:r>
            <a:r>
              <a:rPr lang="en-US" sz="2000" dirty="0"/>
              <a:t>D</a:t>
            </a:r>
            <a:r>
              <a:rPr lang="en-US" sz="2000" dirty="0" smtClean="0"/>
              <a:t>aouk</a:t>
            </a:r>
            <a:r>
              <a:rPr lang="en-US" sz="2000" dirty="0" smtClean="0"/>
              <a:t> remains the NNSA CO at this time.</a:t>
            </a:r>
            <a:endParaRPr lang="en-US" sz="20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129" y="339058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Certified, or Compliant Packages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29" y="1143004"/>
            <a:ext cx="8470271" cy="4983163"/>
          </a:xfrm>
        </p:spPr>
        <p:txBody>
          <a:bodyPr/>
          <a:lstStyle/>
          <a:p>
            <a:r>
              <a:rPr lang="en-US" sz="2000" dirty="0"/>
              <a:t>10 CFR 71 only applies to fissile, or Type B quantities of radioactive material</a:t>
            </a:r>
          </a:p>
          <a:p>
            <a:r>
              <a:rPr lang="en-US" sz="2000" dirty="0"/>
              <a:t>Certified package means the package has demonstrated compliance with all applicable requirements of 10 CFR 71.  NNSA </a:t>
            </a:r>
            <a:r>
              <a:rPr lang="en-US" sz="2000" dirty="0" smtClean="0"/>
              <a:t>issues </a:t>
            </a:r>
            <a:r>
              <a:rPr lang="en-US" sz="2000" dirty="0"/>
              <a:t>OTCs for certified packages.</a:t>
            </a:r>
          </a:p>
          <a:p>
            <a:r>
              <a:rPr lang="en-US" sz="2000" dirty="0"/>
              <a:t>10 CFR 71 specifies test conditions for normal and accident transportation environments</a:t>
            </a:r>
          </a:p>
          <a:p>
            <a:r>
              <a:rPr lang="en-US" sz="2000" dirty="0"/>
              <a:t>Non-fissile, less than Type B (Type A, limited quantity, etc.) packages are governed by the DOT Hazardous Materials Regulations (49 CFR Parts 100-185) and do not need to be reviewed and approved by a competent authority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94511" y="4474317"/>
          <a:ext cx="4771506" cy="203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02"/>
                <a:gridCol w="3181004"/>
              </a:tblGrid>
              <a:tr h="3707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OTCs for Packages Meeting 10 CFR 71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1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B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B(U), or Type B(M)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6487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B and Fissile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B(U)F or Type B(M)F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6487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A and Fissile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Type AF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417637"/>
            <a:ext cx="4304271" cy="4983163"/>
          </a:xfrm>
        </p:spPr>
        <p:txBody>
          <a:bodyPr>
            <a:normAutofit/>
          </a:bodyPr>
          <a:lstStyle/>
          <a:p>
            <a:r>
              <a:rPr lang="en-US" sz="2000" b="1" dirty="0"/>
              <a:t>H1616 Tritium Containers </a:t>
            </a:r>
            <a:r>
              <a:rPr lang="en-US" sz="2000" dirty="0"/>
              <a:t>(most frequently used package in the complex</a:t>
            </a:r>
            <a:r>
              <a:rPr lang="en-US" sz="2000" dirty="0" smtClean="0"/>
              <a:t>)*</a:t>
            </a:r>
            <a:endParaRPr lang="en-US" sz="2000" dirty="0"/>
          </a:p>
          <a:p>
            <a:r>
              <a:rPr lang="en-US" sz="2000" b="1" dirty="0"/>
              <a:t>PAT-1</a:t>
            </a:r>
            <a:r>
              <a:rPr lang="en-US" sz="2000" dirty="0"/>
              <a:t> </a:t>
            </a:r>
            <a:r>
              <a:rPr lang="en-US" sz="2000" dirty="0" smtClean="0"/>
              <a:t>(container </a:t>
            </a:r>
            <a:r>
              <a:rPr lang="en-US" sz="2000" dirty="0"/>
              <a:t>certified for air transport of plutonium)</a:t>
            </a:r>
          </a:p>
          <a:p>
            <a:r>
              <a:rPr lang="en-US" sz="2000" b="1" dirty="0"/>
              <a:t>AWG711</a:t>
            </a:r>
            <a:r>
              <a:rPr lang="en-US" sz="2000" dirty="0"/>
              <a:t> (concept phase only, for air transport of plutonium)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799" y="1295400"/>
            <a:ext cx="2833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781634" cy="37816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438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*The </a:t>
            </a:r>
            <a:r>
              <a:rPr lang="en-US" sz="1200" dirty="0">
                <a:latin typeface="Cambria" panose="02040503050406030204" pitchFamily="18" charset="0"/>
              </a:rPr>
              <a:t>H1616 is very small, only 21 inches tall and 150 lbs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  The </a:t>
            </a:r>
            <a:r>
              <a:rPr lang="en-US" sz="1200" dirty="0">
                <a:latin typeface="Cambria" panose="02040503050406030204" pitchFamily="18" charset="0"/>
              </a:rPr>
              <a:t>PAT-1 is large, </a:t>
            </a:r>
            <a:r>
              <a:rPr lang="en-US" sz="1200" dirty="0" smtClean="0">
                <a:latin typeface="Cambria" panose="02040503050406030204" pitchFamily="18" charset="0"/>
              </a:rPr>
              <a:t>nearly </a:t>
            </a:r>
            <a:r>
              <a:rPr lang="en-US" sz="1200" dirty="0">
                <a:latin typeface="Cambria" panose="02040503050406030204" pitchFamily="18" charset="0"/>
              </a:rPr>
              <a:t>five feet tall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37180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SNL Designed </a:t>
            </a:r>
            <a:r>
              <a:rPr lang="en-US" dirty="0" smtClean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6864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503" y="3269319"/>
            <a:ext cx="1676400" cy="28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66798" y="2552591"/>
            <a:ext cx="1725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3A3A3A"/>
                </a:solidFill>
                <a:latin typeface="Cambria" panose="02040503050406030204" pitchFamily="18" charset="0"/>
              </a:rPr>
              <a:t>9977/H1700</a:t>
            </a:r>
            <a:endParaRPr lang="en-US" sz="2000" u="sng" dirty="0">
              <a:solidFill>
                <a:srgbClr val="3A3A3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67098" y="2342650"/>
            <a:ext cx="20002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solidFill>
                  <a:srgbClr val="3A3A3A"/>
                </a:solidFill>
                <a:latin typeface="Cambria" panose="02040503050406030204" pitchFamily="18" charset="0"/>
              </a:rPr>
              <a:t>SR-101 </a:t>
            </a:r>
            <a:r>
              <a:rPr lang="en-US" sz="2000" dirty="0">
                <a:solidFill>
                  <a:srgbClr val="3A3A3A"/>
                </a:solidFill>
                <a:latin typeface="Cambria" panose="02040503050406030204" pitchFamily="18" charset="0"/>
              </a:rPr>
              <a:t>Reservoir Package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68703" y="1343561"/>
            <a:ext cx="175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u="sng" dirty="0">
                <a:solidFill>
                  <a:srgbClr val="3A3A3A"/>
                </a:solidFill>
                <a:latin typeface="Cambria" panose="02040503050406030204" pitchFamily="18" charset="0"/>
                <a:cs typeface="Times New Roman" pitchFamily="18" charset="0"/>
              </a:rPr>
              <a:t>Bulk Tritium Shipping Package (BTSP)</a:t>
            </a:r>
            <a:endParaRPr lang="en-US" sz="2000" dirty="0">
              <a:solidFill>
                <a:srgbClr val="3A3A3A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103" y="3581400"/>
            <a:ext cx="2675247" cy="241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2590800"/>
            <a:ext cx="291465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1969" y="381000"/>
            <a:ext cx="623137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SRNL Designed </a:t>
            </a:r>
            <a:r>
              <a:rPr lang="en-US" dirty="0" smtClean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30260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3"/>
          <a:stretch/>
        </p:blipFill>
        <p:spPr bwMode="auto">
          <a:xfrm>
            <a:off x="1486140" y="3656780"/>
            <a:ext cx="449421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882066" y="6599242"/>
            <a:ext cx="184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16337" y="3636456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MD-2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17”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24” tall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6276" y="3962348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DPP-2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12”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17” tall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60676" y="3733749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ES-2100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8”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20” tall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89476" y="3505200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DT-23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18”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26” tall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5537" y="4191000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DT-22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13”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17” tall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7747" y="1752603"/>
            <a:ext cx="583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These are all certified Type B(U)F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DT containers ship primarily CSAs, and HEU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DPP-2 ships a variety of fissile assemblies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ES-2100 and ES-3100 ship HEU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80856" y="390754"/>
            <a:ext cx="449782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Y-12 Designed Packages</a:t>
            </a:r>
            <a:endParaRPr lang="en-US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9"/>
          <a:stretch/>
        </p:blipFill>
        <p:spPr bwMode="auto">
          <a:xfrm>
            <a:off x="5926137" y="3679593"/>
            <a:ext cx="111665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773737" y="3048000"/>
            <a:ext cx="1312863" cy="807988"/>
          </a:xfrm>
          <a:prstGeom prst="rect">
            <a:avLst/>
          </a:prstGeom>
          <a:noFill/>
        </p:spPr>
        <p:txBody>
          <a:bodyPr lIns="68652" tIns="34327" rIns="68652" bIns="34327">
            <a:spAutoFit/>
          </a:bodyPr>
          <a:lstStyle/>
          <a:p>
            <a:pPr algn="ctr">
              <a:defRPr/>
            </a:pPr>
            <a:r>
              <a:rPr lang="en-US" sz="1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DT-20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19” dia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40” tall</a:t>
            </a:r>
          </a:p>
        </p:txBody>
      </p:sp>
    </p:spTree>
    <p:extLst>
      <p:ext uri="{BB962C8B-B14F-4D97-AF65-F5344CB8AC3E}">
        <p14:creationId xmlns:p14="http://schemas.microsoft.com/office/powerpoint/2010/main" val="27267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Body xmlns="45ff246d-da8e-435e-9111-c351011699d4" xsi:nil="true"/>
    <OUO_x0020_Exemption xmlns="45ff246d-da8e-435e-9111-c351011699d4" xsi:nil="true"/>
    <OUO_x0020_Guidance xmlns="45ff246d-da8e-435e-9111-c351011699d4" xsi:nil="true"/>
    <C_x002f_FGI_x002d_MOD xmlns="45ff246d-da8e-435e-9111-c351011699d4">No</C_x002f_FGI_x002d_MOD>
    <OUO xmlns="45ff246d-da8e-435e-9111-c351011699d4">No</OUO>
    <OUO_x0020_Date xmlns="45ff246d-da8e-435e-9111-c351011699d4" xsi:nil="true"/>
    <Document_x0020_Date xmlns="45ff246d-da8e-435e-9111-c351011699d4">2011-02-17T02:00:00+00:00</Document_x0020_Date>
    <OUO_x0020_Name_x002f_Org xmlns="45ff246d-da8e-435e-9111-c351011699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C2F19FDBFCE4D801353FEF95BE090" ma:contentTypeVersion="8" ma:contentTypeDescription="Create a new document." ma:contentTypeScope="" ma:versionID="0a1ad0949dd10bd634bcf534900924bb">
  <xsd:schema xmlns:xsd="http://www.w3.org/2001/XMLSchema" xmlns:p="http://schemas.microsoft.com/office/2006/metadata/properties" xmlns:ns2="45ff246d-da8e-435e-9111-c351011699d4" targetNamespace="http://schemas.microsoft.com/office/2006/metadata/properties" ma:root="true" ma:fieldsID="b563bda0e393836f4db751aa3a936359" ns2:_="">
    <xsd:import namespace="45ff246d-da8e-435e-9111-c351011699d4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Body" minOccurs="0"/>
                <xsd:element ref="ns2:C_x002f_FGI_x002d_MOD"/>
                <xsd:element ref="ns2:OUO"/>
                <xsd:element ref="ns2:OUO_x0020_Exemption" minOccurs="0"/>
                <xsd:element ref="ns2:OUO_x0020_Name_x002f_Org" minOccurs="0"/>
                <xsd:element ref="ns2:OUO_x0020_Date" minOccurs="0"/>
                <xsd:element ref="ns2:OUO_x0020_Guida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ff246d-da8e-435e-9111-c351011699d4" elementFormDefault="qualified">
    <xsd:import namespace="http://schemas.microsoft.com/office/2006/documentManagement/types"/>
    <xsd:element name="Document_x0020_Date" ma:index="8" nillable="true" ma:displayName="Document Date" ma:description="The official date of the document, not the date it was uploaded to the library." ma:format="DateOnly" ma:internalName="Document_x0020_Date">
      <xsd:simpleType>
        <xsd:restriction base="dms:DateTime"/>
      </xsd:simpleType>
    </xsd:element>
    <xsd:element name="Document_x0020_Body" ma:index="9" nillable="true" ma:displayName="Document Body" ma:description="A brief description of the purpose and/or contents of the document." ma:internalName="Document_x0020_Body">
      <xsd:simpleType>
        <xsd:restriction base="dms:Note"/>
      </xsd:simpleType>
    </xsd:element>
    <xsd:element name="C_x002f_FGI_x002d_MOD" ma:index="10" ma:displayName="C/FGI-MOD" ma:description="Indicates whether the document contains C/FGI-MOD information. Select Yes or No before continuing" ma:format="Dropdown" ma:internalName="C_x002f_FGI_x002d_MOD">
      <xsd:simpleType>
        <xsd:restriction base="dms:Choice">
          <xsd:enumeration value="Yes"/>
          <xsd:enumeration value="No"/>
        </xsd:restriction>
      </xsd:simpleType>
    </xsd:element>
    <xsd:element name="OUO" ma:index="11" ma:displayName="OUO" ma:default="" ma:description="Indicates whether the document contains OUO information. Select Yes or No before continuing." ma:internalName="OUO">
      <xsd:simpleType>
        <xsd:restriction base="dms:Text">
          <xsd:enumeration value="Yes"/>
          <xsd:enumeration value="No"/>
        </xsd:restriction>
      </xsd:simpleType>
    </xsd:element>
    <xsd:element name="OUO_x0020_Exemption" ma:index="12" nillable="true" ma:displayName="OUO Exemption" ma:internalName="OUO_x0020_Exemption">
      <xsd:simpleType>
        <xsd:restriction base="dms:Text"/>
      </xsd:simpleType>
    </xsd:element>
    <xsd:element name="OUO_x0020_Name_x002f_Org" ma:index="13" nillable="true" ma:displayName="OUO Name/Org" ma:internalName="OUO_x0020_Name_x002f_Org">
      <xsd:simpleType>
        <xsd:restriction base="dms:Text"/>
      </xsd:simpleType>
    </xsd:element>
    <xsd:element name="OUO_x0020_Date" ma:index="14" nillable="true" ma:displayName="OUO Date" ma:internalName="OUO_x0020_Date">
      <xsd:simpleType>
        <xsd:restriction base="dms:Text"/>
      </xsd:simpleType>
    </xsd:element>
    <xsd:element name="OUO_x0020_Guidance" ma:index="15" nillable="true" ma:displayName="OUO Guidance" ma:internalName="OUO_x0020_Guidanc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2F6E25-16BD-433D-9798-91D2B2A77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3A08E-BDBF-4D54-B000-9EFDFE7C3D87}">
  <ds:schemaRefs>
    <ds:schemaRef ds:uri="http://purl.org/dc/terms/"/>
    <ds:schemaRef ds:uri="http://purl.org/dc/elements/1.1/"/>
    <ds:schemaRef ds:uri="45ff246d-da8e-435e-9111-c351011699d4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C58021-B573-44FC-9A39-0E1066CDB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f246d-da8e-435e-9111-c351011699d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NNSA_Template_May2012</Template>
  <TotalTime>3724</TotalTime>
  <Words>701</Words>
  <Application>Microsoft Office PowerPoint</Application>
  <PresentationFormat>On-screen Show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Felix Titling</vt:lpstr>
      <vt:lpstr>Georgia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Ty Deschamp</dc:creator>
  <cp:lastModifiedBy>Thompson, Chad E</cp:lastModifiedBy>
  <cp:revision>348</cp:revision>
  <cp:lastPrinted>2015-02-03T14:57:09Z</cp:lastPrinted>
  <dcterms:created xsi:type="dcterms:W3CDTF">2013-06-28T14:09:17Z</dcterms:created>
  <dcterms:modified xsi:type="dcterms:W3CDTF">2017-04-28T23:13:45Z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0x010100445C2F19FDBFCE4D801353FEF95BE090</vt:lpwstr>
  </property>
  <property fmtid="{D5CDD505-2E9C-101B-9397-08002B2CF9AE}" pid="3" name="Document Body">
    <vt:lpwstr/>
  </property>
  <property fmtid="{D5CDD505-2E9C-101B-9397-08002B2CF9AE}" pid="4" name="OUO Exemption">
    <vt:lpwstr/>
  </property>
  <property fmtid="{D5CDD505-2E9C-101B-9397-08002B2CF9AE}" pid="5" name="OUO Guidance">
    <vt:lpwstr/>
  </property>
  <property fmtid="{D5CDD505-2E9C-101B-9397-08002B2CF9AE}" pid="6" name="C/FGI-MOD">
    <vt:lpwstr>No</vt:lpwstr>
  </property>
  <property fmtid="{D5CDD505-2E9C-101B-9397-08002B2CF9AE}" pid="7" name="OUO">
    <vt:lpwstr>No</vt:lpwstr>
  </property>
  <property fmtid="{D5CDD505-2E9C-101B-9397-08002B2CF9AE}" pid="8" name="OUO Date">
    <vt:lpwstr/>
  </property>
  <property fmtid="{D5CDD505-2E9C-101B-9397-08002B2CF9AE}" pid="9" name="Document Date">
    <vt:lpwstr>2011-02-16T22:00:00Z</vt:lpwstr>
  </property>
  <property fmtid="{D5CDD505-2E9C-101B-9397-08002B2CF9AE}" pid="10" name="OUO Name/Org">
    <vt:lpwstr/>
  </property>
</Properties>
</file>