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11"/>
  </p:notesMasterIdLst>
  <p:sldIdLst>
    <p:sldId id="257" r:id="rId3"/>
    <p:sldId id="261" r:id="rId4"/>
    <p:sldId id="260" r:id="rId5"/>
    <p:sldId id="262" r:id="rId6"/>
    <p:sldId id="265" r:id="rId7"/>
    <p:sldId id="264" r:id="rId8"/>
    <p:sldId id="259" r:id="rId9"/>
    <p:sldId id="263" r:id="rId10"/>
  </p:sldIdLst>
  <p:sldSz cx="9144000" cy="6858000" type="overhead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15" autoAdjust="0"/>
  </p:normalViewPr>
  <p:slideViewPr>
    <p:cSldViewPr>
      <p:cViewPr varScale="1">
        <p:scale>
          <a:sx n="88" d="100"/>
          <a:sy n="88" d="100"/>
        </p:scale>
        <p:origin x="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D2DB436-2DDF-4326-B18B-E3EEC957FC18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EBEADF4-6A08-437C-862C-5A4A9EDF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6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69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" y="152400"/>
            <a:ext cx="8839200" cy="4572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  <a:lvl2pPr>
              <a:defRPr/>
            </a:lvl2pPr>
            <a:lvl3pPr>
              <a:defRPr sz="1600"/>
            </a:lvl3pPr>
            <a:lvl4pPr>
              <a:defRPr b="1"/>
            </a:lvl4pPr>
            <a:lvl5pPr marL="1133078" indent="-178991">
              <a:buFont typeface="Arial" panose="020B0604020202020204" pitchFamily="34" charset="0"/>
              <a:buChar char="•"/>
              <a:defRPr baseline="0"/>
            </a:lvl5pPr>
          </a:lstStyle>
          <a:p>
            <a:pPr lvl="0"/>
            <a:r>
              <a:rPr lang="en-US" dirty="0" smtClean="0"/>
              <a:t>Title of this slide: Arial Narrow 22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76200" y="762000"/>
            <a:ext cx="8686800" cy="5105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500" b="1"/>
            </a:lvl4pPr>
            <a:lvl5pPr marL="1133078" indent="-178991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First level bullet: Arial Narrow, 20 pt. bold</a:t>
            </a:r>
          </a:p>
          <a:p>
            <a:pPr lvl="1"/>
            <a:r>
              <a:rPr lang="en-US" dirty="0" smtClean="0"/>
              <a:t>Second level bullet: Arial Narrow, 20 </a:t>
            </a:r>
            <a:r>
              <a:rPr lang="en-US" dirty="0" err="1" smtClean="0"/>
              <a:t>pt</a:t>
            </a:r>
            <a:r>
              <a:rPr lang="en-US" dirty="0" smtClean="0"/>
              <a:t> plain</a:t>
            </a:r>
          </a:p>
          <a:p>
            <a:pPr lvl="2"/>
            <a:r>
              <a:rPr lang="en-US" dirty="0" smtClean="0"/>
              <a:t>Third level bullet: Arial Narrow, 16 </a:t>
            </a:r>
            <a:r>
              <a:rPr lang="en-US" dirty="0" err="1" smtClean="0"/>
              <a:t>pt</a:t>
            </a:r>
            <a:r>
              <a:rPr lang="en-US" dirty="0" smtClean="0"/>
              <a:t> italic </a:t>
            </a:r>
          </a:p>
          <a:p>
            <a:pPr lvl="3"/>
            <a:r>
              <a:rPr lang="en-US" dirty="0" smtClean="0"/>
              <a:t>Fourth level: Arial Narrow, 15 pt. bold</a:t>
            </a:r>
          </a:p>
          <a:p>
            <a:pPr lvl="4"/>
            <a:r>
              <a:rPr lang="en-US" dirty="0" smtClean="0"/>
              <a:t>Fifth level: Arial Narrow, 12 </a:t>
            </a:r>
            <a:r>
              <a:rPr lang="en-US" dirty="0" err="1" smtClean="0"/>
              <a:t>pt</a:t>
            </a:r>
            <a:r>
              <a:rPr lang="en-US" dirty="0" smtClean="0"/>
              <a:t> italic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0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59"/>
            <a:ext cx="8077200" cy="372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9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218678" indent="-218678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447278" indent="-208756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675878" indent="-1492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904478" indent="-159147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133078" indent="-178991" algn="l" defTabSz="914400" rtl="0" eaLnBrk="1" latinLnBrk="0" hangingPunct="1">
        <a:spcBef>
          <a:spcPct val="20000"/>
        </a:spcBef>
        <a:buFont typeface="Arial" pitchFamily="34" charset="0"/>
        <a:buChar char="»"/>
        <a:defRPr sz="12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9574"/>
            <a:ext cx="9144000" cy="61484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85800"/>
            <a:ext cx="8704618" cy="22189"/>
          </a:xfrm>
          <a:prstGeom prst="rect">
            <a:avLst/>
          </a:prstGeom>
        </p:spPr>
      </p:pic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8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218678" indent="-218678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447278" indent="-208756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675878" indent="-1492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904478" indent="-159147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133078" indent="-178991" algn="l" defTabSz="914400" rtl="0" eaLnBrk="1" latinLnBrk="0" hangingPunct="1">
        <a:spcBef>
          <a:spcPct val="20000"/>
        </a:spcBef>
        <a:buFont typeface="Arial" pitchFamily="34" charset="0"/>
        <a:buChar char="»"/>
        <a:defRPr sz="12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/>
              <a:t>Highway Route Controlled Quantity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57200" y="4495800"/>
            <a:ext cx="7391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Christian W. Solum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57200" y="4767263"/>
            <a:ext cx="7391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Traffic Logistics Lead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57200" y="5238750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Arial Narrow" pitchFamily="34" charset="0"/>
              </a:rPr>
              <a:t>51</a:t>
            </a:r>
            <a:r>
              <a:rPr lang="en-US" sz="1200" i="1" baseline="30000" dirty="0" smtClean="0">
                <a:solidFill>
                  <a:schemeClr val="tx1"/>
                </a:solidFill>
                <a:latin typeface="Arial Narrow" pitchFamily="34" charset="0"/>
              </a:rPr>
              <a:t>st</a:t>
            </a:r>
            <a:r>
              <a:rPr lang="en-US" sz="1200" i="1" dirty="0" smtClean="0">
                <a:solidFill>
                  <a:schemeClr val="tx1"/>
                </a:solidFill>
                <a:latin typeface="Arial Narrow" pitchFamily="34" charset="0"/>
              </a:rPr>
              <a:t> Contractors Transportation Management Association | Moving Forward</a:t>
            </a:r>
            <a:endParaRPr lang="en-US" sz="12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Arial Narrow" pitchFamily="34" charset="0"/>
              </a:rPr>
              <a:t>Point Clear, Alabama | Thursday May 25, 2017</a:t>
            </a:r>
            <a:endParaRPr lang="en-US" sz="1200" i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646" y="762000"/>
            <a:ext cx="5412354" cy="543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752600" y="838200"/>
            <a:ext cx="5334000" cy="5222570"/>
            <a:chOff x="3046412" y="340030"/>
            <a:chExt cx="6096000" cy="621317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6412" y="512053"/>
              <a:ext cx="6019800" cy="6041147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3046412" y="340030"/>
              <a:ext cx="6096000" cy="6213170"/>
            </a:xfrm>
            <a:prstGeom prst="ellipse">
              <a:avLst/>
            </a:prstGeom>
            <a:noFill/>
            <a:ln w="254000"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2" name="Straight Connector 11"/>
            <p:cNvCxnSpPr>
              <a:endCxn id="11" idx="3"/>
            </p:cNvCxnSpPr>
            <p:nvPr/>
          </p:nvCxnSpPr>
          <p:spPr>
            <a:xfrm flipH="1">
              <a:off x="3939151" y="1295400"/>
              <a:ext cx="4288861" cy="4347902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40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52600" y="762000"/>
            <a:ext cx="5486400" cy="5355347"/>
            <a:chOff x="3046412" y="446661"/>
            <a:chExt cx="6019800" cy="604114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6412" y="446661"/>
              <a:ext cx="6019800" cy="604114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4211" y="1924590"/>
              <a:ext cx="3203065" cy="3180810"/>
            </a:xfrm>
            <a:prstGeom prst="rect">
              <a:avLst/>
            </a:prstGeom>
            <a:solidFill>
              <a:schemeClr val="bg1">
                <a:alpha val="6000"/>
              </a:schemeClr>
            </a:solidFill>
          </p:spPr>
        </p:pic>
      </p:grpSp>
    </p:spTree>
    <p:extLst>
      <p:ext uri="{BB962C8B-B14F-4D97-AF65-F5344CB8AC3E}">
        <p14:creationId xmlns:p14="http://schemas.microsoft.com/office/powerpoint/2010/main" val="41760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SPLIT or REDUCE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042" y="818334"/>
            <a:ext cx="6408358" cy="543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No other Option – MUST SHIP HRCQ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990600"/>
            <a:ext cx="3810000" cy="457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400" dirty="0" smtClean="0"/>
              <a:t>Fourteen Days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Seven Days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Day of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029198" y="990600"/>
            <a:ext cx="3581402" cy="4572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4400" dirty="0" smtClean="0"/>
              <a:t>During Transit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After Delivery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Week After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178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7829" y="2286000"/>
            <a:ext cx="7924800" cy="1325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sz="9600" smtClean="0"/>
              <a:t>Resources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788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</p:spPr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514600"/>
            <a:ext cx="7924800" cy="1325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sz="9600" smtClean="0"/>
              <a:t>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898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69B0"/>
      </a:dk2>
      <a:lt2>
        <a:srgbClr val="8FD2FF"/>
      </a:lt2>
      <a:accent1>
        <a:srgbClr val="0069B0"/>
      </a:accent1>
      <a:accent2>
        <a:srgbClr val="8FD2FF"/>
      </a:accent2>
      <a:accent3>
        <a:srgbClr val="F3901D"/>
      </a:accent3>
      <a:accent4>
        <a:srgbClr val="006F51"/>
      </a:accent4>
      <a:accent5>
        <a:srgbClr val="9DF5D3"/>
      </a:accent5>
      <a:accent6>
        <a:srgbClr val="FEF064"/>
      </a:accent6>
      <a:hlink>
        <a:srgbClr val="4DC9FF"/>
      </a:hlink>
      <a:folHlink>
        <a:srgbClr val="EE34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SRNS 2014">
      <a:dk1>
        <a:srgbClr val="000000"/>
      </a:dk1>
      <a:lt1>
        <a:srgbClr val="FFFFFF"/>
      </a:lt1>
      <a:dk2>
        <a:srgbClr val="0069B0"/>
      </a:dk2>
      <a:lt2>
        <a:srgbClr val="8FD2FF"/>
      </a:lt2>
      <a:accent1>
        <a:srgbClr val="F3901D"/>
      </a:accent1>
      <a:accent2>
        <a:srgbClr val="F9CA91"/>
      </a:accent2>
      <a:accent3>
        <a:srgbClr val="FEF064"/>
      </a:accent3>
      <a:accent4>
        <a:srgbClr val="FEF7B0"/>
      </a:accent4>
      <a:accent5>
        <a:srgbClr val="006F51"/>
      </a:accent5>
      <a:accent6>
        <a:srgbClr val="9DF5D3"/>
      </a:accent6>
      <a:hlink>
        <a:srgbClr val="4DC9FF"/>
      </a:hlink>
      <a:folHlink>
        <a:srgbClr val="EE34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61</Words>
  <Application>Microsoft Office PowerPoint</Application>
  <PresentationFormat>Overhead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PETTY, KATHY R</dc:creator>
  <cp:lastModifiedBy>CHRISTIAN W. SOLUM</cp:lastModifiedBy>
  <cp:revision>90</cp:revision>
  <cp:lastPrinted>2017-05-17T20:27:10Z</cp:lastPrinted>
  <dcterms:created xsi:type="dcterms:W3CDTF">2013-02-27T19:43:20Z</dcterms:created>
  <dcterms:modified xsi:type="dcterms:W3CDTF">2017-05-17T20:42:54Z</dcterms:modified>
</cp:coreProperties>
</file>