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57" r:id="rId4"/>
    <p:sldId id="269" r:id="rId5"/>
    <p:sldId id="307" r:id="rId6"/>
    <p:sldId id="308" r:id="rId7"/>
    <p:sldId id="309" r:id="rId8"/>
    <p:sldId id="272" r:id="rId9"/>
    <p:sldId id="270" r:id="rId10"/>
    <p:sldId id="297" r:id="rId11"/>
    <p:sldId id="298" r:id="rId12"/>
    <p:sldId id="299" r:id="rId13"/>
    <p:sldId id="301" r:id="rId14"/>
    <p:sldId id="303" r:id="rId15"/>
    <p:sldId id="302" r:id="rId16"/>
    <p:sldId id="305" r:id="rId17"/>
    <p:sldId id="304" r:id="rId18"/>
    <p:sldId id="300" r:id="rId19"/>
    <p:sldId id="310" r:id="rId20"/>
    <p:sldId id="278" r:id="rId21"/>
    <p:sldId id="311" r:id="rId22"/>
    <p:sldId id="312" r:id="rId23"/>
    <p:sldId id="313" r:id="rId24"/>
    <p:sldId id="266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Notes" id="{B0EB6920-D2A0-495E-B0F0-41C0AD428A09}">
          <p14:sldIdLst/>
        </p14:section>
        <p14:section name="Layouts" id="{EAD28597-C773-467B-A849-440761393971}">
          <p14:sldIdLst>
            <p14:sldId id="256"/>
            <p14:sldId id="268"/>
            <p14:sldId id="257"/>
            <p14:sldId id="269"/>
            <p14:sldId id="307"/>
            <p14:sldId id="308"/>
            <p14:sldId id="309"/>
            <p14:sldId id="272"/>
            <p14:sldId id="270"/>
            <p14:sldId id="297"/>
            <p14:sldId id="298"/>
            <p14:sldId id="299"/>
            <p14:sldId id="301"/>
            <p14:sldId id="303"/>
            <p14:sldId id="302"/>
            <p14:sldId id="305"/>
            <p14:sldId id="304"/>
            <p14:sldId id="300"/>
            <p14:sldId id="310"/>
            <p14:sldId id="278"/>
            <p14:sldId id="311"/>
            <p14:sldId id="312"/>
            <p14:sldId id="31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933">
          <p15:clr>
            <a:srgbClr val="A4A3A4"/>
          </p15:clr>
        </p15:guide>
        <p15:guide id="3" orient="horz" pos="3050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pos="2880">
          <p15:clr>
            <a:srgbClr val="A4A3A4"/>
          </p15:clr>
        </p15:guide>
        <p15:guide id="6" pos="249">
          <p15:clr>
            <a:srgbClr val="A4A3A4"/>
          </p15:clr>
        </p15:guide>
        <p15:guide id="7" pos="1156">
          <p15:clr>
            <a:srgbClr val="A4A3A4"/>
          </p15:clr>
        </p15:guide>
        <p15:guide id="8" pos="2018">
          <p15:clr>
            <a:srgbClr val="A4A3A4"/>
          </p15:clr>
        </p15:guide>
        <p15:guide id="9" pos="3742">
          <p15:clr>
            <a:srgbClr val="A4A3A4"/>
          </p15:clr>
        </p15:guide>
        <p15:guide id="10" pos="4604">
          <p15:clr>
            <a:srgbClr val="A4A3A4"/>
          </p15:clr>
        </p15:guide>
        <p15:guide id="11" pos="5511">
          <p15:clr>
            <a:srgbClr val="A4A3A4"/>
          </p15:clr>
        </p15:guide>
        <p15:guide id="12" orient="horz" pos="2890">
          <p15:clr>
            <a:srgbClr val="A4A3A4"/>
          </p15:clr>
        </p15:guide>
        <p15:guide id="13" pos="4605">
          <p15:clr>
            <a:srgbClr val="A4A3A4"/>
          </p15:clr>
        </p15:guide>
        <p15:guide id="14" pos="3766">
          <p15:clr>
            <a:srgbClr val="A4A3A4"/>
          </p15:clr>
        </p15:guide>
        <p15:guide id="15" orient="horz" pos="2946">
          <p15:clr>
            <a:srgbClr val="A4A3A4"/>
          </p15:clr>
        </p15:guide>
        <p15:guide id="16" orient="horz" pos="2924">
          <p15:clr>
            <a:srgbClr val="A4A3A4"/>
          </p15:clr>
        </p15:guide>
        <p15:guide id="17" pos="39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A58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03" autoAdjust="0"/>
    <p:restoredTop sz="92334" autoAdjust="0"/>
  </p:normalViewPr>
  <p:slideViewPr>
    <p:cSldViewPr snapToGrid="0" showGuides="1">
      <p:cViewPr varScale="1">
        <p:scale>
          <a:sx n="103" d="100"/>
          <a:sy n="103" d="100"/>
        </p:scale>
        <p:origin x="102" y="210"/>
      </p:cViewPr>
      <p:guideLst>
        <p:guide orient="horz" pos="259"/>
        <p:guide orient="horz" pos="933"/>
        <p:guide orient="horz" pos="3050"/>
        <p:guide orient="horz" pos="2935"/>
        <p:guide pos="2880"/>
        <p:guide pos="249"/>
        <p:guide pos="1156"/>
        <p:guide pos="2018"/>
        <p:guide pos="3742"/>
        <p:guide pos="4604"/>
        <p:guide pos="5511"/>
        <p:guide orient="horz" pos="2890"/>
        <p:guide pos="4605"/>
        <p:guide pos="3766"/>
        <p:guide orient="horz" pos="2946"/>
        <p:guide orient="horz" pos="2924"/>
        <p:guide pos="3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157A4-97A2-4D00-9D3E-70DB87AD8D97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0DB5EB-21F3-4797-915D-529A54A62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3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F2E768-1654-40C6-AC7E-87D9D6CF70C4}" type="datetimeFigureOut">
              <a:rPr lang="en-GB" smtClean="0"/>
              <a:t>18/05/2017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09CAE-959A-4952-AF72-F869D27AA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27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9CAE-959A-4952-AF72-F869D27A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2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" y="0"/>
            <a:ext cx="9138699" cy="514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ACF-4CB1-594E-A587-E04B727B7991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66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E67D-4C23-2A43-9D58-F4F6168789DF}" type="datetime4">
              <a:rPr lang="en-US" smtClean="0"/>
              <a:t>May 18,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B763-A246-3F44-8BFB-6194494F2FDB}" type="datetime4">
              <a:rPr lang="en-US" smtClean="0"/>
              <a:t>May 18,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3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8A4D-2168-C844-A655-46BAB3440502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F739-2A1F-5F4B-84C8-35F0ADCF2700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1B62-5B07-2A4A-9FA1-04E2886758DF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2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B8FD-C9F1-BB41-8D09-729D7161DC0F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5CC-547D-A549-86F2-256B3F9BE661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0D38-4C4A-3F4A-8E81-BB77E564036D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6CCA-F279-D940-8676-72811C8A7511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4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 flipH="1">
            <a:off x="7185322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B104-6235-0840-B7CE-13DF3464AD4F}" type="datetime4">
              <a:rPr lang="en-US" smtClean="0"/>
              <a:t>May 18, 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183943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068489" y="1411200"/>
            <a:ext cx="3240361" cy="324811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656-7A5E-7C41-A4FA-374624570817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 rot="5400000">
            <a:off x="7868027" y="-157067"/>
            <a:ext cx="311559" cy="1429914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12D-1633-B74A-B82F-EC601FDABF61}" type="datetime4">
              <a:rPr lang="en-US" smtClean="0"/>
              <a:t>May 18,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F7C-14E7-254D-B4CD-7499903E98C6}" type="datetime4">
              <a:rPr lang="en-US" smtClean="0"/>
              <a:t>May 18,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4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EB9-228C-A242-8414-5B031F7D0D14}" type="datetime4">
              <a:rPr lang="en-US" smtClean="0"/>
              <a:t>May 18,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EF97-F506-914D-8DA0-3A64BA9C9128}" type="datetime4">
              <a:rPr lang="en-US" smtClean="0"/>
              <a:t>May 18,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" y="0"/>
            <a:ext cx="9142312" cy="514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26E6C4-8C3C-124A-9507-0E65CCF7E0EF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411200"/>
            <a:ext cx="3743952" cy="324811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6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790-EB8B-8A49-98ED-4E170C7FADA8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739-3014-A84D-A597-DABFAEF14D57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46E6-6B61-0240-8EB9-BBFFAF735652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05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5275"/>
            <a:ext cx="5545136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9700"/>
            <a:ext cx="4176713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A-A256-274B-8F66-AE98F7ABCFF2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 algn="r">
              <a:defRPr lang="en-GB" smtClean="0"/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11811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7-B071-344F-ACDE-2BE2F73566D4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"/>
            <a:ext cx="9145865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104775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427734"/>
            <a:ext cx="5545137" cy="4320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ED3914-CA6D-804C-A4B6-E55C00A7EC4F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2952750"/>
            <a:ext cx="5545137" cy="17065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additional information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63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Slide + Subtit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554513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5545138" cy="324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DE9C-19DB-774D-BF7D-5A2544991179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5545137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3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76153"/>
            <a:ext cx="6913561" cy="85281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476163"/>
            <a:ext cx="5545138" cy="5996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B2B7-CD29-0146-BC53-07FCE91C505E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bg2"/>
          </a:solidFill>
        </p:grpSpPr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5287" y="3187453"/>
            <a:ext cx="5545137" cy="14718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disclaimer</a:t>
            </a:r>
          </a:p>
        </p:txBody>
      </p:sp>
    </p:spTree>
    <p:extLst>
      <p:ext uri="{BB962C8B-B14F-4D97-AF65-F5344CB8AC3E}">
        <p14:creationId xmlns:p14="http://schemas.microsoft.com/office/powerpoint/2010/main" val="957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4A91-260F-EF41-A3D7-C7E1842BB6DD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065-55C1-0345-B338-CD06809C48F6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E0B-0E42-484E-B0D6-B4E17226DB31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6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" y="32"/>
            <a:ext cx="9138586" cy="514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C4DC-8A2A-C54C-B139-0DE9C5CC3561}" type="datetime4">
              <a:rPr lang="en-US" smtClean="0"/>
              <a:t>May 18,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2C49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9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14E0-7C8C-F944-96B2-F2C0059FB33A}" type="datetime4">
              <a:rPr lang="en-US" smtClean="0"/>
              <a:t>May 18,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0167" r="77049"/>
          <a:stretch/>
        </p:blipFill>
        <p:spPr bwMode="auto">
          <a:xfrm>
            <a:off x="-1" y="3095624"/>
            <a:ext cx="1962151" cy="2049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619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4D0E-EA40-DD45-AD57-AA9A4C5D3A9D}" type="datetime4">
              <a:rPr lang="en-US" smtClean="0"/>
              <a:t>May 18,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update footer go to 'Insert' Tab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857467"/>
            <a:ext cx="7862400" cy="408063"/>
          </a:xfrm>
        </p:spPr>
        <p:txBody>
          <a:bodyPr anchor="ctr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95275"/>
            <a:ext cx="7862887" cy="11811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409700"/>
            <a:ext cx="5545138" cy="3249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4794159"/>
            <a:ext cx="1656432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75756"/>
                </a:solidFill>
              </a:defRPr>
            </a:lvl1pPr>
          </a:lstStyle>
          <a:p>
            <a:fld id="{A27E595A-65D8-1047-B21B-54E683FACE44}" type="datetime4">
              <a:rPr lang="en-US" smtClean="0"/>
              <a:t>May 18,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61" y="4794159"/>
            <a:ext cx="4935478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575756"/>
                </a:solidFill>
              </a:defRPr>
            </a:lvl1pPr>
          </a:lstStyle>
          <a:p>
            <a:r>
              <a:rPr lang="en-GB"/>
              <a:t>To update footer go to 'Insert' Tab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7" y="4794159"/>
            <a:ext cx="864345" cy="167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575756"/>
                </a:solidFill>
              </a:defRPr>
            </a:lvl1pPr>
          </a:lstStyle>
          <a:p>
            <a:fld id="{176D42AD-1083-4040-A350-B262F26E2D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8581789" y="409127"/>
            <a:ext cx="170935" cy="784515"/>
            <a:chOff x="5908" y="505"/>
            <a:chExt cx="402" cy="1845"/>
          </a:xfrm>
          <a:solidFill>
            <a:schemeClr val="tx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918" y="1967"/>
              <a:ext cx="380" cy="383"/>
            </a:xfrm>
            <a:custGeom>
              <a:avLst/>
              <a:gdLst>
                <a:gd name="T0" fmla="*/ 0 w 380"/>
                <a:gd name="T1" fmla="*/ 241 h 383"/>
                <a:gd name="T2" fmla="*/ 380 w 380"/>
                <a:gd name="T3" fmla="*/ 383 h 383"/>
                <a:gd name="T4" fmla="*/ 380 w 380"/>
                <a:gd name="T5" fmla="*/ 305 h 383"/>
                <a:gd name="T6" fmla="*/ 78 w 380"/>
                <a:gd name="T7" fmla="*/ 196 h 383"/>
                <a:gd name="T8" fmla="*/ 380 w 380"/>
                <a:gd name="T9" fmla="*/ 85 h 383"/>
                <a:gd name="T10" fmla="*/ 380 w 380"/>
                <a:gd name="T11" fmla="*/ 0 h 383"/>
                <a:gd name="T12" fmla="*/ 0 w 380"/>
                <a:gd name="T13" fmla="*/ 147 h 383"/>
                <a:gd name="T14" fmla="*/ 0 w 380"/>
                <a:gd name="T15" fmla="*/ 2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83">
                  <a:moveTo>
                    <a:pt x="0" y="241"/>
                  </a:moveTo>
                  <a:lnTo>
                    <a:pt x="380" y="383"/>
                  </a:lnTo>
                  <a:lnTo>
                    <a:pt x="380" y="305"/>
                  </a:lnTo>
                  <a:lnTo>
                    <a:pt x="78" y="196"/>
                  </a:lnTo>
                  <a:lnTo>
                    <a:pt x="380" y="85"/>
                  </a:lnTo>
                  <a:lnTo>
                    <a:pt x="380" y="0"/>
                  </a:lnTo>
                  <a:lnTo>
                    <a:pt x="0" y="147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18" y="1705"/>
              <a:ext cx="380" cy="314"/>
            </a:xfrm>
            <a:custGeom>
              <a:avLst/>
              <a:gdLst>
                <a:gd name="T0" fmla="*/ 0 w 380"/>
                <a:gd name="T1" fmla="*/ 314 h 314"/>
                <a:gd name="T2" fmla="*/ 59 w 380"/>
                <a:gd name="T3" fmla="*/ 291 h 314"/>
                <a:gd name="T4" fmla="*/ 59 w 380"/>
                <a:gd name="T5" fmla="*/ 187 h 314"/>
                <a:gd name="T6" fmla="*/ 380 w 380"/>
                <a:gd name="T7" fmla="*/ 187 h 314"/>
                <a:gd name="T8" fmla="*/ 380 w 380"/>
                <a:gd name="T9" fmla="*/ 111 h 314"/>
                <a:gd name="T10" fmla="*/ 59 w 380"/>
                <a:gd name="T11" fmla="*/ 111 h 314"/>
                <a:gd name="T12" fmla="*/ 59 w 380"/>
                <a:gd name="T13" fmla="*/ 0 h 314"/>
                <a:gd name="T14" fmla="*/ 0 w 380"/>
                <a:gd name="T15" fmla="*/ 0 h 314"/>
                <a:gd name="T16" fmla="*/ 0 w 380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14">
                  <a:moveTo>
                    <a:pt x="0" y="314"/>
                  </a:moveTo>
                  <a:lnTo>
                    <a:pt x="59" y="291"/>
                  </a:lnTo>
                  <a:lnTo>
                    <a:pt x="59" y="187"/>
                  </a:lnTo>
                  <a:lnTo>
                    <a:pt x="380" y="187"/>
                  </a:lnTo>
                  <a:lnTo>
                    <a:pt x="380" y="111"/>
                  </a:lnTo>
                  <a:lnTo>
                    <a:pt x="59" y="11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918" y="1346"/>
              <a:ext cx="380" cy="312"/>
            </a:xfrm>
            <a:custGeom>
              <a:avLst/>
              <a:gdLst>
                <a:gd name="T0" fmla="*/ 0 w 380"/>
                <a:gd name="T1" fmla="*/ 99 h 312"/>
                <a:gd name="T2" fmla="*/ 163 w 380"/>
                <a:gd name="T3" fmla="*/ 236 h 312"/>
                <a:gd name="T4" fmla="*/ 0 w 380"/>
                <a:gd name="T5" fmla="*/ 236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36 h 312"/>
                <a:gd name="T12" fmla="*/ 203 w 380"/>
                <a:gd name="T13" fmla="*/ 236 h 312"/>
                <a:gd name="T14" fmla="*/ 380 w 380"/>
                <a:gd name="T15" fmla="*/ 97 h 312"/>
                <a:gd name="T16" fmla="*/ 380 w 380"/>
                <a:gd name="T17" fmla="*/ 0 h 312"/>
                <a:gd name="T18" fmla="*/ 177 w 380"/>
                <a:gd name="T19" fmla="*/ 163 h 312"/>
                <a:gd name="T20" fmla="*/ 0 w 380"/>
                <a:gd name="T21" fmla="*/ 7 h 312"/>
                <a:gd name="T22" fmla="*/ 0 w 380"/>
                <a:gd name="T23" fmla="*/ 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12">
                  <a:moveTo>
                    <a:pt x="0" y="99"/>
                  </a:moveTo>
                  <a:lnTo>
                    <a:pt x="163" y="236"/>
                  </a:lnTo>
                  <a:lnTo>
                    <a:pt x="0" y="236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36"/>
                  </a:lnTo>
                  <a:lnTo>
                    <a:pt x="203" y="236"/>
                  </a:lnTo>
                  <a:lnTo>
                    <a:pt x="380" y="97"/>
                  </a:lnTo>
                  <a:lnTo>
                    <a:pt x="380" y="0"/>
                  </a:lnTo>
                  <a:lnTo>
                    <a:pt x="177" y="163"/>
                  </a:lnTo>
                  <a:lnTo>
                    <a:pt x="0" y="7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918" y="1228"/>
              <a:ext cx="380" cy="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918" y="828"/>
              <a:ext cx="380" cy="312"/>
            </a:xfrm>
            <a:custGeom>
              <a:avLst/>
              <a:gdLst>
                <a:gd name="T0" fmla="*/ 0 w 380"/>
                <a:gd name="T1" fmla="*/ 69 h 312"/>
                <a:gd name="T2" fmla="*/ 279 w 380"/>
                <a:gd name="T3" fmla="*/ 69 h 312"/>
                <a:gd name="T4" fmla="*/ 0 w 380"/>
                <a:gd name="T5" fmla="*/ 220 h 312"/>
                <a:gd name="T6" fmla="*/ 0 w 380"/>
                <a:gd name="T7" fmla="*/ 312 h 312"/>
                <a:gd name="T8" fmla="*/ 380 w 380"/>
                <a:gd name="T9" fmla="*/ 312 h 312"/>
                <a:gd name="T10" fmla="*/ 380 w 380"/>
                <a:gd name="T11" fmla="*/ 241 h 312"/>
                <a:gd name="T12" fmla="*/ 101 w 380"/>
                <a:gd name="T13" fmla="*/ 241 h 312"/>
                <a:gd name="T14" fmla="*/ 380 w 380"/>
                <a:gd name="T15" fmla="*/ 92 h 312"/>
                <a:gd name="T16" fmla="*/ 380 w 380"/>
                <a:gd name="T17" fmla="*/ 0 h 312"/>
                <a:gd name="T18" fmla="*/ 0 w 380"/>
                <a:gd name="T19" fmla="*/ 0 h 312"/>
                <a:gd name="T20" fmla="*/ 0 w 380"/>
                <a:gd name="T21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12">
                  <a:moveTo>
                    <a:pt x="0" y="69"/>
                  </a:moveTo>
                  <a:lnTo>
                    <a:pt x="279" y="69"/>
                  </a:lnTo>
                  <a:lnTo>
                    <a:pt x="0" y="220"/>
                  </a:lnTo>
                  <a:lnTo>
                    <a:pt x="0" y="312"/>
                  </a:lnTo>
                  <a:lnTo>
                    <a:pt x="380" y="312"/>
                  </a:lnTo>
                  <a:lnTo>
                    <a:pt x="380" y="241"/>
                  </a:lnTo>
                  <a:lnTo>
                    <a:pt x="101" y="241"/>
                  </a:lnTo>
                  <a:lnTo>
                    <a:pt x="380" y="92"/>
                  </a:lnTo>
                  <a:lnTo>
                    <a:pt x="380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908" y="505"/>
              <a:ext cx="402" cy="255"/>
            </a:xfrm>
            <a:custGeom>
              <a:avLst/>
              <a:gdLst>
                <a:gd name="T0" fmla="*/ 35 w 170"/>
                <a:gd name="T1" fmla="*/ 12 h 108"/>
                <a:gd name="T2" fmla="*/ 26 w 170"/>
                <a:gd name="T3" fmla="*/ 47 h 108"/>
                <a:gd name="T4" fmla="*/ 47 w 170"/>
                <a:gd name="T5" fmla="*/ 74 h 108"/>
                <a:gd name="T6" fmla="*/ 73 w 170"/>
                <a:gd name="T7" fmla="*/ 38 h 108"/>
                <a:gd name="T8" fmla="*/ 119 w 170"/>
                <a:gd name="T9" fmla="*/ 0 h 108"/>
                <a:gd name="T10" fmla="*/ 170 w 170"/>
                <a:gd name="T11" fmla="*/ 63 h 108"/>
                <a:gd name="T12" fmla="*/ 160 w 170"/>
                <a:gd name="T13" fmla="*/ 108 h 108"/>
                <a:gd name="T14" fmla="*/ 131 w 170"/>
                <a:gd name="T15" fmla="*/ 104 h 108"/>
                <a:gd name="T16" fmla="*/ 143 w 170"/>
                <a:gd name="T17" fmla="*/ 63 h 108"/>
                <a:gd name="T18" fmla="*/ 122 w 170"/>
                <a:gd name="T19" fmla="*/ 34 h 108"/>
                <a:gd name="T20" fmla="*/ 95 w 170"/>
                <a:gd name="T21" fmla="*/ 69 h 108"/>
                <a:gd name="T22" fmla="*/ 50 w 170"/>
                <a:gd name="T23" fmla="*/ 107 h 108"/>
                <a:gd name="T24" fmla="*/ 0 w 170"/>
                <a:gd name="T25" fmla="*/ 49 h 108"/>
                <a:gd name="T26" fmla="*/ 9 w 170"/>
                <a:gd name="T27" fmla="*/ 8 h 108"/>
                <a:gd name="T28" fmla="*/ 35 w 170"/>
                <a:gd name="T2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08">
                  <a:moveTo>
                    <a:pt x="35" y="12"/>
                  </a:moveTo>
                  <a:cubicBezTo>
                    <a:pt x="29" y="22"/>
                    <a:pt x="26" y="33"/>
                    <a:pt x="26" y="47"/>
                  </a:cubicBezTo>
                  <a:cubicBezTo>
                    <a:pt x="26" y="58"/>
                    <a:pt x="31" y="74"/>
                    <a:pt x="47" y="74"/>
                  </a:cubicBezTo>
                  <a:cubicBezTo>
                    <a:pt x="62" y="74"/>
                    <a:pt x="66" y="55"/>
                    <a:pt x="73" y="38"/>
                  </a:cubicBezTo>
                  <a:cubicBezTo>
                    <a:pt x="82" y="17"/>
                    <a:pt x="93" y="0"/>
                    <a:pt x="119" y="0"/>
                  </a:cubicBezTo>
                  <a:cubicBezTo>
                    <a:pt x="153" y="0"/>
                    <a:pt x="170" y="28"/>
                    <a:pt x="170" y="63"/>
                  </a:cubicBezTo>
                  <a:cubicBezTo>
                    <a:pt x="170" y="81"/>
                    <a:pt x="166" y="97"/>
                    <a:pt x="160" y="108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3"/>
                    <a:pt x="143" y="78"/>
                    <a:pt x="143" y="63"/>
                  </a:cubicBezTo>
                  <a:cubicBezTo>
                    <a:pt x="143" y="47"/>
                    <a:pt x="137" y="34"/>
                    <a:pt x="122" y="34"/>
                  </a:cubicBezTo>
                  <a:cubicBezTo>
                    <a:pt x="107" y="34"/>
                    <a:pt x="102" y="52"/>
                    <a:pt x="95" y="69"/>
                  </a:cubicBezTo>
                  <a:cubicBezTo>
                    <a:pt x="88" y="88"/>
                    <a:pt x="78" y="107"/>
                    <a:pt x="50" y="107"/>
                  </a:cubicBezTo>
                  <a:cubicBezTo>
                    <a:pt x="16" y="107"/>
                    <a:pt x="0" y="78"/>
                    <a:pt x="0" y="49"/>
                  </a:cubicBezTo>
                  <a:cubicBezTo>
                    <a:pt x="0" y="32"/>
                    <a:pt x="3" y="19"/>
                    <a:pt x="9" y="8"/>
                  </a:cubicBez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42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70" r:id="rId5"/>
    <p:sldLayoutId id="2147483658" r:id="rId6"/>
    <p:sldLayoutId id="2147483671" r:id="rId7"/>
    <p:sldLayoutId id="2147483659" r:id="rId8"/>
    <p:sldLayoutId id="2147483672" r:id="rId9"/>
    <p:sldLayoutId id="2147483668" r:id="rId10"/>
    <p:sldLayoutId id="2147483673" r:id="rId11"/>
    <p:sldLayoutId id="2147483652" r:id="rId12"/>
    <p:sldLayoutId id="2147483674" r:id="rId13"/>
    <p:sldLayoutId id="2147483660" r:id="rId14"/>
    <p:sldLayoutId id="2147483675" r:id="rId15"/>
    <p:sldLayoutId id="2147483661" r:id="rId16"/>
    <p:sldLayoutId id="2147483676" r:id="rId17"/>
    <p:sldLayoutId id="2147483669" r:id="rId18"/>
    <p:sldLayoutId id="2147483677" r:id="rId19"/>
    <p:sldLayoutId id="2147483654" r:id="rId20"/>
    <p:sldLayoutId id="2147483678" r:id="rId21"/>
    <p:sldLayoutId id="2147483655" r:id="rId22"/>
    <p:sldLayoutId id="2147483667" r:id="rId23"/>
    <p:sldLayoutId id="2147483662" r:id="rId24"/>
    <p:sldLayoutId id="2147483663" r:id="rId25"/>
    <p:sldLayoutId id="2147483679" r:id="rId26"/>
    <p:sldLayoutId id="2147483664" r:id="rId27"/>
    <p:sldLayoutId id="2147483680" r:id="rId28"/>
    <p:sldLayoutId id="2147483665" r:id="rId29"/>
    <p:sldLayoutId id="2147483681" r:id="rId30"/>
    <p:sldLayoutId id="2147483666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9075" indent="-2190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95300" indent="-257175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kinsglobal.com/energytraining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Hazmat Transportation </a:t>
            </a:r>
            <a:br>
              <a:rPr lang="en-US" dirty="0"/>
            </a:br>
            <a:r>
              <a:rPr lang="en-US" dirty="0"/>
              <a:t>Regulatory Update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Presented by Merrie Schilperoort, Atkins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9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Lots of work to allow certain Canadian  specification cylinders to be shipped to, from and within the US.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38380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Added a few proper shipping names</a:t>
            </a:r>
          </a:p>
          <a:p>
            <a:pPr lvl="0"/>
            <a:r>
              <a:rPr lang="en-US" dirty="0"/>
              <a:t>	Engines…</a:t>
            </a:r>
          </a:p>
          <a:p>
            <a:pPr lvl="0"/>
            <a:r>
              <a:rPr lang="en-US" dirty="0"/>
              <a:t>	Polymerizing Substance…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Revised many proper shipping names and references to special provisions</a:t>
            </a:r>
          </a:p>
          <a:p>
            <a:pPr lvl="0"/>
            <a:endParaRPr lang="en-US" i="1" dirty="0"/>
          </a:p>
          <a:p>
            <a:pPr lvl="0"/>
            <a:r>
              <a:rPr lang="en-US" i="1" dirty="0"/>
              <a:t>Be sure to use the latest edition of the hazmat table for your shipments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Hazmat Table</a:t>
            </a:r>
          </a:p>
        </p:txBody>
      </p:sp>
    </p:spTree>
    <p:extLst>
      <p:ext uri="{BB962C8B-B14F-4D97-AF65-F5344CB8AC3E}">
        <p14:creationId xmlns:p14="http://schemas.microsoft.com/office/powerpoint/2010/main" val="30949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If you ship Uranium Hexafluoride:</a:t>
            </a:r>
          </a:p>
          <a:p>
            <a:pPr lvl="0"/>
            <a:r>
              <a:rPr lang="en-US" dirty="0"/>
              <a:t>In addition to being radioactive and corrosive, this final rule adds 6.1 Toxic.  For &lt; 0.1 kg, 6.1 is the PRIMARY hazard. </a:t>
            </a:r>
          </a:p>
          <a:p>
            <a:pPr lvl="0"/>
            <a:endParaRPr lang="en-US" dirty="0"/>
          </a:p>
          <a:p>
            <a:pPr lvl="0"/>
            <a:r>
              <a:rPr lang="en-US" sz="2000" dirty="0"/>
              <a:t>This compelled placarding for both subsidiary hazards when shipping greater than 454 kg of UF6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Hazmat Table</a:t>
            </a:r>
          </a:p>
        </p:txBody>
      </p:sp>
    </p:spTree>
    <p:extLst>
      <p:ext uri="{BB962C8B-B14F-4D97-AF65-F5344CB8AC3E}">
        <p14:creationId xmlns:p14="http://schemas.microsoft.com/office/powerpoint/2010/main" val="31623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Marine Pollutants: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Five new substances added</a:t>
            </a:r>
          </a:p>
          <a:p>
            <a:endParaRPr lang="en-US" dirty="0"/>
          </a:p>
          <a:p>
            <a:r>
              <a:rPr lang="en-US" dirty="0"/>
              <a:t>Special Provisions: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Twenty-two special provisions were either added </a:t>
            </a:r>
            <a:r>
              <a:rPr lang="en-US" dirty="0"/>
              <a:t>or revised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Minimum size of solid line forming the border was to go into effect on January 1, 2017 (2mm)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Date of compliance for domestic transportation is now </a:t>
            </a:r>
            <a:br>
              <a:rPr lang="en-US" dirty="0"/>
            </a:br>
            <a:r>
              <a:rPr lang="en-US" dirty="0"/>
              <a:t>December 31,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172.407  Label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2741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5999" y="1411200"/>
            <a:ext cx="3392230" cy="324811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Mandatory compliance December 31, 2018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Lithium Battery label</a:t>
            </a:r>
          </a:p>
        </p:txBody>
      </p:sp>
      <p:pic>
        <p:nvPicPr>
          <p:cNvPr id="5" name="Picture 4" descr="Lithium-Battery-9-Lab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89" y="1501411"/>
            <a:ext cx="3157903" cy="31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288" y="1481138"/>
            <a:ext cx="4495322" cy="31781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Added Polymerizing Materials to the definition of </a:t>
            </a:r>
            <a:br>
              <a:rPr lang="en-US" dirty="0"/>
            </a:br>
            <a:r>
              <a:rPr lang="en-US" dirty="0"/>
              <a:t>Division 4.1 Flammable Solid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173.124 Class 4 Definitions</a:t>
            </a:r>
          </a:p>
        </p:txBody>
      </p:sp>
      <p:pic>
        <p:nvPicPr>
          <p:cNvPr id="5" name="Picture 4" descr="Flammable-Solid-4-Lab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73" y="1367740"/>
            <a:ext cx="3309035" cy="33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Lithium Battery Marking</a:t>
            </a:r>
          </a:p>
          <a:p>
            <a:endParaRPr lang="en-US" dirty="0"/>
          </a:p>
          <a:p>
            <a:r>
              <a:rPr lang="en-US" dirty="0"/>
              <a:t>Mandatory compliance</a:t>
            </a:r>
          </a:p>
          <a:p>
            <a:r>
              <a:rPr lang="en-US" dirty="0"/>
              <a:t>December 31,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173.185 Lithium Batteries</a:t>
            </a:r>
          </a:p>
        </p:txBody>
      </p:sp>
      <p:pic>
        <p:nvPicPr>
          <p:cNvPr id="1027" name="2DC2EBE3-3FCB-4CDF-BA45-8F637FBA9F08" descr="D9C45CF2-6D33-42C8-99C1-12BC73DBF2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6" y="1565185"/>
            <a:ext cx="3369906" cy="302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9700"/>
            <a:ext cx="6528026" cy="324961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If you ship Radiation Detectors: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Increased design pressure and capacity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Added two new paragraphs</a:t>
            </a:r>
          </a:p>
          <a:p>
            <a:pPr marL="561975" lvl="2" indent="-342900"/>
            <a:r>
              <a:rPr lang="en-US" dirty="0"/>
              <a:t>(e) document on the shipping paper the section being used</a:t>
            </a:r>
          </a:p>
          <a:p>
            <a:pPr marL="561975" lvl="2" indent="-342900"/>
            <a:r>
              <a:rPr lang="en-US" dirty="0"/>
              <a:t>(f) under certain conditions detectors may be unregulated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173.310  Exceptions for radiation detectors</a:t>
            </a:r>
          </a:p>
        </p:txBody>
      </p:sp>
    </p:spTree>
    <p:extLst>
      <p:ext uri="{BB962C8B-B14F-4D97-AF65-F5344CB8AC3E}">
        <p14:creationId xmlns:p14="http://schemas.microsoft.com/office/powerpoint/2010/main" val="27383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2937866"/>
          </a:xfrm>
        </p:spPr>
        <p:txBody>
          <a:bodyPr/>
          <a:lstStyle/>
          <a:p>
            <a:pPr marL="749300" indent="-749300"/>
            <a:r>
              <a:rPr lang="en-US" dirty="0"/>
              <a:t>EPA Hazardous Waste Generator Improvements Rule</a:t>
            </a:r>
            <a:br>
              <a:rPr lang="en-US" dirty="0"/>
            </a:br>
            <a:r>
              <a:rPr lang="en-US" sz="2000" dirty="0"/>
              <a:t>FR Monday, November 28, 2016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Effective Date May 30,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236180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DOT Civil Penalty Revisions</a:t>
            </a:r>
            <a:br>
              <a:rPr lang="en-GB" dirty="0"/>
            </a:br>
            <a:r>
              <a:rPr lang="en-GB" sz="2200" dirty="0"/>
              <a:t>FR Wednesday, April 19, 2017</a:t>
            </a:r>
            <a:br>
              <a:rPr lang="en-GB" sz="2200" dirty="0"/>
            </a:br>
            <a:r>
              <a:rPr lang="en-GB" sz="2200" dirty="0"/>
              <a:t>(HM-258D)</a:t>
            </a:r>
            <a:br>
              <a:rPr lang="en-GB" sz="2200" dirty="0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Applies to violations assessed on or after August 1,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Final Rule Highlights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reorganization of the regulations (5 tables added to assist)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Hazardous Waste Determinations and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Hazardous Waste Counting and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Final Rule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83" y="1381708"/>
            <a:ext cx="6108149" cy="3249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Replacing the term Conditionally Exempt Small Quantity Generator (CESQG) with Very Small Quantity Generator (VSQG)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Emergency Planning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Marking and Labeling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Container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new marking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 of the 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Hazardous Waste Numbers </a:t>
            </a:r>
            <a:br>
              <a:rPr lang="en-US" dirty="0"/>
            </a:br>
            <a:r>
              <a:rPr lang="en-US" dirty="0"/>
              <a:t>(EPA waste codes)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Container Markings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HAZ-WASTE-MAR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91" y="1481138"/>
            <a:ext cx="3040818" cy="30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you’d like to find out more visit:</a:t>
            </a:r>
            <a:br>
              <a:rPr lang="en-GB" dirty="0"/>
            </a:br>
            <a:r>
              <a:rPr lang="en-GB" dirty="0" err="1">
                <a:hlinkClick r:id="rId2"/>
              </a:rPr>
              <a:t>www.atkinsglobal.com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energytraining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9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Civil Penalty Revisions</a:t>
            </a:r>
            <a:br>
              <a:rPr lang="en-US" dirty="0"/>
            </a:br>
            <a:r>
              <a:rPr lang="en-US" sz="2000" dirty="0"/>
              <a:t>49 CFR Part 107 and 171.1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knowing violation of the Federal hazardous material law is liable for a civil penalty of not more than $78,376 for each violation (previously $77,114)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Except the maximum is $182,877 if the violation results in death, serious illness, or severe injury (previously $179,933)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Civil Penalty Revisions</a:t>
            </a:r>
            <a:br>
              <a:rPr lang="en-US" dirty="0"/>
            </a:br>
            <a:r>
              <a:rPr lang="en-US" sz="2000" dirty="0"/>
              <a:t>49 CFR Part 107 and 171.1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minimum civil penalty except for a minimum civil penalty of $471 for violations relating to training. (Previously $463)</a:t>
            </a:r>
          </a:p>
          <a:p>
            <a:endParaRPr lang="en-US" dirty="0"/>
          </a:p>
          <a:p>
            <a:r>
              <a:rPr lang="en-US" dirty="0"/>
              <a:t>Subsequent annual adjustments for inflation beginning in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288" y="1371407"/>
            <a:ext cx="6913562" cy="2937866"/>
          </a:xfrm>
        </p:spPr>
        <p:txBody>
          <a:bodyPr/>
          <a:lstStyle/>
          <a:p>
            <a:pPr marL="749300" indent="-749300"/>
            <a:r>
              <a:rPr lang="en-US" dirty="0"/>
              <a:t>DOT Miscellaneous Amendments</a:t>
            </a:r>
            <a:br>
              <a:rPr lang="en-US" dirty="0"/>
            </a:br>
            <a:r>
              <a:rPr lang="en-US" sz="2000" dirty="0"/>
              <a:t>FR Thursday, June 2, 2016</a:t>
            </a:r>
            <a:br>
              <a:rPr lang="en-US" sz="2000" dirty="0"/>
            </a:br>
            <a:r>
              <a:rPr lang="en-US" sz="2000" dirty="0"/>
              <a:t>(HM-218H)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Effective Date July 5,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HM-218H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Removed packing group (PG) II designation from the hazardous materials table for certain self-reactive substances, organic peroxides, and explosives</a:t>
            </a:r>
            <a:endParaRPr lang="en-US" i="1" dirty="0"/>
          </a:p>
          <a:p>
            <a:pPr lvl="0"/>
            <a:r>
              <a:rPr lang="en-US" i="1" dirty="0"/>
              <a:t>	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sz="half" idx="4294967295"/>
          </p:nvPr>
        </p:nvSpPr>
        <p:spPr>
          <a:xfrm>
            <a:off x="5903913" y="1411288"/>
            <a:ext cx="3240087" cy="32480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HM-218H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Require that emergency phone numbers be displayed on shipping papers numerically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Amend packaging instructions for certain shipments of nitric acid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857250"/>
            <a:ext cx="7862888" cy="40798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288" y="1362076"/>
            <a:ext cx="6913562" cy="2937866"/>
          </a:xfrm>
        </p:spPr>
        <p:txBody>
          <a:bodyPr/>
          <a:lstStyle/>
          <a:p>
            <a:pPr marL="749300" indent="-749300"/>
            <a:r>
              <a:rPr lang="en-US" dirty="0"/>
              <a:t>DOT Changes to Harmonize with International Rules</a:t>
            </a:r>
            <a:br>
              <a:rPr lang="en-US" dirty="0"/>
            </a:br>
            <a:r>
              <a:rPr lang="en-US" sz="2000" dirty="0"/>
              <a:t>FR Thursday, March 30, 2017</a:t>
            </a:r>
            <a:br>
              <a:rPr lang="en-US" sz="2000" dirty="0"/>
            </a:br>
            <a:r>
              <a:rPr lang="en-US" sz="2000" dirty="0"/>
              <a:t>(HM-215N)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Delayed Compliance Date January 1,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HM-215N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42AD-1083-4040-A350-B262F26E2DD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Added: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/>
              <a:t>Design Life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/>
              <a:t>SAPT</a:t>
            </a:r>
            <a:r>
              <a:rPr lang="en-US" dirty="0"/>
              <a:t> (Self-accelerated Polymerization temperature)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/>
              <a:t>Service Life</a:t>
            </a:r>
          </a:p>
          <a:p>
            <a:pPr lvl="0"/>
            <a:r>
              <a:rPr lang="en-US" i="1" dirty="0"/>
              <a:t>	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Amended: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/>
              <a:t>Aerosol –</a:t>
            </a:r>
            <a:r>
              <a:rPr lang="en-US" dirty="0"/>
              <a:t> clarifying that it is an article</a:t>
            </a:r>
            <a:endParaRPr lang="en-US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/>
              <a:t>Large salvage packaging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/>
              <a:t>UN tube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5288" y="958806"/>
            <a:ext cx="7862400" cy="4080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Definitions – 171.8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kins - Warm Theme">
  <a:themeElements>
    <a:clrScheme name="Atkins - Warm Colours">
      <a:dk1>
        <a:srgbClr val="394A58"/>
      </a:dk1>
      <a:lt1>
        <a:srgbClr val="156670"/>
      </a:lt1>
      <a:dk2>
        <a:srgbClr val="000000"/>
      </a:dk2>
      <a:lt2>
        <a:srgbClr val="FFFFFF"/>
      </a:lt2>
      <a:accent1>
        <a:srgbClr val="AAA38E"/>
      </a:accent1>
      <a:accent2>
        <a:srgbClr val="664993"/>
      </a:accent2>
      <a:accent3>
        <a:srgbClr val="AD225E"/>
      </a:accent3>
      <a:accent4>
        <a:srgbClr val="B7372B"/>
      </a:accent4>
      <a:accent5>
        <a:srgbClr val="D0661C"/>
      </a:accent5>
      <a:accent6>
        <a:srgbClr val="F9DC06"/>
      </a:accent6>
      <a:hlink>
        <a:srgbClr val="394A58"/>
      </a:hlink>
      <a:folHlink>
        <a:srgbClr val="15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</TotalTime>
  <Words>535</Words>
  <Application>Microsoft Office PowerPoint</Application>
  <PresentationFormat>On-screen Show (16:9)</PresentationFormat>
  <Paragraphs>120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Atkins - Warm Theme</vt:lpstr>
      <vt:lpstr>A Hazmat Transportation  Regulatory Update</vt:lpstr>
      <vt:lpstr>DOT Civil Penalty Revisions FR Wednesday, April 19, 2017 (HM-258D)   Applies to violations assessed on or after August 1, 2016</vt:lpstr>
      <vt:lpstr>DOT Civil Penalty Revisions 49 CFR Part 107 and 171.1</vt:lpstr>
      <vt:lpstr>DOT Civil Penalty Revisions 49 CFR Part 107 and 171.1</vt:lpstr>
      <vt:lpstr>DOT Miscellaneous Amendments FR Thursday, June 2, 2016 (HM-218H)  Effective Date July 5, 2016</vt:lpstr>
      <vt:lpstr>HM-218H Highlights</vt:lpstr>
      <vt:lpstr>HM-218H Highlights</vt:lpstr>
      <vt:lpstr>DOT Changes to Harmonize with International Rules FR Thursday, March 30, 2017 (HM-215N)  Delayed Compliance Date January 1, 2018</vt:lpstr>
      <vt:lpstr>HM-215N Highlights</vt:lpstr>
      <vt:lpstr>HM-215N Highlights</vt:lpstr>
      <vt:lpstr>HM-215N Highlights</vt:lpstr>
      <vt:lpstr>HM-215N Highlights</vt:lpstr>
      <vt:lpstr>HM-215N Highlights</vt:lpstr>
      <vt:lpstr>HM-215N Highlights</vt:lpstr>
      <vt:lpstr>HM-215N Highlights</vt:lpstr>
      <vt:lpstr>HM-215N Highlights</vt:lpstr>
      <vt:lpstr>HM-215N Highlights</vt:lpstr>
      <vt:lpstr>HM-215N Highlights</vt:lpstr>
      <vt:lpstr>EPA Hazardous Waste Generator Improvements Rule FR Monday, November 28, 2016   Effective Date May 30, 2017</vt:lpstr>
      <vt:lpstr>EPA Final Rule Highlights </vt:lpstr>
      <vt:lpstr>EPA Final Rule Highlights</vt:lpstr>
      <vt:lpstr>EPA Container Markings</vt:lpstr>
      <vt:lpstr>EPA Container Markings</vt:lpstr>
      <vt:lpstr>Thank you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</dc:creator>
  <cp:lastModifiedBy>Schilperoort, Merrie C</cp:lastModifiedBy>
  <cp:revision>185</cp:revision>
  <cp:lastPrinted>2017-05-16T20:31:21Z</cp:lastPrinted>
  <dcterms:created xsi:type="dcterms:W3CDTF">2014-11-28T11:36:53Z</dcterms:created>
  <dcterms:modified xsi:type="dcterms:W3CDTF">2017-05-18T20:29:47Z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eme">
    <vt:lpwstr>Warm</vt:lpwstr>
  </property>
</Properties>
</file>