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8" r:id="rId13"/>
    <p:sldId id="273" r:id="rId14"/>
    <p:sldId id="275" r:id="rId15"/>
    <p:sldId id="276" r:id="rId16"/>
    <p:sldId id="280" r:id="rId17"/>
    <p:sldId id="279" r:id="rId18"/>
    <p:sldId id="274" r:id="rId19"/>
    <p:sldId id="281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0000"/>
    <a:srgbClr val="F81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3154" autoAdjust="0"/>
  </p:normalViewPr>
  <p:slideViewPr>
    <p:cSldViewPr>
      <p:cViewPr>
        <p:scale>
          <a:sx n="127" d="100"/>
          <a:sy n="127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192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68" cy="465242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104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68" cy="465242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562" y="0"/>
            <a:ext cx="2972268" cy="465242"/>
          </a:xfrm>
          <a:prstGeom prst="rect">
            <a:avLst/>
          </a:prstGeom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675A064-8AB5-42E9-9EB5-A70E42C49FEB}" type="datetime1">
              <a:rPr lang="en-US"/>
              <a:pPr>
                <a:defRPr/>
              </a:pPr>
              <a:t>4/12/2017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69" y="4416633"/>
            <a:ext cx="5485463" cy="4180853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054"/>
            <a:ext cx="2972268" cy="465242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562" y="8829054"/>
            <a:ext cx="2972268" cy="465242"/>
          </a:xfrm>
          <a:prstGeom prst="rect">
            <a:avLst/>
          </a:prstGeom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1388E5F-F261-4EE0-B01E-7FBA3346D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294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538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33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57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71CE1A0-7418-4E7D-9287-26B94D7A20A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erial view of Argonne with APS in front 5730-000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7135"/>
          <a:stretch>
            <a:fillRect/>
          </a:stretch>
        </p:blipFill>
        <p:spPr bwMode="auto">
          <a:xfrm>
            <a:off x="0" y="0"/>
            <a:ext cx="91440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2703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76630" y="5497444"/>
            <a:ext cx="3840480" cy="585031"/>
          </a:xfrm>
        </p:spPr>
        <p:txBody>
          <a:bodyPr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765130" y="5496666"/>
            <a:ext cx="3840480" cy="585031"/>
          </a:xfrm>
        </p:spPr>
        <p:txBody>
          <a:bodyPr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01C6AE-424A-43F9-A987-7B3026A95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64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A6AE9C-34E3-4C86-B997-AE11260FC9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433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B4163B-10A3-497E-83B0-371738B75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44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4F65E6-41AB-411E-9FA1-6F81A9B4F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970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5775" y="6318955"/>
            <a:ext cx="3711039" cy="539045"/>
          </a:xfrm>
        </p:spPr>
        <p:txBody>
          <a:bodyPr bIns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FBBB8F-551C-406A-BD22-031342910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221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erial view of Argonne with APS in front 5730-000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7135"/>
          <a:stretch>
            <a:fillRect/>
          </a:stretch>
        </p:blipFill>
        <p:spPr bwMode="auto">
          <a:xfrm>
            <a:off x="0" y="0"/>
            <a:ext cx="91440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2886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350"/>
            <a:ext cx="9144000" cy="6864350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060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589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822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627063"/>
            <a:ext cx="1860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6118225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6076950"/>
            <a:ext cx="24558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900" y="4582947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469900" y="4960384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7371" y="4582947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/>
          </p:nvPr>
        </p:nvSpPr>
        <p:spPr>
          <a:xfrm>
            <a:off x="3417371" y="4960384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360196" y="4582947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/>
          </p:nvPr>
        </p:nvSpPr>
        <p:spPr>
          <a:xfrm>
            <a:off x="6360196" y="4960384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/>
          </p:nvPr>
        </p:nvSpPr>
        <p:spPr>
          <a:xfrm>
            <a:off x="469900" y="6094281"/>
            <a:ext cx="2959100" cy="5154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31799" y="730250"/>
            <a:ext cx="6188075" cy="393700"/>
          </a:xfrm>
        </p:spPr>
        <p:txBody>
          <a:bodyPr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6075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156325"/>
            <a:ext cx="1546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aerial view of Argonne with APS in front 5730-0006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 b="7135"/>
          <a:stretch>
            <a:fillRect/>
          </a:stretch>
        </p:blipFill>
        <p:spPr bwMode="auto">
          <a:xfrm>
            <a:off x="0" y="-26988"/>
            <a:ext cx="91440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900" y="4582947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469900" y="4960384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7371" y="4582947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/>
          </p:nvPr>
        </p:nvSpPr>
        <p:spPr>
          <a:xfrm>
            <a:off x="3417371" y="4960384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6360196" y="4582947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/>
          </p:nvPr>
        </p:nvSpPr>
        <p:spPr>
          <a:xfrm>
            <a:off x="6360196" y="4960384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903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E611CB-689A-4AB8-AB2B-4F29B72E5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653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6176963"/>
            <a:ext cx="15478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/>
          </p:nvPr>
        </p:nvSpPr>
        <p:spPr>
          <a:xfrm>
            <a:off x="469900" y="6094281"/>
            <a:ext cx="5894492" cy="5154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900" y="4945565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469900" y="5323002"/>
            <a:ext cx="2692871" cy="746722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7371" y="4945565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/>
          </p:nvPr>
        </p:nvSpPr>
        <p:spPr>
          <a:xfrm>
            <a:off x="3417371" y="5323002"/>
            <a:ext cx="2692871" cy="746722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726366"/>
            <a:ext cx="8452904" cy="862880"/>
          </a:xfrm>
        </p:spPr>
        <p:txBody>
          <a:bodyPr rIns="91440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360196" y="4945565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/>
          </p:nvPr>
        </p:nvSpPr>
        <p:spPr>
          <a:xfrm>
            <a:off x="6360196" y="5323002"/>
            <a:ext cx="2692871" cy="746722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464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056313"/>
            <a:ext cx="15478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/>
          </p:nvPr>
        </p:nvSpPr>
        <p:spPr>
          <a:xfrm>
            <a:off x="469900" y="6094281"/>
            <a:ext cx="5894492" cy="5154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900" y="4581631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469900" y="4959068"/>
            <a:ext cx="2692871" cy="9144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417371" y="4581631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/>
          </p:nvPr>
        </p:nvSpPr>
        <p:spPr>
          <a:xfrm>
            <a:off x="3417371" y="4959068"/>
            <a:ext cx="2692871" cy="746722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116710"/>
            <a:ext cx="6776128" cy="1119234"/>
          </a:xfrm>
        </p:spPr>
        <p:txBody>
          <a:bodyPr rIns="91440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360196" y="4581631"/>
            <a:ext cx="2692871" cy="393700"/>
          </a:xfrm>
        </p:spPr>
        <p:txBody>
          <a:bodyPr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/>
          </p:nvPr>
        </p:nvSpPr>
        <p:spPr>
          <a:xfrm>
            <a:off x="6360196" y="4959068"/>
            <a:ext cx="2692871" cy="746722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9101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tIns="16459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5042974"/>
            <a:ext cx="8321040" cy="1373592"/>
          </a:xfrm>
        </p:spPr>
        <p:txBody>
          <a:bodyPr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9289C0-CBC5-4014-B00A-D93D039B7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387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tIns="10972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807284"/>
            <a:ext cx="8674100" cy="787098"/>
          </a:xfr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53129C-6281-46EE-9062-E86AA5168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524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807284"/>
            <a:ext cx="8674100" cy="78709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8AD92A-6270-4BE2-84F8-10DE3CD58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347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807284"/>
            <a:ext cx="8674100" cy="78709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BD593E9-4CBE-496D-98CF-0487D576B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527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tIns="7315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AEEFD25-90F7-4D16-BB9F-466095245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6"/>
          </p:nvPr>
        </p:nvSpPr>
        <p:spPr>
          <a:xfrm>
            <a:off x="0" y="0"/>
            <a:ext cx="228600" cy="6858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7484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684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47888" y="144621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47484A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A05D41-41C3-4F14-9CCD-D9F3124A6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273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7E2A49-AD26-4B90-AE43-EB5AC33FB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480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C090CC-205D-477E-B9F4-1D2A83848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660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EAEC03-2FF3-4765-92BF-D6F976DA7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383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60593A-4FB1-479C-A50B-85EB8E008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013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B1747ED-D743-4E5B-AAEF-42011FEE2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374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E0C9FF-0AFB-420F-8441-46F7E95C9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996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7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Headline In All Caps 28pt </a:t>
            </a:r>
            <a:br>
              <a:rPr lang="en-US" altLang="en-US" smtClean="0"/>
            </a:br>
            <a:r>
              <a:rPr lang="en-US" altLang="en-US" smtClean="0"/>
              <a:t>Preferred As One Or Two Lines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3724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1st-level bullet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825"/>
            <a:ext cx="457200" cy="182563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A6F52D95-644B-41C4-BA8D-7480B426A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48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0" dirty="0">
              <a:solidFill>
                <a:srgbClr val="7AB8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  <p:sldLayoutId id="2147484775" r:id="rId12"/>
    <p:sldLayoutId id="2147484776" r:id="rId13"/>
    <p:sldLayoutId id="2147484777" r:id="rId14"/>
    <p:sldLayoutId id="2147484778" r:id="rId15"/>
    <p:sldLayoutId id="2147484779" r:id="rId16"/>
    <p:sldLayoutId id="2147484780" r:id="rId17"/>
    <p:sldLayoutId id="2147484781" r:id="rId18"/>
    <p:sldLayoutId id="2147484782" r:id="rId19"/>
    <p:sldLayoutId id="2147484783" r:id="rId20"/>
    <p:sldLayoutId id="2147484784" r:id="rId21"/>
    <p:sldLayoutId id="2147484785" r:id="rId22"/>
    <p:sldLayoutId id="2147484786" r:id="rId23"/>
    <p:sldLayoutId id="2147484787" r:id="rId24"/>
    <p:sldLayoutId id="2147484788" r:id="rId25"/>
    <p:sldLayoutId id="2147484789" r:id="rId2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 kern="1200">
          <a:solidFill>
            <a:srgbClr val="23242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232425"/>
          </a:solidFill>
          <a:latin typeface="Arial" pitchFamily="34" charset="0"/>
        </a:defRPr>
      </a:lvl9pPr>
    </p:titleStyle>
    <p:bodyStyle>
      <a:lvl1pPr marL="173038" indent="-173038" algn="l" defTabSz="457200" rtl="0" eaLnBrk="0" fontAlgn="base" hangingPunct="0">
        <a:spcBef>
          <a:spcPts val="600"/>
        </a:spcBef>
        <a:spcAft>
          <a:spcPct val="0"/>
        </a:spcAft>
        <a:buFont typeface="Wingdings" pitchFamily="2" charset="2"/>
        <a:buChar char="§"/>
        <a:defRPr kern="1200">
          <a:solidFill>
            <a:srgbClr val="232425"/>
          </a:solidFill>
          <a:latin typeface="+mn-lt"/>
          <a:ea typeface="+mn-ea"/>
          <a:cs typeface="+mn-cs"/>
        </a:defRPr>
      </a:lvl1pPr>
      <a:lvl2pPr marL="520700" indent="-236538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kern="1200">
          <a:solidFill>
            <a:srgbClr val="232425"/>
          </a:solidFill>
          <a:latin typeface="+mn-lt"/>
          <a:ea typeface="+mn-ea"/>
          <a:cs typeface="+mn-cs"/>
        </a:defRPr>
      </a:lvl2pPr>
      <a:lvl3pPr marL="803275" indent="-187325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kern="1200">
          <a:solidFill>
            <a:srgbClr val="232425"/>
          </a:solidFill>
          <a:latin typeface="+mn-lt"/>
          <a:ea typeface="+mn-ea"/>
          <a:cs typeface="+mn-cs"/>
        </a:defRPr>
      </a:lvl3pPr>
      <a:lvl4pPr marL="1087438" indent="-17145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232425"/>
          </a:solidFill>
          <a:latin typeface="+mn-lt"/>
          <a:ea typeface="+mn-ea"/>
          <a:cs typeface="+mn-cs"/>
        </a:defRPr>
      </a:lvl4pPr>
      <a:lvl5pPr marL="1371600" indent="-171450" algn="l" defTabSz="45720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23242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ampac.energy.gov/home/education/packaging-university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6"/>
          <p:cNvSpPr>
            <a:spLocks noGrp="1"/>
          </p:cNvSpPr>
          <p:nvPr>
            <p:ph type="title"/>
          </p:nvPr>
        </p:nvSpPr>
        <p:spPr>
          <a:xfrm>
            <a:off x="0" y="1689100"/>
            <a:ext cx="4864100" cy="27066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QUALITY</a:t>
            </a:r>
            <a:br>
              <a:rPr lang="en-US" altLang="en-US" dirty="0" smtClean="0"/>
            </a:br>
            <a:r>
              <a:rPr lang="en-US" altLang="en-US" dirty="0" smtClean="0"/>
              <a:t>ASSURANCE?</a:t>
            </a:r>
          </a:p>
        </p:txBody>
      </p:sp>
      <p:sp>
        <p:nvSpPr>
          <p:cNvPr id="28677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457200" y="457200"/>
            <a:ext cx="6188075" cy="81915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5600" dirty="0"/>
              <a:t>Contractors Transportation Management </a:t>
            </a:r>
            <a:r>
              <a:rPr lang="en-US" sz="5600" dirty="0" smtClean="0"/>
              <a:t>Association</a:t>
            </a:r>
          </a:p>
          <a:p>
            <a:pPr>
              <a:defRPr/>
            </a:pPr>
            <a:r>
              <a:rPr lang="en-US" sz="5600" dirty="0" smtClean="0"/>
              <a:t> </a:t>
            </a:r>
            <a:r>
              <a:rPr lang="en-US" sz="5600" dirty="0"/>
              <a:t>2017 </a:t>
            </a:r>
            <a:r>
              <a:rPr lang="en-US" sz="5600" dirty="0" smtClean="0"/>
              <a:t>Workshop, Point </a:t>
            </a:r>
            <a:r>
              <a:rPr lang="en-US" sz="5600" dirty="0"/>
              <a:t>Clear, Alabama, May 23-26, 2017 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67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689100"/>
            <a:ext cx="239713" cy="27066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900" y="4583113"/>
            <a:ext cx="2692400" cy="393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Roberta Riel</a:t>
            </a:r>
            <a:endParaRPr lang="en-US" dirty="0"/>
          </a:p>
        </p:txBody>
      </p:sp>
      <p:sp>
        <p:nvSpPr>
          <p:cNvPr id="28679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469900" y="4960938"/>
            <a:ext cx="6505575" cy="9144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Work sponsored by U.S. Department of Energy </a:t>
            </a:r>
            <a:br>
              <a:rPr lang="en-US" altLang="en-US" dirty="0" smtClean="0"/>
            </a:br>
            <a:r>
              <a:rPr lang="en-US" altLang="en-US" dirty="0" smtClean="0"/>
              <a:t>Office of Packaging and Transportation (EM-4.24)</a:t>
            </a:r>
          </a:p>
        </p:txBody>
      </p:sp>
      <p:sp>
        <p:nvSpPr>
          <p:cNvPr id="28680" name="Text Placeholder 49"/>
          <p:cNvSpPr>
            <a:spLocks noGrp="1"/>
          </p:cNvSpPr>
          <p:nvPr>
            <p:ph type="body" sz="quarter" idx="19"/>
          </p:nvPr>
        </p:nvSpPr>
        <p:spPr>
          <a:xfrm>
            <a:off x="469900" y="6094413"/>
            <a:ext cx="5894388" cy="5159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Nuclear </a:t>
            </a:r>
            <a:r>
              <a:rPr lang="en-US" altLang="en-US" dirty="0"/>
              <a:t>Engineering Division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Argonne National </a:t>
            </a:r>
            <a:r>
              <a:rPr lang="en-US" altLang="en-US" dirty="0" smtClean="0"/>
              <a:t>Laboratory</a:t>
            </a:r>
          </a:p>
        </p:txBody>
      </p:sp>
      <p:pic>
        <p:nvPicPr>
          <p:cNvPr id="10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5726" r="572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of Quality Assurance (1/4)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68750"/>
            <a:ext cx="8372901" cy="53844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 1972, a Ford Pinto exploded upon rear impact (1 fatality, 1 serious injury)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Injured plaintiff (13-year-old child) sued Ford and was awarded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$2.5 million in compensatory damages and $125 million in punitive damages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 1968 Ford designed the subcompact Pinto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Goal to build a car that weighed &lt;2000 lb. that could sell for &lt;$2000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Goal resulted in fuel tank being placed over rear axle (Japanese and European designs); this allowed only 9–10 in. of “crash” space, there was no reinforcing structure, and an exposed flange and bolt heads could puncture the tank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Crash tests showed that Pinto could not meet safety requirements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If Ford corrected these deficiencies, it would have added $15.30 to the car’s cost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Ford decision-makers went ahead with flawed design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Added cost of $15.30 vs. multi-million dollar judgments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Short-term savings vs. long-term costs (damages, recall costs, etc.)</a:t>
            </a:r>
          </a:p>
          <a:p>
            <a:pPr algn="ctr"/>
            <a:endParaRPr lang="en-US" dirty="0"/>
          </a:p>
          <a:p>
            <a:pPr algn="r"/>
            <a:r>
              <a:rPr lang="en-US" sz="1600" b="0" dirty="0" smtClean="0">
                <a:solidFill>
                  <a:schemeClr val="tx1"/>
                </a:solidFill>
              </a:rPr>
              <a:t>(Grimshaw v. Ford Motor Co., Civ. No. 20095, May 29, 1981)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1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of Quality Assurance </a:t>
            </a:r>
            <a:r>
              <a:rPr lang="en-US" dirty="0" smtClean="0"/>
              <a:t>(2/4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95400"/>
            <a:ext cx="8372901" cy="5181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Recent Takata </a:t>
            </a:r>
            <a:r>
              <a:rPr lang="en-US" b="0" dirty="0" smtClean="0">
                <a:solidFill>
                  <a:schemeClr val="tx1"/>
                </a:solidFill>
              </a:rPr>
              <a:t>airbag recall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14 </a:t>
            </a:r>
            <a:r>
              <a:rPr lang="en-US" dirty="0" smtClean="0"/>
              <a:t>deaths and more than 100 injuries due to faulty airbags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In 1998, Takata made a change, using ammonium nitrate as propellant (cheaper but less stable)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In 2015, Takata admitted there was “widespread danger of its air bags exploding and sending metal shrapnel flying at passengers” 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In May 2016, investigators identified the ammonium nitrate as the “root cause” of the failures when the propellant is exposed to humid air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Takata cannot manufacture enough airbags for the scope of the recall (100 million vehicles worldwide)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“Just-in-time” recall over 3 years, starting with oldest air bags in hot-test climates to be recalled first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Expected to take until 2019 to complete recall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Up to 70% of replacement air bags not manufactured by Takata</a:t>
            </a:r>
            <a:endParaRPr lang="en-US" dirty="0"/>
          </a:p>
          <a:p>
            <a:pPr lvl="1" indent="0" algn="ctr">
              <a:buNone/>
            </a:pPr>
            <a:r>
              <a:rPr lang="en-US" sz="1600" dirty="0" smtClean="0"/>
              <a:t>(</a:t>
            </a:r>
            <a:r>
              <a:rPr lang="en-US" sz="1600" i="1" dirty="0" smtClean="0"/>
              <a:t>Quality Progress</a:t>
            </a:r>
            <a:r>
              <a:rPr lang="en-US" sz="1600" dirty="0" smtClean="0"/>
              <a:t>, American Society for Quality, pp. 10–11, August 2016)</a:t>
            </a:r>
          </a:p>
          <a:p>
            <a:pPr lvl="1" indent="0">
              <a:buNone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</a:rPr>
              <a:t>In January 2017 (from CNN.com), three former executives indicted; 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$1 billion fine against Takata</a:t>
            </a:r>
            <a:endParaRPr lang="en-US" sz="18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41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72475" cy="646113"/>
          </a:xfrm>
        </p:spPr>
        <p:txBody>
          <a:bodyPr/>
          <a:lstStyle/>
          <a:p>
            <a:r>
              <a:rPr lang="en-US" dirty="0"/>
              <a:t>Failures of Quality Assurance </a:t>
            </a:r>
            <a:r>
              <a:rPr lang="en-US" dirty="0" smtClean="0"/>
              <a:t>(3/4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43000"/>
            <a:ext cx="8372901" cy="5029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chemeClr val="tx1"/>
                </a:solidFill>
              </a:rPr>
              <a:t>Volkswagen 2.0-L TDI diesel engine vehicles in the United States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 smtClean="0">
                <a:solidFill>
                  <a:schemeClr val="tx1"/>
                </a:solidFill>
              </a:rPr>
              <a:t>Approximately 460,000 2.0-L four-cylinder diesel vehicles affected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600" dirty="0"/>
              <a:t>Government regulations limit the use of </a:t>
            </a:r>
            <a:r>
              <a:rPr lang="en-US" sz="1600" u="sng" dirty="0"/>
              <a:t>engine software</a:t>
            </a:r>
            <a:r>
              <a:rPr lang="en-US" sz="1600" dirty="0"/>
              <a:t> that reduces the effectiveness of a vehicle’s emissions control systems. </a:t>
            </a:r>
            <a:r>
              <a:rPr lang="en-US" sz="1600" dirty="0" smtClean="0"/>
              <a:t>Those </a:t>
            </a:r>
            <a:r>
              <a:rPr lang="en-US" sz="1600" dirty="0"/>
              <a:t>are the “defeat device” </a:t>
            </a:r>
            <a:r>
              <a:rPr lang="en-US" sz="1600" dirty="0" smtClean="0"/>
              <a:t>regulations. Volkswagen </a:t>
            </a:r>
            <a:r>
              <a:rPr lang="en-US" sz="1600" dirty="0"/>
              <a:t>did not comply with those regulations with respect to the </a:t>
            </a:r>
            <a:r>
              <a:rPr lang="en-US" sz="1600" dirty="0" smtClean="0"/>
              <a:t>2.0-L </a:t>
            </a:r>
            <a:r>
              <a:rPr lang="en-US" sz="1600" dirty="0"/>
              <a:t>TDI vehicles identified in the EPA’s September 18, </a:t>
            </a:r>
            <a:r>
              <a:rPr lang="en-US" sz="1600" dirty="0" smtClean="0"/>
              <a:t>2015, notice </a:t>
            </a:r>
            <a:r>
              <a:rPr lang="en-US" sz="1600" dirty="0"/>
              <a:t>and subsequent November 2, </a:t>
            </a:r>
            <a:r>
              <a:rPr lang="en-US" sz="1600" dirty="0" smtClean="0"/>
              <a:t>2015, </a:t>
            </a:r>
            <a:r>
              <a:rPr lang="en-US" sz="1600" dirty="0"/>
              <a:t>notice regarding </a:t>
            </a:r>
            <a:r>
              <a:rPr lang="en-US" sz="1600" dirty="0" smtClean="0"/>
              <a:t>3.0-L </a:t>
            </a:r>
            <a:r>
              <a:rPr lang="en-US" sz="1600" dirty="0"/>
              <a:t>TDI </a:t>
            </a:r>
            <a:r>
              <a:rPr lang="en-US" sz="1600" dirty="0" smtClean="0"/>
              <a:t>vehicles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Subject to final approval by the </a:t>
            </a:r>
            <a:r>
              <a:rPr lang="en-US" sz="1800" b="0" dirty="0" smtClean="0">
                <a:solidFill>
                  <a:schemeClr val="tx1"/>
                </a:solidFill>
              </a:rPr>
              <a:t>court</a:t>
            </a:r>
            <a:r>
              <a:rPr lang="en-US" sz="1800" b="0" dirty="0">
                <a:solidFill>
                  <a:schemeClr val="tx1"/>
                </a:solidFill>
              </a:rPr>
              <a:t>, the settlement agreements submitted on June 28, </a:t>
            </a:r>
            <a:r>
              <a:rPr lang="en-US" sz="1800" b="0" dirty="0" smtClean="0">
                <a:solidFill>
                  <a:schemeClr val="tx1"/>
                </a:solidFill>
              </a:rPr>
              <a:t>2016, </a:t>
            </a:r>
            <a:r>
              <a:rPr lang="en-US" sz="1800" b="0" dirty="0">
                <a:solidFill>
                  <a:schemeClr val="tx1"/>
                </a:solidFill>
              </a:rPr>
              <a:t>resolve civil claims regarding approximately 460,000 Volkswagen </a:t>
            </a:r>
            <a:r>
              <a:rPr lang="en-US" sz="1800" b="0" dirty="0" smtClean="0">
                <a:solidFill>
                  <a:schemeClr val="tx1"/>
                </a:solidFill>
              </a:rPr>
              <a:t>2.0-L </a:t>
            </a:r>
            <a:r>
              <a:rPr lang="en-US" sz="1800" b="0" dirty="0">
                <a:solidFill>
                  <a:schemeClr val="tx1"/>
                </a:solidFill>
              </a:rPr>
              <a:t>TDI diesel engine vehicles in the United States. Volkswagen has agreed to the following</a:t>
            </a:r>
            <a:r>
              <a:rPr lang="en-US" sz="1800" b="0" dirty="0" smtClean="0">
                <a:solidFill>
                  <a:schemeClr val="tx1"/>
                </a:solidFill>
              </a:rPr>
              <a:t>: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sz="1600" b="0" dirty="0" smtClean="0">
                <a:solidFill>
                  <a:schemeClr val="tx1"/>
                </a:solidFill>
              </a:rPr>
              <a:t>Vehicle </a:t>
            </a:r>
            <a:r>
              <a:rPr lang="en-US" sz="1600" b="0" dirty="0">
                <a:solidFill>
                  <a:schemeClr val="tx1"/>
                </a:solidFill>
              </a:rPr>
              <a:t>buybacks and lease terminations, approved emissions </a:t>
            </a:r>
            <a:r>
              <a:rPr lang="en-US" sz="1600" b="0" dirty="0" smtClean="0">
                <a:solidFill>
                  <a:schemeClr val="tx1"/>
                </a:solidFill>
              </a:rPr>
              <a:t>modifications, </a:t>
            </a:r>
            <a:r>
              <a:rPr lang="en-US" sz="1600" b="0" dirty="0">
                <a:solidFill>
                  <a:schemeClr val="tx1"/>
                </a:solidFill>
              </a:rPr>
              <a:t>and cash payments to affected </a:t>
            </a:r>
            <a:r>
              <a:rPr lang="en-US" sz="1600" b="0" dirty="0" smtClean="0">
                <a:solidFill>
                  <a:schemeClr val="tx1"/>
                </a:solidFill>
              </a:rPr>
              <a:t>customers</a:t>
            </a:r>
            <a:endParaRPr lang="en-US" sz="1600" b="0" dirty="0">
              <a:solidFill>
                <a:schemeClr val="tx1"/>
              </a:solidFill>
            </a:endParaRP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sz="1600" b="0" dirty="0">
                <a:solidFill>
                  <a:schemeClr val="tx1"/>
                </a:solidFill>
              </a:rPr>
              <a:t>Establishing a $</a:t>
            </a:r>
            <a:r>
              <a:rPr lang="en-US" sz="1600" b="0" dirty="0" smtClean="0">
                <a:solidFill>
                  <a:schemeClr val="tx1"/>
                </a:solidFill>
              </a:rPr>
              <a:t>2.7-billion </a:t>
            </a:r>
            <a:r>
              <a:rPr lang="en-US" sz="1600" b="0" dirty="0">
                <a:solidFill>
                  <a:schemeClr val="tx1"/>
                </a:solidFill>
              </a:rPr>
              <a:t>environmental remediation fund and invest $2.0 billion in initiatives to promote the use of </a:t>
            </a:r>
            <a:r>
              <a:rPr lang="en-US" sz="1600" b="0" dirty="0" smtClean="0">
                <a:solidFill>
                  <a:schemeClr val="tx1"/>
                </a:solidFill>
              </a:rPr>
              <a:t>zero-emissions </a:t>
            </a:r>
            <a:r>
              <a:rPr lang="en-US" sz="1600" b="0" dirty="0">
                <a:solidFill>
                  <a:schemeClr val="tx1"/>
                </a:solidFill>
              </a:rPr>
              <a:t>vehicles in the United States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sz="1600" b="0" dirty="0">
                <a:solidFill>
                  <a:schemeClr val="tx1"/>
                </a:solidFill>
              </a:rPr>
              <a:t>Resolution of existing and potential state consumer protection claims related to the diesel matter with the attorneys general of 44 U.S. states, the District of </a:t>
            </a:r>
            <a:r>
              <a:rPr lang="en-US" sz="1600" b="0" dirty="0" smtClean="0">
                <a:solidFill>
                  <a:schemeClr val="tx1"/>
                </a:solidFill>
              </a:rPr>
              <a:t>Columbia, </a:t>
            </a:r>
            <a:r>
              <a:rPr lang="en-US" sz="1600" b="0" dirty="0">
                <a:solidFill>
                  <a:schemeClr val="tx1"/>
                </a:solidFill>
              </a:rPr>
              <a:t>and Puerto </a:t>
            </a:r>
            <a:r>
              <a:rPr lang="en-US" sz="1600" b="0" dirty="0" smtClean="0">
                <a:solidFill>
                  <a:schemeClr val="tx1"/>
                </a:solidFill>
              </a:rPr>
              <a:t>Rico</a:t>
            </a:r>
            <a:endParaRPr lang="en-US" sz="1600" b="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600" b="0" dirty="0" smtClean="0">
                <a:solidFill>
                  <a:schemeClr val="tx1"/>
                </a:solidFill>
              </a:rPr>
              <a:t>(https</a:t>
            </a:r>
            <a:r>
              <a:rPr lang="en-US" sz="1600" b="0" dirty="0">
                <a:solidFill>
                  <a:schemeClr val="tx1"/>
                </a:solidFill>
              </a:rPr>
              <a:t>://www.vwdieselinfo.com/faqs</a:t>
            </a:r>
            <a:r>
              <a:rPr lang="en-US" sz="1600" b="0" dirty="0" smtClean="0">
                <a:solidFill>
                  <a:schemeClr val="tx1"/>
                </a:solidFill>
              </a:rPr>
              <a:t>/)</a:t>
            </a:r>
            <a:endParaRPr lang="en-US" sz="1600" b="0" dirty="0">
              <a:solidFill>
                <a:schemeClr val="tx1"/>
              </a:solidFill>
            </a:endParaRP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of Quality Assurance </a:t>
            </a:r>
            <a:r>
              <a:rPr lang="en-US" dirty="0" smtClean="0"/>
              <a:t>(4/4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372901" cy="4800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NRC </a:t>
            </a:r>
            <a:r>
              <a:rPr lang="en-US" b="0" dirty="0">
                <a:solidFill>
                  <a:schemeClr val="tx1"/>
                </a:solidFill>
              </a:rPr>
              <a:t>CoC </a:t>
            </a:r>
            <a:r>
              <a:rPr lang="en-US" b="0" dirty="0" smtClean="0">
                <a:solidFill>
                  <a:schemeClr val="tx1"/>
                </a:solidFill>
              </a:rPr>
              <a:t>Violation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400" dirty="0" smtClean="0">
                <a:solidFill>
                  <a:schemeClr val="tx1"/>
                </a:solidFill>
              </a:rPr>
              <a:t>DOE </a:t>
            </a:r>
            <a:r>
              <a:rPr lang="en-US" sz="1400" dirty="0">
                <a:solidFill>
                  <a:schemeClr val="tx1"/>
                </a:solidFill>
              </a:rPr>
              <a:t>(Los Alamos  National </a:t>
            </a:r>
            <a:r>
              <a:rPr lang="en-US" sz="1400" dirty="0" smtClean="0">
                <a:solidFill>
                  <a:schemeClr val="tx1"/>
                </a:solidFill>
              </a:rPr>
              <a:t>Lab, </a:t>
            </a:r>
            <a:r>
              <a:rPr lang="en-US" sz="1400" dirty="0">
                <a:solidFill>
                  <a:schemeClr val="tx1"/>
                </a:solidFill>
              </a:rPr>
              <a:t>LANL) procured </a:t>
            </a:r>
            <a:r>
              <a:rPr lang="en-US" sz="1400" i="1" dirty="0">
                <a:solidFill>
                  <a:schemeClr val="tx1"/>
                </a:solidFill>
              </a:rPr>
              <a:t>Optional Shield Inserts</a:t>
            </a:r>
            <a:r>
              <a:rPr lang="en-US" sz="1400" dirty="0">
                <a:solidFill>
                  <a:schemeClr val="tx1"/>
                </a:solidFill>
              </a:rPr>
              <a:t> from the cask designer, Energy Solutions (ES). </a:t>
            </a: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license drawings, C-038-145083-004-2 </a:t>
            </a:r>
            <a:r>
              <a:rPr lang="en-US" sz="1400" dirty="0" smtClean="0">
                <a:solidFill>
                  <a:schemeClr val="tx1"/>
                </a:solidFill>
              </a:rPr>
              <a:t>Rev. </a:t>
            </a:r>
            <a:r>
              <a:rPr lang="en-US" sz="1400" dirty="0">
                <a:solidFill>
                  <a:schemeClr val="tx1"/>
                </a:solidFill>
              </a:rPr>
              <a:t>1 (Shield Insert A) and DWG-LIN-201588-ME-0002-02 </a:t>
            </a:r>
            <a:r>
              <a:rPr lang="en-US" sz="1400" dirty="0" smtClean="0">
                <a:solidFill>
                  <a:schemeClr val="tx1"/>
                </a:solidFill>
              </a:rPr>
              <a:t>Rev. </a:t>
            </a:r>
            <a:r>
              <a:rPr lang="en-US" sz="1400" dirty="0">
                <a:solidFill>
                  <a:schemeClr val="tx1"/>
                </a:solidFill>
              </a:rPr>
              <a:t>0 (Shield Insert B) both require in Notes 18 and </a:t>
            </a:r>
            <a:r>
              <a:rPr lang="en-US" sz="1400" dirty="0" smtClean="0">
                <a:solidFill>
                  <a:schemeClr val="tx1"/>
                </a:solidFill>
              </a:rPr>
              <a:t>16, respectively, </a:t>
            </a:r>
            <a:r>
              <a:rPr lang="en-US" sz="1400" dirty="0">
                <a:solidFill>
                  <a:schemeClr val="tx1"/>
                </a:solidFill>
              </a:rPr>
              <a:t>that </a:t>
            </a:r>
            <a:r>
              <a:rPr lang="en-US" sz="1400" dirty="0" smtClean="0">
                <a:solidFill>
                  <a:schemeClr val="tx1"/>
                </a:solidFill>
              </a:rPr>
              <a:t>“ALL </a:t>
            </a:r>
            <a:r>
              <a:rPr lang="en-US" sz="1400" dirty="0">
                <a:solidFill>
                  <a:schemeClr val="tx1"/>
                </a:solidFill>
              </a:rPr>
              <a:t>FASTENERS MUST BE MANUFACTURED IN THE U.S.A. </a:t>
            </a:r>
            <a:r>
              <a:rPr lang="en-US" sz="1400" dirty="0" smtClean="0">
                <a:solidFill>
                  <a:schemeClr val="tx1"/>
                </a:solidFill>
              </a:rPr>
              <a:t>HEAD </a:t>
            </a:r>
            <a:r>
              <a:rPr lang="en-US" sz="1400" dirty="0">
                <a:solidFill>
                  <a:schemeClr val="tx1"/>
                </a:solidFill>
              </a:rPr>
              <a:t>MARKINGS SHALL BE VERIFIED AGAINST THE LATEST D.O.E. CHART, ENERGY SOLUTIONS </a:t>
            </a:r>
            <a:r>
              <a:rPr lang="en-US" sz="1400" dirty="0" smtClean="0">
                <a:solidFill>
                  <a:schemeClr val="tx1"/>
                </a:solidFill>
              </a:rPr>
              <a:t>SUPPLIED”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400" dirty="0" smtClean="0">
                <a:solidFill>
                  <a:schemeClr val="tx1"/>
                </a:solidFill>
              </a:rPr>
              <a:t>The</a:t>
            </a:r>
            <a:r>
              <a:rPr lang="en-US" sz="1400" dirty="0">
                <a:solidFill>
                  <a:schemeClr val="tx1"/>
                </a:solidFill>
              </a:rPr>
              <a:t> fabricator to Energy Solutions procured fasteners that were manufactured outside of the </a:t>
            </a:r>
            <a:r>
              <a:rPr lang="en-US" sz="1400" dirty="0" smtClean="0">
                <a:solidFill>
                  <a:schemeClr val="tx1"/>
                </a:solidFill>
              </a:rPr>
              <a:t>United States, </a:t>
            </a:r>
            <a:r>
              <a:rPr lang="en-US" sz="1400" dirty="0">
                <a:solidFill>
                  <a:schemeClr val="tx1"/>
                </a:solidFill>
              </a:rPr>
              <a:t>and performed a commercial grade dedication to justify the use of the fasteners. </a:t>
            </a:r>
            <a:r>
              <a:rPr lang="en-US" sz="1400" dirty="0" smtClean="0">
                <a:solidFill>
                  <a:schemeClr val="tx1"/>
                </a:solidFill>
              </a:rPr>
              <a:t>The shield inserts </a:t>
            </a:r>
            <a:r>
              <a:rPr lang="en-US" sz="1400" dirty="0">
                <a:solidFill>
                  <a:schemeClr val="tx1"/>
                </a:solidFill>
              </a:rPr>
              <a:t>were accepted and delivered by Energy Solutions to LANL and accepted by LANL. </a:t>
            </a:r>
            <a:r>
              <a:rPr lang="en-US" sz="1400" dirty="0" smtClean="0">
                <a:solidFill>
                  <a:schemeClr val="tx1"/>
                </a:solidFill>
              </a:rPr>
              <a:t>DOE </a:t>
            </a:r>
            <a:r>
              <a:rPr lang="en-US" sz="1400" dirty="0">
                <a:solidFill>
                  <a:schemeClr val="tx1"/>
                </a:solidFill>
              </a:rPr>
              <a:t>(Idaho National </a:t>
            </a:r>
            <a:r>
              <a:rPr lang="en-US" sz="1400" dirty="0" smtClean="0">
                <a:solidFill>
                  <a:schemeClr val="tx1"/>
                </a:solidFill>
              </a:rPr>
              <a:t>Lab, </a:t>
            </a:r>
            <a:r>
              <a:rPr lang="en-US" sz="1400" dirty="0">
                <a:solidFill>
                  <a:schemeClr val="tx1"/>
                </a:solidFill>
              </a:rPr>
              <a:t>INL) consigned the packages for shipment with these </a:t>
            </a:r>
            <a:r>
              <a:rPr lang="en-US" sz="1400" dirty="0" smtClean="0">
                <a:solidFill>
                  <a:schemeClr val="tx1"/>
                </a:solidFill>
              </a:rPr>
              <a:t>shield inserts</a:t>
            </a:r>
            <a:r>
              <a:rPr lang="en-US" sz="1400" dirty="0">
                <a:solidFill>
                  <a:schemeClr val="tx1"/>
                </a:solidFill>
              </a:rPr>
              <a:t>. </a:t>
            </a:r>
            <a:r>
              <a:rPr lang="en-US" sz="1400" dirty="0" smtClean="0">
                <a:solidFill>
                  <a:schemeClr val="tx1"/>
                </a:solidFill>
              </a:rPr>
              <a:t>Some </a:t>
            </a:r>
            <a:r>
              <a:rPr lang="en-US" sz="1400" dirty="0">
                <a:solidFill>
                  <a:schemeClr val="tx1"/>
                </a:solidFill>
              </a:rPr>
              <a:t>time </a:t>
            </a:r>
            <a:r>
              <a:rPr lang="en-US" sz="1400" dirty="0" smtClean="0">
                <a:solidFill>
                  <a:schemeClr val="tx1"/>
                </a:solidFill>
              </a:rPr>
              <a:t>later, </a:t>
            </a:r>
            <a:r>
              <a:rPr lang="en-US" sz="1400" dirty="0">
                <a:solidFill>
                  <a:schemeClr val="tx1"/>
                </a:solidFill>
              </a:rPr>
              <a:t>Energy Solutions discovered the fastener issue and notified LANL and INL on </a:t>
            </a:r>
            <a:r>
              <a:rPr lang="en-US" sz="1400" u="sng" dirty="0">
                <a:solidFill>
                  <a:schemeClr val="tx1"/>
                </a:solidFill>
              </a:rPr>
              <a:t>August 18, </a:t>
            </a:r>
            <a:r>
              <a:rPr lang="en-US" sz="1400" u="sng" dirty="0" smtClean="0">
                <a:solidFill>
                  <a:schemeClr val="tx1"/>
                </a:solidFill>
              </a:rPr>
              <a:t>2016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400" dirty="0" smtClean="0">
                <a:solidFill>
                  <a:schemeClr val="tx1"/>
                </a:solidFill>
              </a:rPr>
              <a:t>DOE </a:t>
            </a:r>
            <a:r>
              <a:rPr lang="en-US" sz="1400" dirty="0">
                <a:solidFill>
                  <a:schemeClr val="tx1"/>
                </a:solidFill>
              </a:rPr>
              <a:t>(INL) is preparing a §71.95 report to NRC, since DOE consigned </a:t>
            </a:r>
            <a:r>
              <a:rPr lang="en-US" sz="1400" dirty="0" smtClean="0">
                <a:solidFill>
                  <a:schemeClr val="tx1"/>
                </a:solidFill>
              </a:rPr>
              <a:t>NRC-certified </a:t>
            </a:r>
            <a:r>
              <a:rPr lang="en-US" sz="1400" dirty="0">
                <a:solidFill>
                  <a:schemeClr val="tx1"/>
                </a:solidFill>
              </a:rPr>
              <a:t>packages for shipment that did not meet the CoC license drawing requirements </a:t>
            </a:r>
            <a:r>
              <a:rPr lang="en-US" sz="1400" dirty="0" smtClean="0">
                <a:solidFill>
                  <a:schemeClr val="tx1"/>
                </a:solidFill>
              </a:rPr>
              <a:t>(§</a:t>
            </a:r>
            <a:r>
              <a:rPr lang="en-US" sz="1400" dirty="0">
                <a:solidFill>
                  <a:schemeClr val="tx1"/>
                </a:solidFill>
              </a:rPr>
              <a:t>71.95(a)(</a:t>
            </a:r>
            <a:r>
              <a:rPr lang="en-US" sz="1400" dirty="0" smtClean="0">
                <a:solidFill>
                  <a:schemeClr val="tx1"/>
                </a:solidFill>
              </a:rPr>
              <a:t>3))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400" dirty="0" smtClean="0">
                <a:solidFill>
                  <a:schemeClr val="tx1"/>
                </a:solidFill>
              </a:rPr>
              <a:t>Sub-tier </a:t>
            </a:r>
            <a:r>
              <a:rPr lang="en-US" sz="1400" dirty="0">
                <a:solidFill>
                  <a:schemeClr val="tx1"/>
                </a:solidFill>
              </a:rPr>
              <a:t>fabricator to primary supplier tried to save money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sz="1400" dirty="0" smtClean="0">
                <a:solidFill>
                  <a:schemeClr val="tx1"/>
                </a:solidFill>
              </a:rPr>
              <a:t>Final resolution—still pending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6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Inspections, Audits, and Assessments (1/2)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372901" cy="4546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Inspections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A formal review of in-process manufacturing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NRC inspections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Audits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A formal review of documentation and implementation of a quality assurance program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Internal and external (sometimes called a “third-party” audit)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DOE audits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Assessments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Multiple types: self-assessment, management assessment, independent assessment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Less formal than inspections and audits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ISO assessments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Inspections, Audits, and Assessments (2/2)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47800"/>
            <a:ext cx="8372901" cy="48006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Inspection or Audit Team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Formal qualifications, plan(s) including scope, and schedule(s)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May be internal or external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Formal checklist(s)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Formal opening and closing meetings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Auditee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Review qualifications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Agree with plan and schedule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Establish reporting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Establish process with team regarding disagreements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Inspector/Auditor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Will document what is said…so…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Silence is an inspector’s/auditor’s best </a:t>
            </a:r>
            <a:r>
              <a:rPr lang="en-US" dirty="0" smtClean="0"/>
              <a:t>friend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10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Quality Assurance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8372901" cy="44700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DOE QA</a:t>
            </a:r>
          </a:p>
          <a:p>
            <a:pPr marL="8636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DOE Order 414.1D (</a:t>
            </a:r>
            <a:r>
              <a:rPr lang="en-US" dirty="0" smtClean="0">
                <a:solidFill>
                  <a:schemeClr val="tx1"/>
                </a:solidFill>
              </a:rPr>
              <a:t>10 criteria, </a:t>
            </a:r>
            <a:r>
              <a:rPr lang="en-US" dirty="0" smtClean="0">
                <a:solidFill>
                  <a:schemeClr val="tx1"/>
                </a:solidFill>
              </a:rPr>
              <a:t>performance-based)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NRC QA for Packaging</a:t>
            </a:r>
          </a:p>
          <a:p>
            <a:pPr marL="8636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10 CFR 71, Subpart H (</a:t>
            </a:r>
            <a:r>
              <a:rPr lang="en-US" dirty="0" smtClean="0">
                <a:solidFill>
                  <a:schemeClr val="tx1"/>
                </a:solidFill>
              </a:rPr>
              <a:t>18 requirements</a:t>
            </a:r>
            <a:r>
              <a:rPr lang="en-US" dirty="0" smtClean="0">
                <a:solidFill>
                  <a:schemeClr val="tx1"/>
                </a:solidFill>
              </a:rPr>
              <a:t>, compliance-based)</a:t>
            </a:r>
          </a:p>
          <a:p>
            <a:pPr marL="8636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NRC Regulatory Guide 7.10, Revision 3 (June 2015)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DOE-EM Office of Packaging and Transportation (EM-4.24)</a:t>
            </a:r>
          </a:p>
          <a:p>
            <a:pPr marL="8636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DOE Order 460.1D (December 2016)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Industry Standards</a:t>
            </a:r>
          </a:p>
          <a:p>
            <a:pPr marL="8636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ASME NQA-1 (NRC endorses 2008 with 2009 </a:t>
            </a:r>
            <a:r>
              <a:rPr lang="en-US" dirty="0" smtClean="0">
                <a:solidFill>
                  <a:schemeClr val="tx1"/>
                </a:solidFill>
              </a:rPr>
              <a:t>Addenda version)</a:t>
            </a:r>
            <a:endParaRPr lang="en-US" dirty="0" smtClean="0">
              <a:solidFill>
                <a:schemeClr val="tx1"/>
              </a:solidFill>
            </a:endParaRPr>
          </a:p>
          <a:p>
            <a:pPr marL="8636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ISO 9001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4357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Certificate in Nuclear Packaging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DOE-EM/PCP Packaging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University of Nevada, Reno, Graduate Certificate in Nuclear Packaging (GCNP)</a:t>
            </a:r>
            <a:endParaRPr lang="en-US" dirty="0"/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9 credits total</a:t>
            </a:r>
          </a:p>
          <a:p>
            <a:pPr marL="13208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3 required courses (ME 691, ME 692, and ME 695)</a:t>
            </a:r>
          </a:p>
          <a:p>
            <a:pPr marL="13208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6 electives</a:t>
            </a:r>
          </a:p>
          <a:p>
            <a:pPr marL="13208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Requires a B average</a:t>
            </a:r>
          </a:p>
          <a:p>
            <a:pPr marL="1320800" lvl="2" indent="-342900">
              <a:buFont typeface="Arial" panose="020B0604020202020204" pitchFamily="34" charset="0"/>
              <a:buChar char="‒"/>
            </a:pPr>
            <a:endParaRPr lang="en-US" dirty="0" smtClean="0"/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Argonne National Laboratory courses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/>
              <a:t>ME692 Quality Assurance </a:t>
            </a:r>
            <a:r>
              <a:rPr lang="en-US" dirty="0" smtClean="0"/>
              <a:t>(March 20-24, 2017)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ME691 ASME Pressure Vessel Code (June 19-23, 2017)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/>
              <a:t>ME694 Nuclear Transport Security (September 11-15, 2017)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endParaRPr lang="en-US" dirty="0" smtClean="0"/>
          </a:p>
          <a:p>
            <a:pPr marL="4064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More information can </a:t>
            </a:r>
            <a:r>
              <a:rPr lang="en-US" dirty="0"/>
              <a:t>be found at: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rampac.energy.gov/home/education/packaging-university</a:t>
            </a:r>
            <a:r>
              <a:rPr lang="en-US" dirty="0" smtClean="0"/>
              <a:t> </a:t>
            </a:r>
          </a:p>
          <a:p>
            <a:pPr marL="406400" indent="-342900">
              <a:buFont typeface="Arial" panose="020B0604020202020204" pitchFamily="34" charset="0"/>
              <a:buChar char="‒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350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621" y="1422322"/>
            <a:ext cx="7886379" cy="42926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Quality assurance is not a separate function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Quality assurance must be built into daily life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Quality assurance affects everyone, from CEO/president down to line worker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Quality assurance may have up-front costs, but the end costs of recalls, reconstruction/refabrication, damages with associated legal costs, and loss of public respect can be devastating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DOE and NRC requires quality assurance for packaging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PCP Packaging University and UNR GCNP are additional educationa</a:t>
            </a:r>
            <a:r>
              <a:rPr lang="en-US" b="0" dirty="0">
                <a:solidFill>
                  <a:schemeClr val="tx1"/>
                </a:solidFill>
              </a:rPr>
              <a:t>l</a:t>
            </a:r>
            <a:r>
              <a:rPr lang="en-US" b="0" dirty="0" smtClean="0">
                <a:solidFill>
                  <a:schemeClr val="tx1"/>
                </a:solidFill>
              </a:rPr>
              <a:t> resources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69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1" y="2209800"/>
            <a:ext cx="8077200" cy="172685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</a:rPr>
              <a:t>This work is supported by the U.S. Department of Energy Office of Environmental Management, Office of Packaging and Transportation,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Packaging </a:t>
            </a:r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</a:rPr>
              <a:t>Certification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Program, </a:t>
            </a:r>
            <a:r>
              <a:rPr lang="en-US" b="0" dirty="0">
                <a:solidFill>
                  <a:schemeClr val="tx1"/>
                </a:solidFill>
                <a:latin typeface="Arial" charset="0"/>
                <a:cs typeface="Arial" charset="0"/>
              </a:rPr>
              <a:t>under Contract No. DE-AC02-06CH11357.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20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372901" cy="44958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What is quality assurance?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P-D-C-A Cycle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Everyday examples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Examples of PDCA for packaging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Failures of quality assurance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Inspections, </a:t>
            </a:r>
            <a:r>
              <a:rPr lang="en-US" b="0" dirty="0" smtClean="0">
                <a:solidFill>
                  <a:schemeClr val="tx1"/>
                </a:solidFill>
              </a:rPr>
              <a:t>audits</a:t>
            </a:r>
            <a:r>
              <a:rPr lang="en-US" b="0" dirty="0">
                <a:solidFill>
                  <a:schemeClr val="tx1"/>
                </a:solidFill>
              </a:rPr>
              <a:t>, and </a:t>
            </a:r>
            <a:r>
              <a:rPr lang="en-US" b="0" dirty="0" smtClean="0">
                <a:solidFill>
                  <a:schemeClr val="tx1"/>
                </a:solidFill>
              </a:rPr>
              <a:t>assessments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Graduate Certificate in Nuclear Packaging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Summary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6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68750"/>
            <a:ext cx="8372901" cy="4774850"/>
          </a:xfrm>
        </p:spPr>
        <p:txBody>
          <a:bodyPr/>
          <a:lstStyle/>
          <a:p>
            <a:endParaRPr lang="en-US" dirty="0" smtClean="0"/>
          </a:p>
          <a:p>
            <a:r>
              <a:rPr lang="en-US" b="0" dirty="0" smtClean="0">
                <a:solidFill>
                  <a:schemeClr val="tx1"/>
                </a:solidFill>
              </a:rPr>
              <a:t>“Quality assurance (QA):  Planned and systematic activities necessary to provide adequate confidence that the product or service will meet the given requirements.”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–</a:t>
            </a:r>
            <a:r>
              <a:rPr lang="en-US" b="0" i="1" dirty="0" smtClean="0">
                <a:solidFill>
                  <a:schemeClr val="tx1"/>
                </a:solidFill>
              </a:rPr>
              <a:t>The Certified Quality Manager Handbook,</a:t>
            </a:r>
            <a:r>
              <a:rPr lang="en-US" b="0" dirty="0" smtClean="0">
                <a:solidFill>
                  <a:schemeClr val="tx1"/>
                </a:solidFill>
              </a:rPr>
              <a:t> Quality Management Division, American Society for Quality, pg. 159 (1999)</a:t>
            </a: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Can provide checks and balances within a corporation to ensure ethical behavior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66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7619999" cy="2133600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“</a:t>
            </a:r>
            <a:r>
              <a:rPr lang="en-US" sz="3200" b="0" i="1" dirty="0" smtClean="0">
                <a:solidFill>
                  <a:schemeClr val="tx1"/>
                </a:solidFill>
              </a:rPr>
              <a:t>Quality assurance is too expensive</a:t>
            </a:r>
            <a:r>
              <a:rPr lang="en-US" sz="3200" b="0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	–Every manager</a:t>
            </a:r>
          </a:p>
          <a:p>
            <a:endParaRPr lang="en-US" sz="2400" b="0" dirty="0">
              <a:solidFill>
                <a:schemeClr val="tx1"/>
              </a:solidFill>
            </a:endParaRPr>
          </a:p>
          <a:p>
            <a:endParaRPr lang="en-US" sz="2400" b="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3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Quality Assurance?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372901" cy="3962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Provides assurance that product or service meets requirements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Can product/service provide what is expected by customer?</a:t>
            </a:r>
          </a:p>
          <a:p>
            <a:pPr marL="806450" lvl="1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Provides for reproducibility of product or service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Every product/service is the same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For science, can assure reproducibility of results (cold fusion)</a:t>
            </a:r>
          </a:p>
          <a:p>
            <a:pPr marL="806450" lvl="1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Provides documentation for legal actions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Lawsuits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Recalls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Documentation can be a double-edged sword</a:t>
            </a:r>
          </a:p>
          <a:p>
            <a:pPr marL="806450" lvl="1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Bottom line: SAVES MONEY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4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Plan-Do-Check-Act (PDCA)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372901" cy="50034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Shewhart (Plan—Do—Check</a:t>
            </a:r>
            <a:r>
              <a:rPr lang="en-US" b="0" dirty="0">
                <a:solidFill>
                  <a:schemeClr val="tx1"/>
                </a:solidFill>
              </a:rPr>
              <a:t>—Act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Deming (Plan—</a:t>
            </a:r>
            <a:r>
              <a:rPr lang="en-US" b="0" dirty="0" smtClean="0">
                <a:solidFill>
                  <a:schemeClr val="tx1"/>
                </a:solidFill>
              </a:rPr>
              <a:t>Do—Study—Act)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3022600" y="3048000"/>
            <a:ext cx="2362200" cy="2200870"/>
          </a:xfrm>
          <a:prstGeom prst="flowChartConnector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39144" y="1973943"/>
            <a:ext cx="2438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4796" y="35814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5385" y="53340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Check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4429" y="3657600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urved Left Arrow 9"/>
          <p:cNvSpPr/>
          <p:nvPr/>
        </p:nvSpPr>
        <p:spPr>
          <a:xfrm rot="18964208">
            <a:off x="5610991" y="1977487"/>
            <a:ext cx="747609" cy="1766715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2370526">
            <a:off x="5832810" y="4616920"/>
            <a:ext cx="747609" cy="1766715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3375385">
            <a:off x="2111969" y="1973437"/>
            <a:ext cx="727073" cy="1788798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8886542">
            <a:off x="1794429" y="4411479"/>
            <a:ext cx="727073" cy="1788798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PDCA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372901" cy="2641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Provides a framework for quality assurance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Easy-to-follow process for all workers at all levels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Documentation can ease loss of knowledge/experience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Provides for continuous process improvement </a:t>
            </a:r>
          </a:p>
          <a:p>
            <a:pPr marL="863600" lvl="1" indent="-34290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“Act” step can help to correct problems before manufacturing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Used extensively in manufacturing </a:t>
            </a:r>
            <a:r>
              <a:rPr lang="en-US" b="0" dirty="0">
                <a:solidFill>
                  <a:schemeClr val="tx1"/>
                </a:solidFill>
              </a:rPr>
              <a:t>in Japan in </a:t>
            </a:r>
            <a:r>
              <a:rPr lang="en-US" b="0" dirty="0" smtClean="0">
                <a:solidFill>
                  <a:schemeClr val="tx1"/>
                </a:solidFill>
              </a:rPr>
              <a:t>1970’s</a:t>
            </a:r>
          </a:p>
          <a:p>
            <a:pPr marL="806450" lvl="1" indent="-285750">
              <a:buFont typeface="Arial" panose="020B0604020202020204" pitchFamily="34" charset="0"/>
              <a:buChar char="‒"/>
            </a:pPr>
            <a:r>
              <a:rPr lang="en-US" dirty="0" smtClean="0">
                <a:solidFill>
                  <a:schemeClr val="tx1"/>
                </a:solidFill>
              </a:rPr>
              <a:t>Deming’s PDSA cycle used by Japanese automakers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‒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6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Everyday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68750"/>
            <a:ext cx="8372901" cy="52320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Dinner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Plan—What do I want?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Do—What will I prepare?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Check—Do I  have the necessary food?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Act—If not, buy the necessary food</a:t>
            </a:r>
          </a:p>
          <a:p>
            <a:pPr marL="863600" lvl="1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Travel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Plan—Where do I want to go? What is my budget?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Do—Make travel plans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Check—Do I have enough vacation time? Money?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Act—Arrange for vacation/money</a:t>
            </a:r>
          </a:p>
          <a:p>
            <a:pPr marL="863600" lvl="1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Budget</a:t>
            </a:r>
          </a:p>
          <a:p>
            <a:pPr marL="863600" lvl="1" indent="-342900"/>
            <a:r>
              <a:rPr lang="en-US" dirty="0">
                <a:solidFill>
                  <a:schemeClr val="tx1"/>
                </a:solidFill>
              </a:rPr>
              <a:t>Plan—I </a:t>
            </a:r>
            <a:r>
              <a:rPr lang="en-US" dirty="0" smtClean="0">
                <a:solidFill>
                  <a:schemeClr val="tx1"/>
                </a:solidFill>
              </a:rPr>
              <a:t>make $XX a week</a:t>
            </a:r>
          </a:p>
          <a:p>
            <a:pPr marL="863600" lvl="1" indent="-342900"/>
            <a:r>
              <a:rPr lang="en-US" dirty="0">
                <a:solidFill>
                  <a:schemeClr val="tx1"/>
                </a:solidFill>
              </a:rPr>
              <a:t>Do—Create </a:t>
            </a:r>
            <a:r>
              <a:rPr lang="en-US" dirty="0" smtClean="0">
                <a:solidFill>
                  <a:schemeClr val="tx1"/>
                </a:solidFill>
              </a:rPr>
              <a:t>budget ($X a week for required expenses)</a:t>
            </a:r>
          </a:p>
          <a:p>
            <a:pPr marL="863600" lvl="1" indent="-342900"/>
            <a:r>
              <a:rPr lang="en-US" dirty="0">
                <a:solidFill>
                  <a:schemeClr val="tx1"/>
                </a:solidFill>
              </a:rPr>
              <a:t>Check—Do </a:t>
            </a:r>
            <a:r>
              <a:rPr lang="en-US" dirty="0" smtClean="0">
                <a:solidFill>
                  <a:schemeClr val="tx1"/>
                </a:solidFill>
              </a:rPr>
              <a:t>I have enough $ to meet expenses?</a:t>
            </a:r>
          </a:p>
          <a:p>
            <a:pPr marL="863600" lvl="1" indent="-342900"/>
            <a:r>
              <a:rPr lang="en-US" dirty="0">
                <a:solidFill>
                  <a:schemeClr val="tx1"/>
                </a:solidFill>
              </a:rPr>
              <a:t>Act—Revise </a:t>
            </a:r>
            <a:r>
              <a:rPr lang="en-US" dirty="0" smtClean="0">
                <a:solidFill>
                  <a:schemeClr val="tx1"/>
                </a:solidFill>
              </a:rPr>
              <a:t>budget as necessary to meet required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3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PDCA for Packaging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68750"/>
            <a:ext cx="8372901" cy="50796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Suppliers and sub-tier suppliers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Plan—Who can provide the necessary supplies?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Do—Prepare procurement documentation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Check—Can the supplier meet the requirements? Inspect during manufacture?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Act—Place procurement and inspect upon receipt</a:t>
            </a:r>
          </a:p>
          <a:p>
            <a:pPr marL="863600" lvl="1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Design packaging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Plan—What is the purpose of the packaging?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Do—Design packaging to meet purpose/needs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Check—Perform required testing (welds, accident)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Act—If necessary, redesign/rework to meet design requirements</a:t>
            </a:r>
          </a:p>
          <a:p>
            <a:pPr marL="863600" lvl="1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Test packaging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Plan—What tests </a:t>
            </a:r>
            <a:r>
              <a:rPr lang="en-US" dirty="0" smtClean="0">
                <a:solidFill>
                  <a:schemeClr val="tx1"/>
                </a:solidFill>
              </a:rPr>
              <a:t>are required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Do—Perform testing</a:t>
            </a:r>
          </a:p>
          <a:p>
            <a:pPr marL="863600" lvl="1" indent="-342900"/>
            <a:r>
              <a:rPr lang="en-US" dirty="0" smtClean="0">
                <a:solidFill>
                  <a:schemeClr val="tx1"/>
                </a:solidFill>
              </a:rPr>
              <a:t>Check—Did packaging m</a:t>
            </a:r>
            <a:r>
              <a:rPr lang="en-US" dirty="0" smtClean="0"/>
              <a:t>eet requirements?</a:t>
            </a:r>
          </a:p>
          <a:p>
            <a:pPr marL="863600" lvl="1" indent="-342900"/>
            <a:r>
              <a:rPr lang="en-US" dirty="0" smtClean="0"/>
              <a:t>Act</a:t>
            </a:r>
            <a:r>
              <a:rPr lang="en-US" dirty="0" smtClean="0">
                <a:solidFill>
                  <a:schemeClr val="tx1"/>
                </a:solidFill>
              </a:rPr>
              <a:t>—I</a:t>
            </a:r>
            <a:r>
              <a:rPr lang="en-US" dirty="0" smtClean="0"/>
              <a:t>f necessary, redesign/rework to meet testing requirements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BA05D41-41C3-4F14-9CCD-D9F3124A61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69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ppt16CE.tmp</Template>
  <TotalTime>1016</TotalTime>
  <Words>1139</Words>
  <Application>Microsoft Office PowerPoint</Application>
  <PresentationFormat>On-screen Show (4:3)</PresentationFormat>
  <Paragraphs>247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presentation_4x3</vt:lpstr>
      <vt:lpstr>WHAT IS QUALITY ASSURANCE?</vt:lpstr>
      <vt:lpstr>Outline</vt:lpstr>
      <vt:lpstr>Quality Assurance</vt:lpstr>
      <vt:lpstr>Quality Assurance</vt:lpstr>
      <vt:lpstr>Why Quality Assurance?</vt:lpstr>
      <vt:lpstr>Plan-Do-Check-Act (PDCA) Cycle</vt:lpstr>
      <vt:lpstr>PDCA Cycle</vt:lpstr>
      <vt:lpstr>Everyday Examples</vt:lpstr>
      <vt:lpstr>Examples of PDCA for Packaging</vt:lpstr>
      <vt:lpstr>Failures of Quality Assurance (1/4)</vt:lpstr>
      <vt:lpstr>Failures of Quality Assurance (2/4)</vt:lpstr>
      <vt:lpstr>Failures of Quality Assurance (3/4)</vt:lpstr>
      <vt:lpstr>Failures of Quality Assurance (4/4)</vt:lpstr>
      <vt:lpstr>Inspections, Audits, and Assessments (1/2)</vt:lpstr>
      <vt:lpstr>Inspections, Audits, and Assessments (2/2)</vt:lpstr>
      <vt:lpstr>Packaging Quality Assurance</vt:lpstr>
      <vt:lpstr>Graduate Certificate in Nuclear Packaging</vt:lpstr>
      <vt:lpstr>Summary</vt:lpstr>
      <vt:lpstr>Acknowledgments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IPD</dc:creator>
  <cp:lastModifiedBy>Riel, Roberta T.</cp:lastModifiedBy>
  <cp:revision>136</cp:revision>
  <cp:lastPrinted>2017-03-16T18:18:26Z</cp:lastPrinted>
  <dcterms:created xsi:type="dcterms:W3CDTF">2010-05-21T21:50:13Z</dcterms:created>
  <dcterms:modified xsi:type="dcterms:W3CDTF">2017-04-12T14:37:46Z</dcterms:modified>
</cp:coreProperties>
</file>