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handoutMasterIdLst>
    <p:handoutMasterId r:id="rId31"/>
  </p:handoutMasterIdLst>
  <p:sldIdLst>
    <p:sldId id="491" r:id="rId3"/>
    <p:sldId id="651" r:id="rId4"/>
    <p:sldId id="661" r:id="rId5"/>
    <p:sldId id="662" r:id="rId6"/>
    <p:sldId id="663" r:id="rId7"/>
    <p:sldId id="664" r:id="rId8"/>
    <p:sldId id="665" r:id="rId9"/>
    <p:sldId id="682" r:id="rId10"/>
    <p:sldId id="683" r:id="rId11"/>
    <p:sldId id="506" r:id="rId12"/>
    <p:sldId id="676" r:id="rId13"/>
    <p:sldId id="686" r:id="rId14"/>
    <p:sldId id="652" r:id="rId15"/>
    <p:sldId id="678" r:id="rId16"/>
    <p:sldId id="628" r:id="rId17"/>
    <p:sldId id="672" r:id="rId18"/>
    <p:sldId id="679" r:id="rId19"/>
    <p:sldId id="646" r:id="rId20"/>
    <p:sldId id="680" r:id="rId21"/>
    <p:sldId id="687" r:id="rId22"/>
    <p:sldId id="666" r:id="rId23"/>
    <p:sldId id="667" r:id="rId24"/>
    <p:sldId id="670" r:id="rId25"/>
    <p:sldId id="669" r:id="rId26"/>
    <p:sldId id="673" r:id="rId27"/>
    <p:sldId id="685" r:id="rId28"/>
    <p:sldId id="521"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y Widhalm" initials="CW" lastIdx="1" clrIdx="0">
    <p:extLst>
      <p:ext uri="{19B8F6BF-5375-455C-9EA6-DF929625EA0E}">
        <p15:presenceInfo xmlns:p15="http://schemas.microsoft.com/office/powerpoint/2012/main" userId="843ea77a91f4e7f1" providerId="Windows Live"/>
      </p:ext>
    </p:extLst>
  </p:cmAuthor>
  <p:cmAuthor id="2" name="ssanderson" initials="s" lastIdx="1" clrIdx="1">
    <p:extLst>
      <p:ext uri="{19B8F6BF-5375-455C-9EA6-DF929625EA0E}">
        <p15:presenceInfo xmlns:p15="http://schemas.microsoft.com/office/powerpoint/2012/main" userId="ssander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33"/>
    <a:srgbClr val="FF9966"/>
    <a:srgbClr val="4F81BD"/>
    <a:srgbClr val="FF505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3" autoAdjust="0"/>
    <p:restoredTop sz="90421" autoAdjust="0"/>
  </p:normalViewPr>
  <p:slideViewPr>
    <p:cSldViewPr>
      <p:cViewPr varScale="1">
        <p:scale>
          <a:sx n="84" d="100"/>
          <a:sy n="84" d="100"/>
        </p:scale>
        <p:origin x="1626" y="96"/>
      </p:cViewPr>
      <p:guideLst>
        <p:guide orient="horz" pos="2160"/>
        <p:guide pos="2880"/>
      </p:guideLst>
    </p:cSldViewPr>
  </p:slideViewPr>
  <p:outlineViewPr>
    <p:cViewPr>
      <p:scale>
        <a:sx n="33" d="100"/>
        <a:sy n="33" d="100"/>
      </p:scale>
      <p:origin x="48" y="27270"/>
    </p:cViewPr>
  </p:outlineViewPr>
  <p:notesTextViewPr>
    <p:cViewPr>
      <p:scale>
        <a:sx n="100" d="100"/>
        <a:sy n="100" d="100"/>
      </p:scale>
      <p:origin x="0" y="0"/>
    </p:cViewPr>
  </p:notesTextViewPr>
  <p:sorterViewPr>
    <p:cViewPr>
      <p:scale>
        <a:sx n="100" d="100"/>
        <a:sy n="100" d="100"/>
      </p:scale>
      <p:origin x="0" y="125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oleObject" Target="file:///F:\SLS_Files\_Reporting\Excel\FallUsersGroup2017%20ATLAS%20DATA%20Rev%20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F:\SLS_Files\_Reporting\Excel\CTMA%202017%20ATLAS%20DATA%20Rev%200.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F:\SLS_Files\_Reporting\Excel\CTMA%202017%20ATLAS%20DATA%20Rev%200.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F:\SLS_Files\_Reporting\Excel\CTMA%202017%20ATLAS%20DATA%20Rev%200.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F:\SLS_Files\_Reporting\Excel\FallUsersGroup2017%20ATLAS%20DATA%20Rev%20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SLS_Files\_Reporting\Excel\2016%20ATLAS%20DATA%20Rev%20%20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SLS_Files\_Reporting\Excel\2016%20ATLAS%20DATA%20Rev%20%20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SLS_Files\_Reporting\Excel\Copy%20of%20CTMA2016%20ATLAS%20DATA%20Rev%20%20%20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F:\SLS_Files\_Reporting\Excel\2016%20ATLAS%20DATA%20Rev%20%200_Eric.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SLS_Files\_Reporting\Excel\CTMA%202017%20ATLAS%20DATA%20Rev%20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SLS_Files\_Reporting\Excel\CTMA%202017%20ATLAS%20DATA%20Rev%20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F:\SLS_Files\_Reporting\Excel\CTMA%202017%20ATLAS%20DATA%20Rev%20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dLbl>
              <c:idx val="0"/>
              <c:layout>
                <c:manualLayout>
                  <c:x val="-1.9444444444444445E-2"/>
                  <c:y val="-0.111111111111111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888888888888889E-2"/>
                  <c:y val="-7.407407407407411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777777777777788E-2"/>
                  <c:y val="-8.796296296296300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'ATLAS Users (2)'!$A$1:$C$1</c:f>
              <c:strCache>
                <c:ptCount val="3"/>
                <c:pt idx="0">
                  <c:v>FY 2015</c:v>
                </c:pt>
                <c:pt idx="1">
                  <c:v>FY 2016</c:v>
                </c:pt>
                <c:pt idx="2">
                  <c:v>FY 2017</c:v>
                </c:pt>
              </c:strCache>
            </c:strRef>
          </c:cat>
          <c:val>
            <c:numRef>
              <c:f>'ATLAS Users (2)'!$A$2:$C$2</c:f>
              <c:numCache>
                <c:formatCode>General</c:formatCode>
                <c:ptCount val="3"/>
                <c:pt idx="0">
                  <c:v>272</c:v>
                </c:pt>
                <c:pt idx="1">
                  <c:v>319</c:v>
                </c:pt>
                <c:pt idx="2">
                  <c:v>343</c:v>
                </c:pt>
              </c:numCache>
            </c:numRef>
          </c:val>
          <c:smooth val="0"/>
        </c:ser>
        <c:dLbls>
          <c:showLegendKey val="0"/>
          <c:showVal val="0"/>
          <c:showCatName val="0"/>
          <c:showSerName val="0"/>
          <c:showPercent val="0"/>
          <c:showBubbleSize val="0"/>
        </c:dLbls>
        <c:smooth val="0"/>
        <c:axId val="747308016"/>
        <c:axId val="747308576"/>
      </c:lineChart>
      <c:catAx>
        <c:axId val="74730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747308576"/>
        <c:crosses val="autoZero"/>
        <c:auto val="1"/>
        <c:lblAlgn val="ctr"/>
        <c:lblOffset val="100"/>
        <c:noMultiLvlLbl val="0"/>
      </c:catAx>
      <c:valAx>
        <c:axId val="747308576"/>
        <c:scaling>
          <c:orientation val="minMax"/>
          <c:max val="400"/>
          <c:min val="200"/>
        </c:scaling>
        <c:delete val="0"/>
        <c:axPos val="l"/>
        <c:majorGridlines>
          <c:spPr>
            <a:ln w="952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r>
                  <a:rPr lang="en-US" sz="1600" b="1">
                    <a:solidFill>
                      <a:sysClr val="windowText" lastClr="000000"/>
                    </a:solidFill>
                  </a:rPr>
                  <a:t>Number of Users</a:t>
                </a:r>
              </a:p>
            </c:rich>
          </c:tx>
          <c:layout>
            <c:manualLayout>
              <c:xMode val="edge"/>
              <c:yMode val="edge"/>
              <c:x val="6.1307832083119787E-3"/>
              <c:y val="0.26428185816237859"/>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47308016"/>
        <c:crosses val="autoZero"/>
        <c:crossBetween val="between"/>
        <c:majorUnit val="50"/>
        <c:minorUnit val="20"/>
      </c:valAx>
      <c:spPr>
        <a:solidFill>
          <a:schemeClr val="bg1"/>
        </a:solid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'FB Cost and # Chart'!$B$10</c:f>
              <c:strCache>
                <c:ptCount val="1"/>
                <c:pt idx="0">
                  <c:v>Transportation Spend</c:v>
                </c:pt>
              </c:strCache>
            </c:strRef>
          </c:tx>
          <c:spPr>
            <a:solidFill>
              <a:schemeClr val="accent1"/>
            </a:solidFill>
            <a:ln>
              <a:noFill/>
            </a:ln>
            <a:effectLst/>
          </c:spPr>
          <c:invertIfNegative val="0"/>
          <c:dPt>
            <c:idx val="1"/>
            <c:invertIfNegative val="0"/>
            <c:bubble3D val="0"/>
            <c:spPr>
              <a:solidFill>
                <a:schemeClr val="accent1"/>
              </a:solidFill>
              <a:ln>
                <a:noFill/>
              </a:ln>
              <a:effectLst/>
            </c:spPr>
          </c:dPt>
          <c:dLbls>
            <c:dLbl>
              <c:idx val="0"/>
              <c:layout>
                <c:manualLayout>
                  <c:x val="2.8490028490027967E-3"/>
                  <c:y val="0.126328946724823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0446223104016404E-16"/>
                  <c:y val="0.13872034465534147"/>
                </c:manualLayout>
              </c:layout>
              <c:showLegendKey val="0"/>
              <c:showVal val="1"/>
              <c:showCatName val="0"/>
              <c:showSerName val="0"/>
              <c:showPercent val="0"/>
              <c:showBubbleSize val="0"/>
              <c:extLst>
                <c:ext xmlns:c15="http://schemas.microsoft.com/office/drawing/2012/chart" uri="{CE6537A1-D6FC-4f65-9D91-7224C49458BB}">
                  <c15:layout/>
                </c:ext>
              </c:extLst>
            </c:dLbl>
            <c:spPr>
              <a:solidFill>
                <a:schemeClr val="accent1">
                  <a:lumMod val="40000"/>
                  <a:lumOff val="60000"/>
                </a:schemeClr>
              </a:solidFill>
              <a:ln>
                <a:solidFill>
                  <a:schemeClr val="tx2">
                    <a:lumMod val="75000"/>
                  </a:schemeClr>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'FB Cost and # Chart'!$A$11:$A$12</c:f>
              <c:strCache>
                <c:ptCount val="2"/>
                <c:pt idx="0">
                  <c:v>FY 2015</c:v>
                </c:pt>
                <c:pt idx="1">
                  <c:v>FY 2016</c:v>
                </c:pt>
              </c:strCache>
            </c:strRef>
          </c:cat>
          <c:val>
            <c:numRef>
              <c:f>'FB Cost and # Chart'!$B$11:$B$12</c:f>
              <c:numCache>
                <c:formatCode>"$"#,##0</c:formatCode>
                <c:ptCount val="2"/>
                <c:pt idx="0">
                  <c:v>16794732</c:v>
                </c:pt>
                <c:pt idx="1">
                  <c:v>17640391</c:v>
                </c:pt>
              </c:numCache>
            </c:numRef>
          </c:val>
        </c:ser>
        <c:dLbls>
          <c:showLegendKey val="0"/>
          <c:showVal val="0"/>
          <c:showCatName val="0"/>
          <c:showSerName val="0"/>
          <c:showPercent val="0"/>
          <c:showBubbleSize val="0"/>
        </c:dLbls>
        <c:gapWidth val="150"/>
        <c:axId val="305615360"/>
        <c:axId val="305615920"/>
      </c:barChart>
      <c:lineChart>
        <c:grouping val="standard"/>
        <c:varyColors val="0"/>
        <c:ser>
          <c:idx val="1"/>
          <c:order val="1"/>
          <c:tx>
            <c:strRef>
              <c:f>'FB Cost and # Chart'!$C$10</c:f>
              <c:strCache>
                <c:ptCount val="1"/>
                <c:pt idx="0">
                  <c:v># Freight Bills</c:v>
                </c:pt>
              </c:strCache>
            </c:strRef>
          </c:tx>
          <c:spPr>
            <a:ln w="28575" cap="rnd">
              <a:solidFill>
                <a:schemeClr val="accent2"/>
              </a:solidFill>
              <a:round/>
            </a:ln>
            <a:effectLst/>
          </c:spPr>
          <c:marker>
            <c:symbol val="none"/>
          </c:marker>
          <c:dLbls>
            <c:dLbl>
              <c:idx val="0"/>
              <c:layout>
                <c:manualLayout>
                  <c:x val="-3.2478632478632481E-2"/>
                  <c:y val="-6.3042825069331052E-2"/>
                </c:manualLayout>
              </c:layout>
              <c:spPr>
                <a:solidFill>
                  <a:schemeClr val="accent6">
                    <a:lumMod val="40000"/>
                    <a:lumOff val="60000"/>
                  </a:schemeClr>
                </a:solidFill>
                <a:ln>
                  <a:solidFill>
                    <a:schemeClr val="accent6">
                      <a:lumMod val="75000"/>
                    </a:schemeClr>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1"/>
              <c:spPr>
                <a:solidFill>
                  <a:schemeClr val="accent6">
                    <a:lumMod val="40000"/>
                    <a:lumOff val="60000"/>
                  </a:schemeClr>
                </a:solidFill>
                <a:ln>
                  <a:solidFill>
                    <a:schemeClr val="accent6">
                      <a:lumMod val="75000"/>
                    </a:schemeClr>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spPr>
              <a:noFill/>
              <a:ln>
                <a:solidFill>
                  <a:schemeClr val="accent6">
                    <a:lumMod val="75000"/>
                  </a:schemeClr>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'FB Cost and # Chart'!$A$11:$A$12</c:f>
              <c:strCache>
                <c:ptCount val="2"/>
                <c:pt idx="0">
                  <c:v>FY 2015</c:v>
                </c:pt>
                <c:pt idx="1">
                  <c:v>FY 2016</c:v>
                </c:pt>
              </c:strCache>
            </c:strRef>
          </c:cat>
          <c:val>
            <c:numRef>
              <c:f>'FB Cost and # Chart'!$C$11:$C$12</c:f>
              <c:numCache>
                <c:formatCode>#,##0</c:formatCode>
                <c:ptCount val="2"/>
                <c:pt idx="0">
                  <c:v>177020</c:v>
                </c:pt>
                <c:pt idx="1">
                  <c:v>188284</c:v>
                </c:pt>
              </c:numCache>
            </c:numRef>
          </c:val>
          <c:smooth val="0"/>
        </c:ser>
        <c:dLbls>
          <c:showLegendKey val="0"/>
          <c:showVal val="0"/>
          <c:showCatName val="0"/>
          <c:showSerName val="0"/>
          <c:showPercent val="0"/>
          <c:showBubbleSize val="0"/>
        </c:dLbls>
        <c:marker val="1"/>
        <c:smooth val="0"/>
        <c:axId val="482527248"/>
        <c:axId val="482526688"/>
      </c:lineChart>
      <c:catAx>
        <c:axId val="30561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5615920"/>
        <c:crosses val="autoZero"/>
        <c:auto val="1"/>
        <c:lblAlgn val="ctr"/>
        <c:lblOffset val="100"/>
        <c:noMultiLvlLbl val="0"/>
      </c:catAx>
      <c:valAx>
        <c:axId val="305615920"/>
        <c:scaling>
          <c:orientation val="minMax"/>
          <c:max val="20000000"/>
          <c:min val="10000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5615360"/>
        <c:crosses val="autoZero"/>
        <c:crossBetween val="between"/>
        <c:majorUnit val="2000000"/>
      </c:valAx>
      <c:valAx>
        <c:axId val="482526688"/>
        <c:scaling>
          <c:orientation val="minMax"/>
          <c:max val="200000"/>
          <c:min val="1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82527248"/>
        <c:crosses val="max"/>
        <c:crossBetween val="between"/>
      </c:valAx>
      <c:catAx>
        <c:axId val="482527248"/>
        <c:scaling>
          <c:orientation val="minMax"/>
        </c:scaling>
        <c:delete val="1"/>
        <c:axPos val="b"/>
        <c:numFmt formatCode="General" sourceLinked="1"/>
        <c:majorTickMark val="out"/>
        <c:minorTickMark val="none"/>
        <c:tickLblPos val="nextTo"/>
        <c:crossAx val="482526688"/>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pivotFmt>
      <c:pivotFmt>
        <c:idx val="2"/>
        <c:spPr>
          <a:solidFill>
            <a:schemeClr val="accent1"/>
          </a:solidFill>
          <a:ln>
            <a:noFill/>
          </a:ln>
          <a:effectLst/>
          <a:sp3d/>
        </c:spPr>
        <c:marker>
          <c:symbol val="none"/>
        </c:marker>
      </c:pivotFmt>
      <c:pivotFmt>
        <c:idx val="3"/>
        <c:spPr>
          <a:solidFill>
            <a:schemeClr val="accent1"/>
          </a:solidFill>
          <a:ln>
            <a:noFill/>
          </a:ln>
          <a:effectLst/>
          <a:sp3d/>
        </c:spPr>
        <c:marker>
          <c:symbol val="none"/>
        </c:marker>
      </c:pivotFmt>
      <c:pivotFmt>
        <c:idx val="4"/>
        <c:spPr>
          <a:solidFill>
            <a:schemeClr val="accent1"/>
          </a:solidFill>
          <a:ln>
            <a:noFill/>
          </a:ln>
          <a:effectLst/>
          <a:sp3d/>
        </c:spPr>
        <c:marker>
          <c:symbol val="none"/>
        </c:marker>
      </c:pivotFmt>
      <c:pivotFmt>
        <c:idx val="5"/>
        <c:spPr>
          <a:solidFill>
            <a:schemeClr val="accent1"/>
          </a:solidFill>
          <a:ln>
            <a:noFill/>
          </a:ln>
          <a:effectLst/>
          <a:sp3d/>
        </c:spPr>
        <c:marker>
          <c:symbol val="none"/>
        </c:marker>
      </c:pivotFmt>
      <c:pivotFmt>
        <c:idx val="6"/>
        <c:spPr>
          <a:solidFill>
            <a:schemeClr val="accent1"/>
          </a:solidFill>
          <a:ln>
            <a:noFill/>
          </a:ln>
          <a:effectLst/>
          <a:sp3d/>
        </c:spPr>
        <c:marker>
          <c:symbol val="none"/>
        </c:marker>
      </c:pivotFmt>
      <c:pivotFmt>
        <c:idx val="7"/>
        <c:spPr>
          <a:solidFill>
            <a:schemeClr val="accent1"/>
          </a:solidFill>
          <a:ln>
            <a:noFill/>
          </a:ln>
          <a:effectLst/>
          <a:sp3d/>
        </c:spPr>
        <c:marker>
          <c:symbol val="none"/>
        </c:marker>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5838513606851777E-2"/>
          <c:y val="8.8954511537995523E-2"/>
          <c:w val="0.86067274485426171"/>
          <c:h val="0.8222777869724095"/>
        </c:manualLayout>
      </c:layout>
      <c:bar3DChart>
        <c:barDir val="col"/>
        <c:grouping val="clustered"/>
        <c:varyColors val="0"/>
        <c:ser>
          <c:idx val="0"/>
          <c:order val="0"/>
          <c:tx>
            <c:strRef>
              <c:f>Chart_ManualvsNonManual!$A$45</c:f>
              <c:strCache>
                <c:ptCount val="1"/>
                <c:pt idx="0">
                  <c:v>Manual</c:v>
                </c:pt>
              </c:strCache>
            </c:strRef>
          </c:tx>
          <c:spPr>
            <a:solidFill>
              <a:srgbClr val="FFC000"/>
            </a:solidFill>
            <a:ln>
              <a:noFill/>
            </a:ln>
            <a:effectLst/>
            <a:sp3d/>
          </c:spPr>
          <c:invertIfNegative val="0"/>
          <c:dLbls>
            <c:dLbl>
              <c:idx val="0"/>
              <c:layout>
                <c:manualLayout>
                  <c:x val="4.3859649122807015E-3"/>
                  <c:y val="-6.833201655205899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7.106529721414145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Chart_ManualvsNonManual!$B$44:$C$44</c:f>
              <c:strCache>
                <c:ptCount val="2"/>
                <c:pt idx="0">
                  <c:v>FY 2015</c:v>
                </c:pt>
                <c:pt idx="1">
                  <c:v>FY 2016</c:v>
                </c:pt>
              </c:strCache>
            </c:strRef>
          </c:cat>
          <c:val>
            <c:numRef>
              <c:f>Chart_ManualvsNonManual!$B$45:$C$45</c:f>
              <c:numCache>
                <c:formatCode>#,##0</c:formatCode>
                <c:ptCount val="2"/>
                <c:pt idx="0">
                  <c:v>20296</c:v>
                </c:pt>
                <c:pt idx="1">
                  <c:v>16781</c:v>
                </c:pt>
              </c:numCache>
            </c:numRef>
          </c:val>
        </c:ser>
        <c:ser>
          <c:idx val="1"/>
          <c:order val="1"/>
          <c:tx>
            <c:strRef>
              <c:f>Chart_ManualvsNonManual!$A$46</c:f>
              <c:strCache>
                <c:ptCount val="1"/>
                <c:pt idx="0">
                  <c:v>Non-Manual</c:v>
                </c:pt>
              </c:strCache>
            </c:strRef>
          </c:tx>
          <c:spPr>
            <a:solidFill>
              <a:schemeClr val="accent3">
                <a:lumMod val="75000"/>
              </a:schemeClr>
            </a:solidFill>
            <a:ln>
              <a:noFill/>
            </a:ln>
            <a:effectLst/>
            <a:sp3d/>
          </c:spPr>
          <c:invertIfNegative val="0"/>
          <c:dLbls>
            <c:dLbl>
              <c:idx val="0"/>
              <c:layout>
                <c:manualLayout>
                  <c:x val="2.7777777777777776E-2"/>
                  <c:y val="-7.379857787622370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081871345029239E-2"/>
                  <c:y val="-0.1065979458212120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Chart_ManualvsNonManual!$B$44:$C$44</c:f>
              <c:strCache>
                <c:ptCount val="2"/>
                <c:pt idx="0">
                  <c:v>FY 2015</c:v>
                </c:pt>
                <c:pt idx="1">
                  <c:v>FY 2016</c:v>
                </c:pt>
              </c:strCache>
            </c:strRef>
          </c:cat>
          <c:val>
            <c:numRef>
              <c:f>Chart_ManualvsNonManual!$B$46:$C$46</c:f>
              <c:numCache>
                <c:formatCode>#,##0</c:formatCode>
                <c:ptCount val="2"/>
                <c:pt idx="0">
                  <c:v>156724</c:v>
                </c:pt>
                <c:pt idx="1">
                  <c:v>171503</c:v>
                </c:pt>
              </c:numCache>
            </c:numRef>
          </c:val>
        </c:ser>
        <c:dLbls>
          <c:showLegendKey val="0"/>
          <c:showVal val="0"/>
          <c:showCatName val="0"/>
          <c:showSerName val="0"/>
          <c:showPercent val="0"/>
          <c:showBubbleSize val="0"/>
        </c:dLbls>
        <c:gapWidth val="150"/>
        <c:shape val="box"/>
        <c:axId val="482530048"/>
        <c:axId val="363705952"/>
        <c:axId val="0"/>
      </c:bar3DChart>
      <c:catAx>
        <c:axId val="4825300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363705952"/>
        <c:crosses val="autoZero"/>
        <c:auto val="1"/>
        <c:lblAlgn val="ctr"/>
        <c:lblOffset val="100"/>
        <c:noMultiLvlLbl val="0"/>
      </c:catAx>
      <c:valAx>
        <c:axId val="3637059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82530048"/>
        <c:crosses val="autoZero"/>
        <c:crossBetween val="between"/>
        <c:majorUnit val="25000"/>
      </c:valAx>
      <c:spPr>
        <a:noFill/>
        <a:ln>
          <a:noFill/>
        </a:ln>
        <a:effectLst/>
      </c:spPr>
    </c:plotArea>
    <c:legend>
      <c:legendPos val="r"/>
      <c:layout>
        <c:manualLayout>
          <c:xMode val="edge"/>
          <c:yMode val="edge"/>
          <c:x val="0.83955219413362803"/>
          <c:y val="1.6430675501261049E-2"/>
          <c:w val="0.13559400469678132"/>
          <c:h val="0.12528798985716133"/>
        </c:manualLayout>
      </c:layout>
      <c:overlay val="0"/>
      <c:spPr>
        <a:solidFill>
          <a:schemeClr val="bg1"/>
        </a:solid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extLst/>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ivotFmts>
      <c:pivotFmt>
        <c:idx val="0"/>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a:sp3d/>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a:sp3d/>
        </c:spPr>
        <c:dLbl>
          <c:idx val="0"/>
          <c:layout>
            <c:manualLayout>
              <c:x val="1.6666666666666566E-2"/>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a:sp3d/>
        </c:spPr>
        <c:dLbl>
          <c:idx val="0"/>
          <c:layout>
            <c:manualLayout>
              <c:x val="2.2222222222222171E-2"/>
              <c:y val="-9.2592592592592587E-3"/>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a:sp3d/>
        </c:spPr>
        <c:dLbl>
          <c:idx val="0"/>
          <c:layout>
            <c:manualLayout>
              <c:x val="1.3888888888888888E-2"/>
              <c:y val="-2.7777777777777776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a:sp3d/>
        </c:spPr>
        <c:dLbl>
          <c:idx val="0"/>
          <c:layout>
            <c:manualLayout>
              <c:x val="1.6666666666666666E-2"/>
              <c:y val="0"/>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a:sp3d/>
        </c:spPr>
        <c:dLbl>
          <c:idx val="0"/>
          <c:layout>
            <c:manualLayout>
              <c:x val="1.6666666666666566E-2"/>
              <c:y val="0"/>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FFC000"/>
          </a:solidFill>
          <a:ln>
            <a:noFill/>
          </a:ln>
          <a:effectLst/>
          <a:sp3d/>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3"/>
          </a:solidFill>
          <a:ln>
            <a:noFill/>
          </a:ln>
          <a:effectLst/>
          <a:sp3d/>
        </c:spPr>
        <c:dLbl>
          <c:idx val="0"/>
          <c:layout>
            <c:manualLayout>
              <c:x val="1.6666666666666666E-2"/>
              <c:y val="0"/>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3"/>
          </a:solidFill>
          <a:ln>
            <a:noFill/>
          </a:ln>
          <a:effectLst/>
          <a:sp3d/>
        </c:spPr>
        <c:dLbl>
          <c:idx val="0"/>
          <c:layout>
            <c:manualLayout>
              <c:x val="1.6666666666666566E-2"/>
              <c:y val="0"/>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4439803720187145E-2"/>
          <c:y val="3.7022178958430678E-2"/>
          <c:w val="0.90018190117539654"/>
          <c:h val="0.87421011955197436"/>
        </c:manualLayout>
      </c:layout>
      <c:bar3DChart>
        <c:barDir val="col"/>
        <c:grouping val="clustered"/>
        <c:varyColors val="0"/>
        <c:ser>
          <c:idx val="0"/>
          <c:order val="0"/>
          <c:tx>
            <c:strRef>
              <c:f>Chart_FY16ShipDocByMonth!$E$32</c:f>
              <c:strCache>
                <c:ptCount val="1"/>
                <c:pt idx="0">
                  <c:v>BOL</c:v>
                </c:pt>
              </c:strCache>
            </c:strRef>
          </c:tx>
          <c:spPr>
            <a:solidFill>
              <a:schemeClr val="accent1">
                <a:lumMod val="75000"/>
              </a:schemeClr>
            </a:solidFill>
            <a:ln>
              <a:noFill/>
            </a:ln>
            <a:effectLst/>
            <a:sp3d/>
          </c:spPr>
          <c:invertIfNegative val="0"/>
          <c:dLbls>
            <c:dLbl>
              <c:idx val="0"/>
              <c:layout>
                <c:manualLayout>
                  <c:x val="-1.4492753623188406E-3"/>
                  <c:y val="-5.739889390372956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4.919905191748248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Chart_FY16ShipDocByMonth!$F$31:$G$31</c:f>
              <c:strCache>
                <c:ptCount val="2"/>
                <c:pt idx="0">
                  <c:v>FY 2015</c:v>
                </c:pt>
                <c:pt idx="1">
                  <c:v>FY 2016</c:v>
                </c:pt>
              </c:strCache>
            </c:strRef>
          </c:cat>
          <c:val>
            <c:numRef>
              <c:f>Chart_FY16ShipDocByMonth!$F$32:$G$32</c:f>
              <c:numCache>
                <c:formatCode>#,##0</c:formatCode>
                <c:ptCount val="2"/>
                <c:pt idx="0">
                  <c:v>7157</c:v>
                </c:pt>
                <c:pt idx="1">
                  <c:v>7228</c:v>
                </c:pt>
              </c:numCache>
            </c:numRef>
          </c:val>
        </c:ser>
        <c:ser>
          <c:idx val="1"/>
          <c:order val="1"/>
          <c:tx>
            <c:strRef>
              <c:f>Chart_FY16ShipDocByMonth!$E$33</c:f>
              <c:strCache>
                <c:ptCount val="1"/>
                <c:pt idx="0">
                  <c:v>UHWM</c:v>
                </c:pt>
              </c:strCache>
            </c:strRef>
          </c:tx>
          <c:spPr>
            <a:solidFill>
              <a:srgbClr val="FFC000"/>
            </a:solidFill>
            <a:ln>
              <a:noFill/>
            </a:ln>
            <a:effectLst/>
            <a:sp3d/>
          </c:spPr>
          <c:invertIfNegative val="0"/>
          <c:dPt>
            <c:idx val="1"/>
            <c:invertIfNegative val="0"/>
            <c:bubble3D val="0"/>
          </c:dPt>
          <c:dLbls>
            <c:dLbl>
              <c:idx val="0"/>
              <c:layout>
                <c:manualLayout>
                  <c:x val="1.5942028985507194E-2"/>
                  <c:y val="-7.379857787622370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3043478260869459E-2"/>
                  <c:y val="-5.1932332579564928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Chart_FY16ShipDocByMonth!$F$31:$G$31</c:f>
              <c:strCache>
                <c:ptCount val="2"/>
                <c:pt idx="0">
                  <c:v>FY 2015</c:v>
                </c:pt>
                <c:pt idx="1">
                  <c:v>FY 2016</c:v>
                </c:pt>
              </c:strCache>
            </c:strRef>
          </c:cat>
          <c:val>
            <c:numRef>
              <c:f>Chart_FY16ShipDocByMonth!$F$33:$G$33</c:f>
              <c:numCache>
                <c:formatCode>#,##0</c:formatCode>
                <c:ptCount val="2"/>
                <c:pt idx="0">
                  <c:v>673</c:v>
                </c:pt>
                <c:pt idx="1">
                  <c:v>577</c:v>
                </c:pt>
              </c:numCache>
            </c:numRef>
          </c:val>
        </c:ser>
        <c:ser>
          <c:idx val="2"/>
          <c:order val="2"/>
          <c:tx>
            <c:strRef>
              <c:f>Chart_FY16ShipDocByMonth!$E$34</c:f>
              <c:strCache>
                <c:ptCount val="1"/>
                <c:pt idx="0">
                  <c:v>IATA</c:v>
                </c:pt>
              </c:strCache>
            </c:strRef>
          </c:tx>
          <c:spPr>
            <a:solidFill>
              <a:schemeClr val="accent3">
                <a:lumMod val="75000"/>
              </a:schemeClr>
            </a:solidFill>
            <a:ln>
              <a:noFill/>
            </a:ln>
            <a:effectLst/>
            <a:sp3d/>
          </c:spPr>
          <c:invertIfNegative val="0"/>
          <c:dPt>
            <c:idx val="0"/>
            <c:invertIfNegative val="0"/>
            <c:bubble3D val="0"/>
            <c:spPr>
              <a:solidFill>
                <a:schemeClr val="accent3">
                  <a:lumMod val="75000"/>
                </a:schemeClr>
              </a:solidFill>
              <a:ln>
                <a:noFill/>
              </a:ln>
              <a:effectLst/>
              <a:sp3d/>
            </c:spPr>
          </c:dPt>
          <c:dPt>
            <c:idx val="1"/>
            <c:invertIfNegative val="0"/>
            <c:bubble3D val="0"/>
            <c:spPr>
              <a:solidFill>
                <a:schemeClr val="accent3">
                  <a:lumMod val="75000"/>
                </a:schemeClr>
              </a:solidFill>
              <a:ln>
                <a:noFill/>
              </a:ln>
              <a:effectLst/>
              <a:sp3d/>
            </c:spPr>
          </c:dPt>
          <c:dLbls>
            <c:dLbl>
              <c:idx val="0"/>
              <c:layout>
                <c:manualLayout>
                  <c:x val="1.8115942028985452E-2"/>
                  <c:y val="-5.466561324164729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666666666666666E-2"/>
                  <c:y val="-6.013217456581201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Chart_FY16ShipDocByMonth!$F$31:$G$31</c:f>
              <c:strCache>
                <c:ptCount val="2"/>
                <c:pt idx="0">
                  <c:v>FY 2015</c:v>
                </c:pt>
                <c:pt idx="1">
                  <c:v>FY 2016</c:v>
                </c:pt>
              </c:strCache>
            </c:strRef>
          </c:cat>
          <c:val>
            <c:numRef>
              <c:f>Chart_FY16ShipDocByMonth!$F$34:$G$34</c:f>
              <c:numCache>
                <c:formatCode>#,##0</c:formatCode>
                <c:ptCount val="2"/>
                <c:pt idx="0">
                  <c:v>378</c:v>
                </c:pt>
                <c:pt idx="1">
                  <c:v>327</c:v>
                </c:pt>
              </c:numCache>
            </c:numRef>
          </c:val>
        </c:ser>
        <c:dLbls>
          <c:showLegendKey val="0"/>
          <c:showVal val="0"/>
          <c:showCatName val="0"/>
          <c:showSerName val="0"/>
          <c:showPercent val="0"/>
          <c:showBubbleSize val="0"/>
        </c:dLbls>
        <c:gapWidth val="150"/>
        <c:shape val="box"/>
        <c:axId val="363709312"/>
        <c:axId val="48160720"/>
        <c:axId val="0"/>
      </c:bar3DChart>
      <c:catAx>
        <c:axId val="3637093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8160720"/>
        <c:crosses val="autoZero"/>
        <c:auto val="1"/>
        <c:lblAlgn val="ctr"/>
        <c:lblOffset val="100"/>
        <c:noMultiLvlLbl val="0"/>
      </c:catAx>
      <c:valAx>
        <c:axId val="481607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63709312"/>
        <c:crosses val="autoZero"/>
        <c:crossBetween val="between"/>
      </c:valAx>
      <c:spPr>
        <a:noFill/>
        <a:ln>
          <a:noFill/>
        </a:ln>
        <a:effectLst/>
      </c:spPr>
    </c:plotArea>
    <c:legend>
      <c:legendPos val="r"/>
      <c:layout>
        <c:manualLayout>
          <c:xMode val="edge"/>
          <c:yMode val="edge"/>
          <c:x val="0.89636083533036637"/>
          <c:y val="1.7908153591433905E-2"/>
          <c:w val="9.2044961771082956E-2"/>
          <c:h val="0.187931984785742"/>
        </c:manualLayout>
      </c:layout>
      <c:overlay val="0"/>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086691074150684E-2"/>
          <c:y val="3.292180682039917E-2"/>
          <c:w val="0.89828739070666896"/>
          <c:h val="0.82295491244260477"/>
        </c:manualLayout>
      </c:layout>
      <c:barChart>
        <c:barDir val="col"/>
        <c:grouping val="clustered"/>
        <c:varyColors val="0"/>
        <c:ser>
          <c:idx val="2"/>
          <c:order val="0"/>
          <c:tx>
            <c:strRef>
              <c:f>'ATLAS Users (3)'!$B$1</c:f>
              <c:strCache>
                <c:ptCount val="1"/>
                <c:pt idx="0">
                  <c:v>FY 2017</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'ATLAS Users (3)'!$A$2:$A$35</c:f>
              <c:strCache>
                <c:ptCount val="34"/>
                <c:pt idx="0">
                  <c:v>AL</c:v>
                </c:pt>
                <c:pt idx="1">
                  <c:v>AMWTP</c:v>
                </c:pt>
                <c:pt idx="2">
                  <c:v>ANL</c:v>
                </c:pt>
                <c:pt idx="3">
                  <c:v>BAPL</c:v>
                </c:pt>
                <c:pt idx="4">
                  <c:v>BNL</c:v>
                </c:pt>
                <c:pt idx="5">
                  <c:v>BPA</c:v>
                </c:pt>
                <c:pt idx="6">
                  <c:v>DUFC</c:v>
                </c:pt>
                <c:pt idx="7">
                  <c:v>DUFX</c:v>
                </c:pt>
                <c:pt idx="8">
                  <c:v>ETTP</c:v>
                </c:pt>
                <c:pt idx="9">
                  <c:v>FNAL</c:v>
                </c:pt>
                <c:pt idx="10">
                  <c:v>HANF</c:v>
                </c:pt>
                <c:pt idx="11">
                  <c:v>ICP</c:v>
                </c:pt>
                <c:pt idx="12">
                  <c:v>INL</c:v>
                </c:pt>
                <c:pt idx="13">
                  <c:v>KAPL</c:v>
                </c:pt>
                <c:pt idx="14">
                  <c:v>KCP</c:v>
                </c:pt>
                <c:pt idx="15">
                  <c:v>LANL</c:v>
                </c:pt>
                <c:pt idx="16">
                  <c:v>LBL</c:v>
                </c:pt>
                <c:pt idx="17">
                  <c:v>LLNL</c:v>
                </c:pt>
                <c:pt idx="18">
                  <c:v>NETL</c:v>
                </c:pt>
                <c:pt idx="19">
                  <c:v>NNSS</c:v>
                </c:pt>
                <c:pt idx="20">
                  <c:v>OLMS</c:v>
                </c:pt>
                <c:pt idx="21">
                  <c:v>ORISE</c:v>
                </c:pt>
                <c:pt idx="22">
                  <c:v>ORNL</c:v>
                </c:pt>
                <c:pt idx="23">
                  <c:v>PAD</c:v>
                </c:pt>
                <c:pt idx="24">
                  <c:v>PANT</c:v>
                </c:pt>
                <c:pt idx="25">
                  <c:v>PGDP</c:v>
                </c:pt>
                <c:pt idx="26">
                  <c:v>PNNL</c:v>
                </c:pt>
                <c:pt idx="27">
                  <c:v>PPPL</c:v>
                </c:pt>
                <c:pt idx="28">
                  <c:v>SNLA</c:v>
                </c:pt>
                <c:pt idx="29">
                  <c:v>SNLL</c:v>
                </c:pt>
                <c:pt idx="30">
                  <c:v>SRS</c:v>
                </c:pt>
                <c:pt idx="31">
                  <c:v>TWPC</c:v>
                </c:pt>
                <c:pt idx="32">
                  <c:v>WVDP</c:v>
                </c:pt>
                <c:pt idx="33">
                  <c:v>Y-12</c:v>
                </c:pt>
              </c:strCache>
            </c:strRef>
          </c:cat>
          <c:val>
            <c:numRef>
              <c:f>'ATLAS Users (3)'!$B$2:$B$35</c:f>
              <c:numCache>
                <c:formatCode>General</c:formatCode>
                <c:ptCount val="34"/>
                <c:pt idx="0">
                  <c:v>3</c:v>
                </c:pt>
                <c:pt idx="1">
                  <c:v>12</c:v>
                </c:pt>
                <c:pt idx="2">
                  <c:v>10</c:v>
                </c:pt>
                <c:pt idx="3">
                  <c:v>8</c:v>
                </c:pt>
                <c:pt idx="4">
                  <c:v>6</c:v>
                </c:pt>
                <c:pt idx="5">
                  <c:v>7</c:v>
                </c:pt>
                <c:pt idx="6">
                  <c:v>4</c:v>
                </c:pt>
                <c:pt idx="7">
                  <c:v>3</c:v>
                </c:pt>
                <c:pt idx="8">
                  <c:v>2</c:v>
                </c:pt>
                <c:pt idx="9">
                  <c:v>5</c:v>
                </c:pt>
                <c:pt idx="10">
                  <c:v>25</c:v>
                </c:pt>
                <c:pt idx="11">
                  <c:v>12</c:v>
                </c:pt>
                <c:pt idx="12">
                  <c:v>21</c:v>
                </c:pt>
                <c:pt idx="13">
                  <c:v>3</c:v>
                </c:pt>
                <c:pt idx="14">
                  <c:v>5</c:v>
                </c:pt>
                <c:pt idx="15">
                  <c:v>32</c:v>
                </c:pt>
                <c:pt idx="16">
                  <c:v>1</c:v>
                </c:pt>
                <c:pt idx="17">
                  <c:v>25</c:v>
                </c:pt>
                <c:pt idx="18">
                  <c:v>10</c:v>
                </c:pt>
                <c:pt idx="19">
                  <c:v>21</c:v>
                </c:pt>
                <c:pt idx="20">
                  <c:v>7</c:v>
                </c:pt>
                <c:pt idx="21">
                  <c:v>2</c:v>
                </c:pt>
                <c:pt idx="22">
                  <c:v>17</c:v>
                </c:pt>
                <c:pt idx="23">
                  <c:v>1</c:v>
                </c:pt>
                <c:pt idx="24">
                  <c:v>9</c:v>
                </c:pt>
                <c:pt idx="25">
                  <c:v>9</c:v>
                </c:pt>
                <c:pt idx="26">
                  <c:v>8</c:v>
                </c:pt>
                <c:pt idx="27">
                  <c:v>3</c:v>
                </c:pt>
                <c:pt idx="28">
                  <c:v>14</c:v>
                </c:pt>
                <c:pt idx="29">
                  <c:v>3</c:v>
                </c:pt>
                <c:pt idx="30">
                  <c:v>32</c:v>
                </c:pt>
                <c:pt idx="31">
                  <c:v>2</c:v>
                </c:pt>
                <c:pt idx="32">
                  <c:v>10</c:v>
                </c:pt>
                <c:pt idx="33">
                  <c:v>11</c:v>
                </c:pt>
              </c:numCache>
            </c:numRef>
          </c:val>
        </c:ser>
        <c:dLbls>
          <c:showLegendKey val="0"/>
          <c:showVal val="0"/>
          <c:showCatName val="0"/>
          <c:showSerName val="0"/>
          <c:showPercent val="0"/>
          <c:showBubbleSize val="0"/>
        </c:dLbls>
        <c:gapWidth val="219"/>
        <c:overlap val="-27"/>
        <c:axId val="405224624"/>
        <c:axId val="405225184"/>
      </c:barChart>
      <c:catAx>
        <c:axId val="405224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05225184"/>
        <c:crosses val="autoZero"/>
        <c:auto val="1"/>
        <c:lblAlgn val="ctr"/>
        <c:lblOffset val="100"/>
        <c:noMultiLvlLbl val="0"/>
      </c:catAx>
      <c:valAx>
        <c:axId val="405225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r>
                  <a:rPr lang="en-US" sz="1600" b="1"/>
                  <a:t>Number of Users</a:t>
                </a:r>
              </a:p>
            </c:rich>
          </c:tx>
          <c:layout>
            <c:manualLayout>
              <c:xMode val="edge"/>
              <c:yMode val="edge"/>
              <c:x val="7.2464710827003795E-3"/>
              <c:y val="0.28109213675487604"/>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05224624"/>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[2016 ATLAS DATA Rev  0.xlsx]Chart_FY16ShipDocByMonth!PivotTable11</c:name>
    <c:fmtId val="26"/>
  </c:pivotSource>
  <c:chart>
    <c:autoTitleDeleted val="1"/>
    <c:pivotFmts>
      <c:pivotFmt>
        <c:idx val="0"/>
        <c:spPr>
          <a:solidFill>
            <a:schemeClr val="accent1"/>
          </a:solidFill>
          <a:ln>
            <a:noFill/>
          </a:ln>
          <a:effectLst/>
        </c:spPr>
        <c:marker>
          <c:symbol val="none"/>
        </c:marker>
      </c:pivotFmt>
      <c:pivotFmt>
        <c:idx val="1"/>
        <c:spPr>
          <a:solidFill>
            <a:schemeClr val="accent1">
              <a:lumMod val="75000"/>
            </a:schemeClr>
          </a:solidFill>
          <a:ln>
            <a:solidFill>
              <a:schemeClr val="accent1">
                <a:lumMod val="75000"/>
              </a:schemeClr>
            </a:solidFill>
          </a:ln>
          <a:effectLst/>
        </c:spPr>
        <c:marker>
          <c:symbol val="none"/>
        </c:marker>
        <c:dLbl>
          <c:idx val="0"/>
          <c:spPr>
            <a:solidFill>
              <a:schemeClr val="accent1">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rgbClr val="92D050"/>
          </a:solidFill>
          <a:ln>
            <a:solidFill>
              <a:srgbClr val="92D050"/>
            </a:solidFill>
          </a:ln>
          <a:effectLst/>
        </c:spPr>
        <c:marker>
          <c:symbol val="none"/>
        </c:marker>
      </c:pivotFmt>
      <c:pivotFmt>
        <c:idx val="3"/>
        <c:spPr>
          <a:solidFill>
            <a:schemeClr val="accent6">
              <a:lumMod val="75000"/>
            </a:schemeClr>
          </a:solidFill>
          <a:ln>
            <a:solidFill>
              <a:schemeClr val="accent6">
                <a:lumMod val="75000"/>
              </a:schemeClr>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6">
              <a:lumMod val="75000"/>
            </a:schemeClr>
          </a:solidFill>
          <a:ln>
            <a:solidFill>
              <a:schemeClr val="accent6">
                <a:lumMod val="75000"/>
              </a:schemeClr>
            </a:solidFill>
          </a:ln>
          <a:effectLst/>
        </c:spPr>
        <c:dLbl>
          <c:idx val="0"/>
          <c:layout>
            <c:manualLayout>
              <c:x val="6.379585326953631E-3"/>
              <c:y val="-4.3360433604336043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
        <c:spPr>
          <a:solidFill>
            <a:schemeClr val="accent6">
              <a:lumMod val="75000"/>
            </a:schemeClr>
          </a:solidFill>
          <a:ln>
            <a:solidFill>
              <a:schemeClr val="accent6">
                <a:lumMod val="75000"/>
              </a:schemeClr>
            </a:solidFill>
          </a:ln>
          <a:effectLst/>
        </c:spPr>
        <c:dLbl>
          <c:idx val="0"/>
          <c:layout>
            <c:manualLayout>
              <c:x val="0"/>
              <c:y val="-4.87804878048780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spPr>
          <a:solidFill>
            <a:schemeClr val="accent6">
              <a:lumMod val="75000"/>
            </a:schemeClr>
          </a:solidFill>
          <a:ln>
            <a:solidFill>
              <a:schemeClr val="accent6">
                <a:lumMod val="75000"/>
              </a:schemeClr>
            </a:solidFill>
          </a:ln>
          <a:effectLst/>
        </c:spPr>
        <c:dLbl>
          <c:idx val="0"/>
          <c:layout>
            <c:manualLayout>
              <c:x val="0"/>
              <c:y val="-4.0650406504065088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
        <c:spPr>
          <a:solidFill>
            <a:schemeClr val="accent6">
              <a:lumMod val="75000"/>
            </a:schemeClr>
          </a:solidFill>
          <a:ln>
            <a:solidFill>
              <a:schemeClr val="accent6">
                <a:lumMod val="75000"/>
              </a:schemeClr>
            </a:solidFill>
          </a:ln>
          <a:effectLst/>
        </c:spPr>
        <c:dLbl>
          <c:idx val="0"/>
          <c:layout>
            <c:manualLayout>
              <c:x val="-1.1695771322200184E-16"/>
              <c:y val="-4.878048780487807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
        <c:spPr>
          <a:solidFill>
            <a:schemeClr val="accent6">
              <a:lumMod val="75000"/>
            </a:schemeClr>
          </a:solidFill>
          <a:ln>
            <a:solidFill>
              <a:schemeClr val="accent6">
                <a:lumMod val="75000"/>
              </a:schemeClr>
            </a:solidFill>
          </a:ln>
          <a:effectLst/>
        </c:spPr>
        <c:dLbl>
          <c:idx val="0"/>
          <c:layout>
            <c:manualLayout>
              <c:x val="0"/>
              <c:y val="-4.878048780487807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
        <c:spPr>
          <a:solidFill>
            <a:schemeClr val="accent6">
              <a:lumMod val="75000"/>
            </a:schemeClr>
          </a:solidFill>
          <a:ln>
            <a:solidFill>
              <a:schemeClr val="accent6">
                <a:lumMod val="75000"/>
              </a:schemeClr>
            </a:solidFill>
          </a:ln>
          <a:effectLst/>
        </c:spPr>
        <c:dLbl>
          <c:idx val="0"/>
          <c:layout>
            <c:manualLayout>
              <c:x val="0"/>
              <c:y val="-4.336043360433607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
        <c:spPr>
          <a:solidFill>
            <a:schemeClr val="accent6">
              <a:lumMod val="75000"/>
            </a:schemeClr>
          </a:solidFill>
          <a:ln>
            <a:solidFill>
              <a:schemeClr val="accent6">
                <a:lumMod val="75000"/>
              </a:schemeClr>
            </a:solidFill>
          </a:ln>
          <a:effectLst/>
        </c:spPr>
        <c:dLbl>
          <c:idx val="0"/>
          <c:layout>
            <c:manualLayout>
              <c:x val="2.3923444976076437E-2"/>
              <c:y val="-3.2520325203252043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
        <c:spPr>
          <a:solidFill>
            <a:schemeClr val="accent6">
              <a:lumMod val="75000"/>
            </a:schemeClr>
          </a:solidFill>
          <a:ln>
            <a:solidFill>
              <a:schemeClr val="accent6">
                <a:lumMod val="75000"/>
              </a:schemeClr>
            </a:solidFill>
          </a:ln>
          <a:effectLst/>
        </c:spPr>
        <c:dLbl>
          <c:idx val="0"/>
          <c:layout>
            <c:manualLayout>
              <c:x val="0"/>
              <c:y val="-7.859078590785907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
        <c:spPr>
          <a:solidFill>
            <a:schemeClr val="accent6">
              <a:lumMod val="75000"/>
            </a:schemeClr>
          </a:solidFill>
          <a:ln>
            <a:solidFill>
              <a:schemeClr val="accent6">
                <a:lumMod val="75000"/>
              </a:schemeClr>
            </a:solidFill>
          </a:ln>
          <a:effectLst/>
        </c:spPr>
        <c:dLbl>
          <c:idx val="0"/>
          <c:layout>
            <c:manualLayout>
              <c:x val="0"/>
              <c:y val="-4.87804878048780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
        <c:spPr>
          <a:solidFill>
            <a:schemeClr val="accent6">
              <a:lumMod val="75000"/>
            </a:schemeClr>
          </a:solidFill>
          <a:ln>
            <a:solidFill>
              <a:schemeClr val="accent6">
                <a:lumMod val="75000"/>
              </a:schemeClr>
            </a:solidFill>
          </a:ln>
          <a:effectLst/>
        </c:spPr>
        <c:dLbl>
          <c:idx val="0"/>
          <c:layout>
            <c:manualLayout>
              <c:x val="0"/>
              <c:y val="-5.1490514905149054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
        <c:spPr>
          <a:solidFill>
            <a:schemeClr val="accent6">
              <a:lumMod val="75000"/>
            </a:schemeClr>
          </a:solidFill>
          <a:ln>
            <a:solidFill>
              <a:schemeClr val="accent6">
                <a:lumMod val="75000"/>
              </a:schemeClr>
            </a:solidFill>
          </a:ln>
          <a:effectLst/>
        </c:spPr>
        <c:dLbl>
          <c:idx val="0"/>
          <c:layout>
            <c:manualLayout>
              <c:x val="0"/>
              <c:y val="-4.6070460704607047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
        <c:spPr>
          <a:solidFill>
            <a:schemeClr val="accent6">
              <a:lumMod val="75000"/>
            </a:schemeClr>
          </a:solidFill>
          <a:ln>
            <a:solidFill>
              <a:schemeClr val="accent6">
                <a:lumMod val="75000"/>
              </a:schemeClr>
            </a:solidFill>
          </a:ln>
          <a:effectLst/>
        </c:spPr>
        <c:dLbl>
          <c:idx val="0"/>
          <c:layout>
            <c:manualLayout>
              <c:x val="0"/>
              <c:y val="-5.149051490514907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
        <c:spPr>
          <a:solidFill>
            <a:schemeClr val="accent1">
              <a:lumMod val="75000"/>
            </a:schemeClr>
          </a:solidFill>
          <a:ln>
            <a:solidFill>
              <a:schemeClr val="accent1">
                <a:lumMod val="75000"/>
              </a:schemeClr>
            </a:solidFill>
          </a:ln>
          <a:effectLst/>
        </c:spPr>
        <c:marker>
          <c:symbol val="none"/>
        </c:marker>
        <c:dLbl>
          <c:idx val="0"/>
          <c:spPr>
            <a:solidFill>
              <a:schemeClr val="accent1">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
        <c:spPr>
          <a:solidFill>
            <a:schemeClr val="accent6">
              <a:lumMod val="75000"/>
            </a:schemeClr>
          </a:solidFill>
          <a:ln>
            <a:solidFill>
              <a:schemeClr val="accent6">
                <a:lumMod val="75000"/>
              </a:schemeClr>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0"/>
        <c:spPr>
          <a:solidFill>
            <a:schemeClr val="accent6">
              <a:lumMod val="75000"/>
            </a:schemeClr>
          </a:solidFill>
          <a:ln>
            <a:solidFill>
              <a:schemeClr val="accent6">
                <a:lumMod val="75000"/>
              </a:schemeClr>
            </a:solidFill>
          </a:ln>
          <a:effectLst/>
        </c:spPr>
        <c:dLbl>
          <c:idx val="0"/>
          <c:layout>
            <c:manualLayout>
              <c:x val="0"/>
              <c:y val="-5.149051490514907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1"/>
        <c:spPr>
          <a:solidFill>
            <a:schemeClr val="accent6">
              <a:lumMod val="75000"/>
            </a:schemeClr>
          </a:solidFill>
          <a:ln>
            <a:solidFill>
              <a:schemeClr val="accent6">
                <a:lumMod val="75000"/>
              </a:schemeClr>
            </a:solidFill>
          </a:ln>
          <a:effectLst/>
        </c:spPr>
        <c:dLbl>
          <c:idx val="0"/>
          <c:layout>
            <c:manualLayout>
              <c:x val="0"/>
              <c:y val="-4.6070460704607047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2"/>
        <c:spPr>
          <a:solidFill>
            <a:schemeClr val="accent6">
              <a:lumMod val="75000"/>
            </a:schemeClr>
          </a:solidFill>
          <a:ln>
            <a:solidFill>
              <a:schemeClr val="accent6">
                <a:lumMod val="75000"/>
              </a:schemeClr>
            </a:solidFill>
          </a:ln>
          <a:effectLst/>
        </c:spPr>
        <c:dLbl>
          <c:idx val="0"/>
          <c:layout>
            <c:manualLayout>
              <c:x val="0"/>
              <c:y val="-5.1490514905149054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3"/>
        <c:spPr>
          <a:solidFill>
            <a:schemeClr val="accent6">
              <a:lumMod val="75000"/>
            </a:schemeClr>
          </a:solidFill>
          <a:ln>
            <a:solidFill>
              <a:schemeClr val="accent6">
                <a:lumMod val="75000"/>
              </a:schemeClr>
            </a:solidFill>
          </a:ln>
          <a:effectLst/>
        </c:spPr>
        <c:dLbl>
          <c:idx val="0"/>
          <c:layout>
            <c:manualLayout>
              <c:x val="0"/>
              <c:y val="-4.87804878048780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4"/>
        <c:spPr>
          <a:solidFill>
            <a:schemeClr val="accent6">
              <a:lumMod val="75000"/>
            </a:schemeClr>
          </a:solidFill>
          <a:ln>
            <a:solidFill>
              <a:schemeClr val="accent6">
                <a:lumMod val="75000"/>
              </a:schemeClr>
            </a:solidFill>
          </a:ln>
          <a:effectLst/>
        </c:spPr>
        <c:dLbl>
          <c:idx val="0"/>
          <c:layout>
            <c:manualLayout>
              <c:x val="0"/>
              <c:y val="-7.859078590785907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5"/>
        <c:spPr>
          <a:solidFill>
            <a:schemeClr val="accent6">
              <a:lumMod val="75000"/>
            </a:schemeClr>
          </a:solidFill>
          <a:ln>
            <a:solidFill>
              <a:schemeClr val="accent6">
                <a:lumMod val="75000"/>
              </a:schemeClr>
            </a:solidFill>
          </a:ln>
          <a:effectLst/>
        </c:spPr>
        <c:dLbl>
          <c:idx val="0"/>
          <c:layout>
            <c:manualLayout>
              <c:x val="2.3923444976076437E-2"/>
              <c:y val="-3.2520325203252043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6"/>
        <c:spPr>
          <a:solidFill>
            <a:schemeClr val="accent6">
              <a:lumMod val="75000"/>
            </a:schemeClr>
          </a:solidFill>
          <a:ln>
            <a:solidFill>
              <a:schemeClr val="accent6">
                <a:lumMod val="75000"/>
              </a:schemeClr>
            </a:solidFill>
          </a:ln>
          <a:effectLst/>
        </c:spPr>
        <c:dLbl>
          <c:idx val="0"/>
          <c:layout>
            <c:manualLayout>
              <c:x val="0"/>
              <c:y val="-4.336043360433607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7"/>
        <c:spPr>
          <a:solidFill>
            <a:schemeClr val="accent6">
              <a:lumMod val="75000"/>
            </a:schemeClr>
          </a:solidFill>
          <a:ln>
            <a:solidFill>
              <a:schemeClr val="accent6">
                <a:lumMod val="75000"/>
              </a:schemeClr>
            </a:solidFill>
          </a:ln>
          <a:effectLst/>
        </c:spPr>
        <c:dLbl>
          <c:idx val="0"/>
          <c:layout>
            <c:manualLayout>
              <c:x val="0"/>
              <c:y val="-4.878048780487807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8"/>
        <c:spPr>
          <a:solidFill>
            <a:schemeClr val="accent6">
              <a:lumMod val="75000"/>
            </a:schemeClr>
          </a:solidFill>
          <a:ln>
            <a:solidFill>
              <a:schemeClr val="accent6">
                <a:lumMod val="75000"/>
              </a:schemeClr>
            </a:solidFill>
          </a:ln>
          <a:effectLst/>
        </c:spPr>
        <c:dLbl>
          <c:idx val="0"/>
          <c:layout>
            <c:manualLayout>
              <c:x val="-1.1695771322200184E-16"/>
              <c:y val="-4.878048780487807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9"/>
        <c:spPr>
          <a:solidFill>
            <a:schemeClr val="accent6">
              <a:lumMod val="75000"/>
            </a:schemeClr>
          </a:solidFill>
          <a:ln>
            <a:solidFill>
              <a:schemeClr val="accent6">
                <a:lumMod val="75000"/>
              </a:schemeClr>
            </a:solidFill>
          </a:ln>
          <a:effectLst/>
        </c:spPr>
        <c:dLbl>
          <c:idx val="0"/>
          <c:layout>
            <c:manualLayout>
              <c:x val="0"/>
              <c:y val="-4.0650406504065088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0"/>
        <c:spPr>
          <a:solidFill>
            <a:schemeClr val="accent6">
              <a:lumMod val="75000"/>
            </a:schemeClr>
          </a:solidFill>
          <a:ln>
            <a:solidFill>
              <a:schemeClr val="accent6">
                <a:lumMod val="75000"/>
              </a:schemeClr>
            </a:solidFill>
          </a:ln>
          <a:effectLst/>
        </c:spPr>
        <c:dLbl>
          <c:idx val="0"/>
          <c:layout>
            <c:manualLayout>
              <c:x val="6.379585326953631E-3"/>
              <c:y val="-4.3360433604336043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1"/>
        <c:spPr>
          <a:solidFill>
            <a:schemeClr val="accent6">
              <a:lumMod val="75000"/>
            </a:schemeClr>
          </a:solidFill>
          <a:ln>
            <a:solidFill>
              <a:schemeClr val="accent6">
                <a:lumMod val="75000"/>
              </a:schemeClr>
            </a:solidFill>
          </a:ln>
          <a:effectLst/>
        </c:spPr>
        <c:dLbl>
          <c:idx val="0"/>
          <c:layout>
            <c:manualLayout>
              <c:x val="0"/>
              <c:y val="-4.87804878048780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2"/>
        <c:spPr>
          <a:solidFill>
            <a:schemeClr val="accent1">
              <a:lumMod val="75000"/>
            </a:schemeClr>
          </a:solidFill>
          <a:ln>
            <a:solidFill>
              <a:schemeClr val="accent1">
                <a:lumMod val="75000"/>
              </a:schemeClr>
            </a:solidFill>
          </a:ln>
          <a:effectLst/>
        </c:spPr>
        <c:marker>
          <c:symbol val="none"/>
        </c:marker>
        <c:dLbl>
          <c:idx val="0"/>
          <c:spPr>
            <a:solidFill>
              <a:schemeClr val="accent1">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4"/>
        <c:spPr>
          <a:solidFill>
            <a:schemeClr val="accent6">
              <a:lumMod val="75000"/>
            </a:schemeClr>
          </a:solidFill>
          <a:ln>
            <a:solidFill>
              <a:schemeClr val="accent6">
                <a:lumMod val="75000"/>
              </a:schemeClr>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5"/>
        <c:spPr>
          <a:solidFill>
            <a:schemeClr val="accent6">
              <a:lumMod val="75000"/>
            </a:schemeClr>
          </a:solidFill>
          <a:ln>
            <a:solidFill>
              <a:schemeClr val="accent6">
                <a:lumMod val="75000"/>
              </a:schemeClr>
            </a:solidFill>
          </a:ln>
          <a:effectLst/>
        </c:spPr>
        <c:dLbl>
          <c:idx val="0"/>
          <c:layout>
            <c:manualLayout>
              <c:x val="0"/>
              <c:y val="-5.149051490514907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6"/>
        <c:spPr>
          <a:solidFill>
            <a:schemeClr val="accent6">
              <a:lumMod val="75000"/>
            </a:schemeClr>
          </a:solidFill>
          <a:ln>
            <a:solidFill>
              <a:schemeClr val="accent6">
                <a:lumMod val="75000"/>
              </a:schemeClr>
            </a:solidFill>
          </a:ln>
          <a:effectLst/>
        </c:spPr>
        <c:dLbl>
          <c:idx val="0"/>
          <c:layout>
            <c:manualLayout>
              <c:x val="0"/>
              <c:y val="-4.6070460704607047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7"/>
        <c:spPr>
          <a:solidFill>
            <a:schemeClr val="accent6">
              <a:lumMod val="75000"/>
            </a:schemeClr>
          </a:solidFill>
          <a:ln>
            <a:solidFill>
              <a:schemeClr val="accent6">
                <a:lumMod val="75000"/>
              </a:schemeClr>
            </a:solidFill>
          </a:ln>
          <a:effectLst/>
        </c:spPr>
        <c:dLbl>
          <c:idx val="0"/>
          <c:layout>
            <c:manualLayout>
              <c:x val="0"/>
              <c:y val="-5.1490514905149054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8"/>
        <c:spPr>
          <a:solidFill>
            <a:schemeClr val="accent6">
              <a:lumMod val="75000"/>
            </a:schemeClr>
          </a:solidFill>
          <a:ln>
            <a:solidFill>
              <a:schemeClr val="accent6">
                <a:lumMod val="75000"/>
              </a:schemeClr>
            </a:solidFill>
          </a:ln>
          <a:effectLst/>
        </c:spPr>
        <c:dLbl>
          <c:idx val="0"/>
          <c:layout>
            <c:manualLayout>
              <c:x val="0"/>
              <c:y val="-4.87804878048780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9"/>
        <c:spPr>
          <a:solidFill>
            <a:schemeClr val="accent6">
              <a:lumMod val="75000"/>
            </a:schemeClr>
          </a:solidFill>
          <a:ln>
            <a:solidFill>
              <a:schemeClr val="accent6">
                <a:lumMod val="75000"/>
              </a:schemeClr>
            </a:solidFill>
          </a:ln>
          <a:effectLst/>
        </c:spPr>
        <c:dLbl>
          <c:idx val="0"/>
          <c:layout>
            <c:manualLayout>
              <c:x val="0"/>
              <c:y val="-7.859078590785907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0"/>
        <c:spPr>
          <a:solidFill>
            <a:schemeClr val="accent6">
              <a:lumMod val="75000"/>
            </a:schemeClr>
          </a:solidFill>
          <a:ln>
            <a:solidFill>
              <a:schemeClr val="accent6">
                <a:lumMod val="75000"/>
              </a:schemeClr>
            </a:solidFill>
          </a:ln>
          <a:effectLst/>
        </c:spPr>
        <c:dLbl>
          <c:idx val="0"/>
          <c:layout>
            <c:manualLayout>
              <c:x val="2.3923444976076437E-2"/>
              <c:y val="-3.2520325203252043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1"/>
        <c:spPr>
          <a:solidFill>
            <a:schemeClr val="accent6">
              <a:lumMod val="75000"/>
            </a:schemeClr>
          </a:solidFill>
          <a:ln>
            <a:solidFill>
              <a:schemeClr val="accent6">
                <a:lumMod val="75000"/>
              </a:schemeClr>
            </a:solidFill>
          </a:ln>
          <a:effectLst/>
        </c:spPr>
        <c:dLbl>
          <c:idx val="0"/>
          <c:layout>
            <c:manualLayout>
              <c:x val="0"/>
              <c:y val="-4.336043360433607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2"/>
        <c:spPr>
          <a:solidFill>
            <a:schemeClr val="accent6">
              <a:lumMod val="75000"/>
            </a:schemeClr>
          </a:solidFill>
          <a:ln>
            <a:solidFill>
              <a:schemeClr val="accent6">
                <a:lumMod val="75000"/>
              </a:schemeClr>
            </a:solidFill>
          </a:ln>
          <a:effectLst/>
        </c:spPr>
        <c:dLbl>
          <c:idx val="0"/>
          <c:layout>
            <c:manualLayout>
              <c:x val="0"/>
              <c:y val="-4.878048780487807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3"/>
        <c:spPr>
          <a:solidFill>
            <a:schemeClr val="accent6">
              <a:lumMod val="75000"/>
            </a:schemeClr>
          </a:solidFill>
          <a:ln>
            <a:solidFill>
              <a:schemeClr val="accent6">
                <a:lumMod val="75000"/>
              </a:schemeClr>
            </a:solidFill>
          </a:ln>
          <a:effectLst/>
        </c:spPr>
        <c:dLbl>
          <c:idx val="0"/>
          <c:layout>
            <c:manualLayout>
              <c:x val="-1.1695771322200184E-16"/>
              <c:y val="-4.878048780487807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4"/>
        <c:spPr>
          <a:solidFill>
            <a:schemeClr val="accent6">
              <a:lumMod val="75000"/>
            </a:schemeClr>
          </a:solidFill>
          <a:ln>
            <a:solidFill>
              <a:schemeClr val="accent6">
                <a:lumMod val="75000"/>
              </a:schemeClr>
            </a:solidFill>
          </a:ln>
          <a:effectLst/>
        </c:spPr>
        <c:dLbl>
          <c:idx val="0"/>
          <c:layout>
            <c:manualLayout>
              <c:x val="0"/>
              <c:y val="-4.0650406504065088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5"/>
        <c:spPr>
          <a:solidFill>
            <a:schemeClr val="accent6">
              <a:lumMod val="75000"/>
            </a:schemeClr>
          </a:solidFill>
          <a:ln>
            <a:solidFill>
              <a:schemeClr val="accent6">
                <a:lumMod val="75000"/>
              </a:schemeClr>
            </a:solidFill>
          </a:ln>
          <a:effectLst/>
        </c:spPr>
        <c:dLbl>
          <c:idx val="0"/>
          <c:layout>
            <c:manualLayout>
              <c:x val="6.379585326953631E-3"/>
              <c:y val="-4.3360433604336043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6"/>
        <c:spPr>
          <a:solidFill>
            <a:schemeClr val="accent6">
              <a:lumMod val="75000"/>
            </a:schemeClr>
          </a:solidFill>
          <a:ln>
            <a:solidFill>
              <a:schemeClr val="accent6">
                <a:lumMod val="75000"/>
              </a:schemeClr>
            </a:solidFill>
          </a:ln>
          <a:effectLst/>
        </c:spPr>
        <c:dLbl>
          <c:idx val="0"/>
          <c:layout>
            <c:manualLayout>
              <c:x val="0"/>
              <c:y val="-4.87804878048780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manualLayout>
          <c:layoutTarget val="inner"/>
          <c:xMode val="edge"/>
          <c:yMode val="edge"/>
          <c:x val="0.11262181901175398"/>
          <c:y val="4.7197646382385348E-2"/>
          <c:w val="0.87645623644870474"/>
          <c:h val="0.80759075127875624"/>
        </c:manualLayout>
      </c:layout>
      <c:barChart>
        <c:barDir val="col"/>
        <c:grouping val="stacked"/>
        <c:varyColors val="0"/>
        <c:ser>
          <c:idx val="0"/>
          <c:order val="0"/>
          <c:tx>
            <c:strRef>
              <c:f>Chart_FY16ShipDocByMonth!$B$3</c:f>
              <c:strCache>
                <c:ptCount val="1"/>
                <c:pt idx="0">
                  <c:v> BOL</c:v>
                </c:pt>
              </c:strCache>
            </c:strRef>
          </c:tx>
          <c:spPr>
            <a:solidFill>
              <a:schemeClr val="accent1">
                <a:lumMod val="75000"/>
              </a:schemeClr>
            </a:solidFill>
            <a:ln>
              <a:solidFill>
                <a:schemeClr val="accent1">
                  <a:lumMod val="75000"/>
                </a:schemeClr>
              </a:solidFill>
            </a:ln>
            <a:effectLst/>
          </c:spPr>
          <c:invertIfNegative val="0"/>
          <c:dLbls>
            <c:spPr>
              <a:solidFill>
                <a:schemeClr val="accent1">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Chart_FY16ShipDocByMonth!$A$4:$A$16</c:f>
              <c:strCache>
                <c:ptCount val="12"/>
                <c:pt idx="0">
                  <c:v>Oct-15</c:v>
                </c:pt>
                <c:pt idx="1">
                  <c:v>Nov-15</c:v>
                </c:pt>
                <c:pt idx="2">
                  <c:v>Dec-15</c:v>
                </c:pt>
                <c:pt idx="3">
                  <c:v>Jan-16</c:v>
                </c:pt>
                <c:pt idx="4">
                  <c:v>Feb-16</c:v>
                </c:pt>
                <c:pt idx="5">
                  <c:v>Mar-16</c:v>
                </c:pt>
                <c:pt idx="6">
                  <c:v>Apr-16</c:v>
                </c:pt>
                <c:pt idx="7">
                  <c:v>May-16</c:v>
                </c:pt>
                <c:pt idx="8">
                  <c:v>Jun-16</c:v>
                </c:pt>
                <c:pt idx="9">
                  <c:v>Jul-16</c:v>
                </c:pt>
                <c:pt idx="10">
                  <c:v>Aug-16</c:v>
                </c:pt>
                <c:pt idx="11">
                  <c:v>Sep-16</c:v>
                </c:pt>
              </c:strCache>
            </c:strRef>
          </c:cat>
          <c:val>
            <c:numRef>
              <c:f>Chart_FY16ShipDocByMonth!$B$4:$B$16</c:f>
              <c:numCache>
                <c:formatCode>General</c:formatCode>
                <c:ptCount val="12"/>
                <c:pt idx="0">
                  <c:v>640</c:v>
                </c:pt>
                <c:pt idx="1">
                  <c:v>582</c:v>
                </c:pt>
                <c:pt idx="2">
                  <c:v>460</c:v>
                </c:pt>
                <c:pt idx="3">
                  <c:v>553</c:v>
                </c:pt>
                <c:pt idx="4">
                  <c:v>559</c:v>
                </c:pt>
                <c:pt idx="5">
                  <c:v>729</c:v>
                </c:pt>
                <c:pt idx="6">
                  <c:v>636</c:v>
                </c:pt>
                <c:pt idx="7">
                  <c:v>677</c:v>
                </c:pt>
                <c:pt idx="8">
                  <c:v>592</c:v>
                </c:pt>
                <c:pt idx="9">
                  <c:v>577</c:v>
                </c:pt>
                <c:pt idx="10">
                  <c:v>667</c:v>
                </c:pt>
                <c:pt idx="11">
                  <c:v>556</c:v>
                </c:pt>
              </c:numCache>
            </c:numRef>
          </c:val>
          <c:extLst xmlns:c16r2="http://schemas.microsoft.com/office/drawing/2015/06/chart">
            <c:ext xmlns:c16="http://schemas.microsoft.com/office/drawing/2014/chart" uri="{C3380CC4-5D6E-409C-BE32-E72D297353CC}">
              <c16:uniqueId val="{00000000-423B-403D-BB6E-8B41F2DC3FC3}"/>
            </c:ext>
          </c:extLst>
        </c:ser>
        <c:ser>
          <c:idx val="1"/>
          <c:order val="1"/>
          <c:tx>
            <c:strRef>
              <c:f>Chart_FY16ShipDocByMonth!$C$3</c:f>
              <c:strCache>
                <c:ptCount val="1"/>
                <c:pt idx="0">
                  <c:v>UHWM </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Chart_FY16ShipDocByMonth!$A$4:$A$16</c:f>
              <c:strCache>
                <c:ptCount val="12"/>
                <c:pt idx="0">
                  <c:v>Oct-15</c:v>
                </c:pt>
                <c:pt idx="1">
                  <c:v>Nov-15</c:v>
                </c:pt>
                <c:pt idx="2">
                  <c:v>Dec-15</c:v>
                </c:pt>
                <c:pt idx="3">
                  <c:v>Jan-16</c:v>
                </c:pt>
                <c:pt idx="4">
                  <c:v>Feb-16</c:v>
                </c:pt>
                <c:pt idx="5">
                  <c:v>Mar-16</c:v>
                </c:pt>
                <c:pt idx="6">
                  <c:v>Apr-16</c:v>
                </c:pt>
                <c:pt idx="7">
                  <c:v>May-16</c:v>
                </c:pt>
                <c:pt idx="8">
                  <c:v>Jun-16</c:v>
                </c:pt>
                <c:pt idx="9">
                  <c:v>Jul-16</c:v>
                </c:pt>
                <c:pt idx="10">
                  <c:v>Aug-16</c:v>
                </c:pt>
                <c:pt idx="11">
                  <c:v>Sep-16</c:v>
                </c:pt>
              </c:strCache>
            </c:strRef>
          </c:cat>
          <c:val>
            <c:numRef>
              <c:f>Chart_FY16ShipDocByMonth!$C$4:$C$16</c:f>
              <c:numCache>
                <c:formatCode>General</c:formatCode>
                <c:ptCount val="12"/>
                <c:pt idx="0">
                  <c:v>52</c:v>
                </c:pt>
                <c:pt idx="1">
                  <c:v>34</c:v>
                </c:pt>
                <c:pt idx="2">
                  <c:v>28</c:v>
                </c:pt>
                <c:pt idx="3">
                  <c:v>32</c:v>
                </c:pt>
                <c:pt idx="4">
                  <c:v>48</c:v>
                </c:pt>
                <c:pt idx="5">
                  <c:v>64</c:v>
                </c:pt>
                <c:pt idx="6">
                  <c:v>42</c:v>
                </c:pt>
                <c:pt idx="7">
                  <c:v>58</c:v>
                </c:pt>
                <c:pt idx="8">
                  <c:v>71</c:v>
                </c:pt>
                <c:pt idx="9">
                  <c:v>56</c:v>
                </c:pt>
                <c:pt idx="10">
                  <c:v>48</c:v>
                </c:pt>
                <c:pt idx="11">
                  <c:v>44</c:v>
                </c:pt>
              </c:numCache>
            </c:numRef>
          </c:val>
          <c:extLst xmlns:c16r2="http://schemas.microsoft.com/office/drawing/2015/06/chart">
            <c:ext xmlns:c16="http://schemas.microsoft.com/office/drawing/2014/chart" uri="{C3380CC4-5D6E-409C-BE32-E72D297353CC}">
              <c16:uniqueId val="{00000001-423B-403D-BB6E-8B41F2DC3FC3}"/>
            </c:ext>
          </c:extLst>
        </c:ser>
        <c:ser>
          <c:idx val="2"/>
          <c:order val="2"/>
          <c:tx>
            <c:strRef>
              <c:f>Chart_FY16ShipDocByMonth!$D$3</c:f>
              <c:strCache>
                <c:ptCount val="1"/>
                <c:pt idx="0">
                  <c:v>IATA </c:v>
                </c:pt>
              </c:strCache>
            </c:strRef>
          </c:tx>
          <c:spPr>
            <a:solidFill>
              <a:schemeClr val="accent3">
                <a:lumMod val="75000"/>
              </a:schemeClr>
            </a:solidFill>
            <a:ln>
              <a:solidFill>
                <a:schemeClr val="accent3">
                  <a:lumMod val="75000"/>
                </a:schemeClr>
              </a:solidFill>
            </a:ln>
            <a:effectLst/>
          </c:spPr>
          <c:invertIfNegative val="0"/>
          <c:dLbls>
            <c:dLbl>
              <c:idx val="0"/>
              <c:layout>
                <c:manualLayout>
                  <c:x val="0"/>
                  <c:y val="-5.149051490514907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423B-403D-BB6E-8B41F2DC3FC3}"/>
                </c:ext>
                <c:ext xmlns:c15="http://schemas.microsoft.com/office/drawing/2012/chart" uri="{CE6537A1-D6FC-4f65-9D91-7224C49458BB}">
                  <c15:layout/>
                </c:ext>
              </c:extLst>
            </c:dLbl>
            <c:dLbl>
              <c:idx val="1"/>
              <c:layout>
                <c:manualLayout>
                  <c:x val="0"/>
                  <c:y val="-4.60704607046070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23B-403D-BB6E-8B41F2DC3FC3}"/>
                </c:ext>
                <c:ext xmlns:c15="http://schemas.microsoft.com/office/drawing/2012/chart" uri="{CE6537A1-D6FC-4f65-9D91-7224C49458BB}">
                  <c15:layout/>
                </c:ext>
              </c:extLst>
            </c:dLbl>
            <c:dLbl>
              <c:idx val="2"/>
              <c:layout>
                <c:manualLayout>
                  <c:x val="0"/>
                  <c:y val="-5.14905149051490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23B-403D-BB6E-8B41F2DC3FC3}"/>
                </c:ext>
                <c:ext xmlns:c15="http://schemas.microsoft.com/office/drawing/2012/chart" uri="{CE6537A1-D6FC-4f65-9D91-7224C49458BB}">
                  <c15:layout/>
                </c:ext>
              </c:extLst>
            </c:dLbl>
            <c:dLbl>
              <c:idx val="3"/>
              <c:layout>
                <c:manualLayout>
                  <c:x val="0"/>
                  <c:y val="-4.87804878048780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23B-403D-BB6E-8B41F2DC3FC3}"/>
                </c:ext>
                <c:ext xmlns:c15="http://schemas.microsoft.com/office/drawing/2012/chart" uri="{CE6537A1-D6FC-4f65-9D91-7224C49458BB}">
                  <c15:layout/>
                </c:ext>
              </c:extLst>
            </c:dLbl>
            <c:dLbl>
              <c:idx val="4"/>
              <c:layout>
                <c:manualLayout>
                  <c:x val="0"/>
                  <c:y val="-7.859078590785907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423B-403D-BB6E-8B41F2DC3FC3}"/>
                </c:ext>
                <c:ext xmlns:c15="http://schemas.microsoft.com/office/drawing/2012/chart" uri="{CE6537A1-D6FC-4f65-9D91-7224C49458BB}">
                  <c15:layout/>
                </c:ext>
              </c:extLst>
            </c:dLbl>
            <c:dLbl>
              <c:idx val="5"/>
              <c:layout>
                <c:manualLayout>
                  <c:x val="2.3923444976076437E-2"/>
                  <c:y val="-3.252032520325204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423B-403D-BB6E-8B41F2DC3FC3}"/>
                </c:ext>
                <c:ext xmlns:c15="http://schemas.microsoft.com/office/drawing/2012/chart" uri="{CE6537A1-D6FC-4f65-9D91-7224C49458BB}">
                  <c15:layout/>
                </c:ext>
              </c:extLst>
            </c:dLbl>
            <c:dLbl>
              <c:idx val="6"/>
              <c:layout>
                <c:manualLayout>
                  <c:x val="0"/>
                  <c:y val="-4.336043360433607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423B-403D-BB6E-8B41F2DC3FC3}"/>
                </c:ext>
                <c:ext xmlns:c15="http://schemas.microsoft.com/office/drawing/2012/chart" uri="{CE6537A1-D6FC-4f65-9D91-7224C49458BB}">
                  <c15:layout/>
                </c:ext>
              </c:extLst>
            </c:dLbl>
            <c:dLbl>
              <c:idx val="7"/>
              <c:layout>
                <c:manualLayout>
                  <c:x val="0"/>
                  <c:y val="-4.878048780487807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423B-403D-BB6E-8B41F2DC3FC3}"/>
                </c:ext>
                <c:ext xmlns:c15="http://schemas.microsoft.com/office/drawing/2012/chart" uri="{CE6537A1-D6FC-4f65-9D91-7224C49458BB}">
                  <c15:layout/>
                </c:ext>
              </c:extLst>
            </c:dLbl>
            <c:dLbl>
              <c:idx val="8"/>
              <c:layout>
                <c:manualLayout>
                  <c:x val="-1.1695771322200184E-16"/>
                  <c:y val="-4.878048780487807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423B-403D-BB6E-8B41F2DC3FC3}"/>
                </c:ext>
                <c:ext xmlns:c15="http://schemas.microsoft.com/office/drawing/2012/chart" uri="{CE6537A1-D6FC-4f65-9D91-7224C49458BB}">
                  <c15:layout/>
                </c:ext>
              </c:extLst>
            </c:dLbl>
            <c:dLbl>
              <c:idx val="9"/>
              <c:layout>
                <c:manualLayout>
                  <c:x val="0"/>
                  <c:y val="-4.06504065040650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423B-403D-BB6E-8B41F2DC3FC3}"/>
                </c:ext>
                <c:ext xmlns:c15="http://schemas.microsoft.com/office/drawing/2012/chart" uri="{CE6537A1-D6FC-4f65-9D91-7224C49458BB}">
                  <c15:layout/>
                </c:ext>
              </c:extLst>
            </c:dLbl>
            <c:dLbl>
              <c:idx val="10"/>
              <c:layout>
                <c:manualLayout>
                  <c:x val="6.379585326953631E-3"/>
                  <c:y val="-4.336043360433604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423B-403D-BB6E-8B41F2DC3FC3}"/>
                </c:ext>
                <c:ext xmlns:c15="http://schemas.microsoft.com/office/drawing/2012/chart" uri="{CE6537A1-D6FC-4f65-9D91-7224C49458BB}">
                  <c15:layout/>
                </c:ext>
              </c:extLst>
            </c:dLbl>
            <c:dLbl>
              <c:idx val="11"/>
              <c:layout>
                <c:manualLayout>
                  <c:x val="0"/>
                  <c:y val="-4.87804878048780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423B-403D-BB6E-8B41F2DC3FC3}"/>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Chart_FY16ShipDocByMonth!$A$4:$A$16</c:f>
              <c:strCache>
                <c:ptCount val="12"/>
                <c:pt idx="0">
                  <c:v>Oct-15</c:v>
                </c:pt>
                <c:pt idx="1">
                  <c:v>Nov-15</c:v>
                </c:pt>
                <c:pt idx="2">
                  <c:v>Dec-15</c:v>
                </c:pt>
                <c:pt idx="3">
                  <c:v>Jan-16</c:v>
                </c:pt>
                <c:pt idx="4">
                  <c:v>Feb-16</c:v>
                </c:pt>
                <c:pt idx="5">
                  <c:v>Mar-16</c:v>
                </c:pt>
                <c:pt idx="6">
                  <c:v>Apr-16</c:v>
                </c:pt>
                <c:pt idx="7">
                  <c:v>May-16</c:v>
                </c:pt>
                <c:pt idx="8">
                  <c:v>Jun-16</c:v>
                </c:pt>
                <c:pt idx="9">
                  <c:v>Jul-16</c:v>
                </c:pt>
                <c:pt idx="10">
                  <c:v>Aug-16</c:v>
                </c:pt>
                <c:pt idx="11">
                  <c:v>Sep-16</c:v>
                </c:pt>
              </c:strCache>
            </c:strRef>
          </c:cat>
          <c:val>
            <c:numRef>
              <c:f>Chart_FY16ShipDocByMonth!$D$4:$D$16</c:f>
              <c:numCache>
                <c:formatCode>General</c:formatCode>
                <c:ptCount val="12"/>
                <c:pt idx="0">
                  <c:v>23</c:v>
                </c:pt>
                <c:pt idx="1">
                  <c:v>22</c:v>
                </c:pt>
                <c:pt idx="2">
                  <c:v>28</c:v>
                </c:pt>
                <c:pt idx="3">
                  <c:v>25</c:v>
                </c:pt>
                <c:pt idx="4">
                  <c:v>83</c:v>
                </c:pt>
                <c:pt idx="5">
                  <c:v>27</c:v>
                </c:pt>
                <c:pt idx="6">
                  <c:v>19</c:v>
                </c:pt>
                <c:pt idx="7">
                  <c:v>23</c:v>
                </c:pt>
                <c:pt idx="8">
                  <c:v>26</c:v>
                </c:pt>
                <c:pt idx="9">
                  <c:v>17</c:v>
                </c:pt>
                <c:pt idx="10">
                  <c:v>19</c:v>
                </c:pt>
                <c:pt idx="11">
                  <c:v>15</c:v>
                </c:pt>
              </c:numCache>
            </c:numRef>
          </c:val>
          <c:extLst xmlns:c16r2="http://schemas.microsoft.com/office/drawing/2015/06/chart">
            <c:ext xmlns:c16="http://schemas.microsoft.com/office/drawing/2014/chart" uri="{C3380CC4-5D6E-409C-BE32-E72D297353CC}">
              <c16:uniqueId val="{0000000E-423B-403D-BB6E-8B41F2DC3FC3}"/>
            </c:ext>
          </c:extLst>
        </c:ser>
        <c:dLbls>
          <c:showLegendKey val="0"/>
          <c:showVal val="0"/>
          <c:showCatName val="0"/>
          <c:showSerName val="0"/>
          <c:showPercent val="0"/>
          <c:showBubbleSize val="0"/>
        </c:dLbls>
        <c:gapWidth val="150"/>
        <c:overlap val="100"/>
        <c:axId val="366788432"/>
        <c:axId val="366788992"/>
      </c:barChart>
      <c:catAx>
        <c:axId val="36678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366788992"/>
        <c:crosses val="autoZero"/>
        <c:auto val="1"/>
        <c:lblAlgn val="ctr"/>
        <c:lblOffset val="100"/>
        <c:noMultiLvlLbl val="0"/>
      </c:catAx>
      <c:valAx>
        <c:axId val="366788992"/>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r>
                  <a:rPr lang="en-US" sz="1600" b="1" dirty="0">
                    <a:solidFill>
                      <a:sysClr val="windowText" lastClr="000000"/>
                    </a:solidFill>
                  </a:rPr>
                  <a:t>Number of Shipping Documents</a:t>
                </a:r>
              </a:p>
            </c:rich>
          </c:tx>
          <c:layout>
            <c:manualLayout>
              <c:xMode val="edge"/>
              <c:yMode val="edge"/>
              <c:x val="2.0594317014720986E-2"/>
              <c:y val="0.15101243492104471"/>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366788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xmlns:c16r2="http://schemas.microsoft.com/office/drawing/2015/06/chart">
    <c:ext xmlns:c14="http://schemas.microsoft.com/office/drawing/2007/8/2/chart" uri="{781A3756-C4B2-4CAC-9D66-4F8BD8637D16}">
      <c14:pivotOptions>
        <c14:dropZoneFilter val="1"/>
        <c14:dropZoneCategories val="1"/>
        <c14:dropZoneData val="1"/>
        <c14:dropZoneSeries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[2016 ATLAS DATA Rev  0.xlsx]Chart_FY16ShipDocsBySite!PivotTable10</c:name>
    <c:fmtId val="19"/>
  </c:pivotSource>
  <c:chart>
    <c:autoTitleDeleted val="1"/>
    <c:pivotFmts>
      <c:pivotFmt>
        <c:idx val="0"/>
        <c:spPr>
          <a:solidFill>
            <a:schemeClr val="accent6">
              <a:lumMod val="75000"/>
            </a:schemeClr>
          </a:solidFill>
          <a:ln>
            <a:solidFill>
              <a:schemeClr val="accent6">
                <a:lumMod val="75000"/>
              </a:schemeClr>
            </a:solidFill>
          </a:ln>
          <a:effectLst/>
        </c:spPr>
        <c:marker>
          <c:symbol val="none"/>
        </c:marker>
        <c:dLbl>
          <c:idx val="0"/>
          <c:spPr>
            <a:solidFill>
              <a:schemeClr val="accent6">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lumMod val="75000"/>
            </a:schemeClr>
          </a:solidFill>
          <a:ln>
            <a:solidFill>
              <a:schemeClr val="accent1">
                <a:lumMod val="75000"/>
              </a:schemeClr>
            </a:solidFill>
          </a:ln>
          <a:effectLst/>
        </c:spPr>
        <c:marker>
          <c:symbol val="none"/>
        </c:marker>
        <c:dLbl>
          <c:idx val="0"/>
          <c:spPr>
            <a:solidFill>
              <a:schemeClr val="accent1">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rgbClr val="FFC000"/>
          </a:solidFill>
          <a:ln>
            <a:solidFill>
              <a:srgbClr val="FFC000"/>
            </a:solidFill>
          </a:ln>
          <a:effectLst/>
        </c:spPr>
        <c:marker>
          <c:symbol val="none"/>
        </c:marker>
      </c:pivotFmt>
      <c:pivotFmt>
        <c:idx val="3"/>
        <c:spPr>
          <a:solidFill>
            <a:srgbClr val="FFC000"/>
          </a:solidFill>
          <a:ln>
            <a:solidFill>
              <a:srgbClr val="FFC000"/>
            </a:solidFill>
          </a:ln>
          <a:effectLst/>
        </c:spPr>
      </c:pivotFmt>
      <c:pivotFmt>
        <c:idx val="4"/>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
        <c:spPr>
          <a:solidFill>
            <a:srgbClr val="FFC000"/>
          </a:solidFill>
          <a:ln>
            <a:solidFill>
              <a:srgbClr val="FFC000"/>
            </a:solidFill>
          </a:ln>
          <a:effectLst/>
        </c:spPr>
      </c:pivotFmt>
      <c:pivotFmt>
        <c:idx val="15"/>
        <c:spPr>
          <a:solidFill>
            <a:srgbClr val="FFC000"/>
          </a:solidFill>
          <a:ln>
            <a:solidFill>
              <a:srgbClr val="FFC000"/>
            </a:solidFill>
          </a:ln>
          <a:effectLst/>
        </c:spPr>
      </c:pivotFmt>
      <c:pivotFmt>
        <c:idx val="16"/>
        <c:spPr>
          <a:solidFill>
            <a:srgbClr val="FFC000"/>
          </a:solidFill>
          <a:ln>
            <a:solidFill>
              <a:srgbClr val="FFC000"/>
            </a:solidFill>
          </a:ln>
          <a:effectLst/>
        </c:spPr>
      </c:pivotFmt>
      <c:pivotFmt>
        <c:idx val="17"/>
        <c:spPr>
          <a:solidFill>
            <a:srgbClr val="FFC000"/>
          </a:solidFill>
          <a:ln>
            <a:solidFill>
              <a:srgbClr val="FFC000"/>
            </a:solidFill>
          </a:ln>
          <a:effectLst/>
        </c:spPr>
      </c:pivotFmt>
      <c:pivotFmt>
        <c:idx val="18"/>
        <c:spPr>
          <a:solidFill>
            <a:srgbClr val="FFC000"/>
          </a:solidFill>
          <a:ln>
            <a:solidFill>
              <a:srgbClr val="FFC000"/>
            </a:solidFill>
          </a:ln>
          <a:effectLst/>
        </c:spPr>
      </c:pivotFmt>
      <c:pivotFmt>
        <c:idx val="19"/>
        <c:spPr>
          <a:solidFill>
            <a:srgbClr val="FFC000"/>
          </a:solidFill>
          <a:ln>
            <a:solidFill>
              <a:srgbClr val="FFC000"/>
            </a:solidFill>
          </a:ln>
          <a:effectLst/>
        </c:spPr>
      </c:pivotFmt>
      <c:pivotFmt>
        <c:idx val="20"/>
        <c:spPr>
          <a:solidFill>
            <a:srgbClr val="FFC000"/>
          </a:solidFill>
          <a:ln>
            <a:solidFill>
              <a:srgbClr val="FFC000"/>
            </a:solidFill>
          </a:ln>
          <a:effectLst/>
        </c:spPr>
      </c:pivotFmt>
      <c:pivotFmt>
        <c:idx val="21"/>
        <c:spPr>
          <a:solidFill>
            <a:srgbClr val="FFC000"/>
          </a:solidFill>
          <a:ln>
            <a:solidFill>
              <a:srgbClr val="FFC000"/>
            </a:solidFill>
          </a:ln>
          <a:effectLst/>
        </c:spPr>
      </c:pivotFmt>
      <c:pivotFmt>
        <c:idx val="22"/>
        <c:spPr>
          <a:solidFill>
            <a:srgbClr val="FFC000"/>
          </a:solidFill>
          <a:ln>
            <a:solidFill>
              <a:srgbClr val="FFC000"/>
            </a:solidFill>
          </a:ln>
          <a:effectLst/>
        </c:spPr>
      </c:pivotFmt>
      <c:pivotFmt>
        <c:idx val="23"/>
        <c:spPr>
          <a:solidFill>
            <a:srgbClr val="FFC000"/>
          </a:solidFill>
          <a:ln>
            <a:solidFill>
              <a:srgbClr val="FFC000"/>
            </a:solidFill>
          </a:ln>
          <a:effectLst/>
        </c:spPr>
      </c:pivotFmt>
      <c:pivotFmt>
        <c:idx val="24"/>
        <c:spPr>
          <a:solidFill>
            <a:srgbClr val="FFC000"/>
          </a:solidFill>
          <a:ln>
            <a:solidFill>
              <a:srgbClr val="FFC000"/>
            </a:solidFill>
          </a:ln>
          <a:effectLst/>
        </c:spPr>
      </c:pivotFmt>
      <c:pivotFmt>
        <c:idx val="25"/>
        <c:spPr>
          <a:solidFill>
            <a:srgbClr val="FFC000"/>
          </a:solidFill>
          <a:ln>
            <a:solidFill>
              <a:srgbClr val="FFC000"/>
            </a:solidFill>
          </a:ln>
          <a:effectLst/>
        </c:spPr>
      </c:pivotFmt>
      <c:pivotFmt>
        <c:idx val="26"/>
        <c:spPr>
          <a:solidFill>
            <a:srgbClr val="FFC000"/>
          </a:solidFill>
          <a:ln>
            <a:solidFill>
              <a:srgbClr val="FFC000"/>
            </a:solidFill>
          </a:ln>
          <a:effectLst/>
        </c:spPr>
      </c:pivotFmt>
      <c:pivotFmt>
        <c:idx val="27"/>
        <c:spPr>
          <a:solidFill>
            <a:srgbClr val="FFC000"/>
          </a:solidFill>
          <a:ln>
            <a:solidFill>
              <a:srgbClr val="FFC000"/>
            </a:solidFill>
          </a:ln>
          <a:effectLst/>
        </c:spPr>
      </c:pivotFmt>
      <c:pivotFmt>
        <c:idx val="28"/>
        <c:spPr>
          <a:solidFill>
            <a:srgbClr val="FFC000"/>
          </a:solidFill>
          <a:ln>
            <a:solidFill>
              <a:srgbClr val="FFC000"/>
            </a:solidFill>
          </a:ln>
          <a:effectLst/>
        </c:spPr>
      </c:pivotFmt>
      <c:pivotFmt>
        <c:idx val="29"/>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0"/>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1"/>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2"/>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3"/>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4"/>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5"/>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6"/>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7"/>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8"/>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9"/>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0"/>
        <c:spPr>
          <a:solidFill>
            <a:srgbClr val="FFC000"/>
          </a:solidFill>
          <a:ln>
            <a:solidFill>
              <a:srgbClr val="FFC000"/>
            </a:solidFill>
          </a:ln>
          <a:effectLst/>
        </c:spPr>
        <c:dLbl>
          <c:idx val="0"/>
          <c:layout>
            <c:manualLayout>
              <c:x val="-1.4306151645208489E-3"/>
              <c:y val="-2.8589999353297174E-2"/>
            </c:manualLayout>
          </c:layout>
          <c:spPr>
            <a:solidFill>
              <a:schemeClr val="accent4">
                <a:lumMod val="40000"/>
                <a:lumOff val="6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1"/>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2"/>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3"/>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4"/>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5"/>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6"/>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7"/>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8"/>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9"/>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0"/>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1"/>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2"/>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3"/>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4"/>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5"/>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6"/>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7"/>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8"/>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9"/>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0"/>
        <c:spPr>
          <a:solidFill>
            <a:schemeClr val="accent6">
              <a:lumMod val="75000"/>
            </a:schemeClr>
          </a:solidFill>
          <a:ln>
            <a:solidFill>
              <a:schemeClr val="accent6">
                <a:lumMod val="75000"/>
              </a:schemeClr>
            </a:solidFill>
          </a:ln>
          <a:effectLst/>
        </c:spPr>
        <c:dLbl>
          <c:idx val="0"/>
          <c:layout>
            <c:manualLayout>
              <c:x val="-1.430615164520639E-3"/>
              <c:y val="-2.5990908502997345E-2"/>
            </c:manualLayout>
          </c:layout>
          <c:spPr>
            <a:solidFill>
              <a:schemeClr val="accent6">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1"/>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2"/>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3"/>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4"/>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5"/>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6"/>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7"/>
        <c:spPr>
          <a:solidFill>
            <a:schemeClr val="accent1">
              <a:lumMod val="75000"/>
            </a:schemeClr>
          </a:solidFill>
          <a:ln>
            <a:solidFill>
              <a:schemeClr val="accent1">
                <a:lumMod val="75000"/>
              </a:schemeClr>
            </a:solidFill>
          </a:ln>
          <a:effectLst/>
        </c:spPr>
        <c:marker>
          <c:symbol val="none"/>
        </c:marker>
        <c:dLbl>
          <c:idx val="0"/>
          <c:spPr>
            <a:solidFill>
              <a:schemeClr val="accent1">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8"/>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9"/>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0"/>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1"/>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2"/>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3"/>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4"/>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5"/>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6"/>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7"/>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8"/>
        <c:spPr>
          <a:solidFill>
            <a:srgbClr val="FFC000"/>
          </a:solidFill>
          <a:ln>
            <a:solidFill>
              <a:srgbClr val="FFC000"/>
            </a:solidFill>
          </a:ln>
          <a:effectLst/>
        </c:spPr>
        <c:marker>
          <c:symbol val="none"/>
        </c:marker>
        <c:dLbl>
          <c:idx val="0"/>
          <c:spPr>
            <a:solidFill>
              <a:schemeClr val="accent4">
                <a:lumMod val="40000"/>
                <a:lumOff val="6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9"/>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0"/>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1"/>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2"/>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3"/>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4"/>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5"/>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6"/>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7"/>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8"/>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9"/>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0"/>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1"/>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2"/>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3"/>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4"/>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5"/>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6"/>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7"/>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8"/>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9"/>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0"/>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1"/>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2"/>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3"/>
        <c:spPr>
          <a:solidFill>
            <a:srgbClr val="FFC000"/>
          </a:solidFill>
          <a:ln>
            <a:solidFill>
              <a:srgbClr val="FFC000"/>
            </a:solidFill>
          </a:ln>
          <a:effectLst/>
        </c:spPr>
        <c:dLbl>
          <c:idx val="0"/>
          <c:layout>
            <c:manualLayout>
              <c:x val="-1.4306151645208489E-3"/>
              <c:y val="-2.8589999353297174E-2"/>
            </c:manualLayout>
          </c:layout>
          <c:spPr>
            <a:solidFill>
              <a:schemeClr val="accent4">
                <a:lumMod val="40000"/>
                <a:lumOff val="6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4"/>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5"/>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6"/>
        <c:spPr>
          <a:solidFill>
            <a:schemeClr val="accent6">
              <a:lumMod val="75000"/>
            </a:schemeClr>
          </a:solidFill>
          <a:ln>
            <a:solidFill>
              <a:schemeClr val="accent6">
                <a:lumMod val="75000"/>
              </a:schemeClr>
            </a:solidFill>
          </a:ln>
          <a:effectLst/>
        </c:spPr>
        <c:marker>
          <c:symbol val="none"/>
        </c:marker>
        <c:dLbl>
          <c:idx val="0"/>
          <c:spPr>
            <a:solidFill>
              <a:schemeClr val="accent6">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7"/>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8"/>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9"/>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0"/>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1"/>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2"/>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3"/>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4"/>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5"/>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6"/>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7"/>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8"/>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9"/>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0"/>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1"/>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2"/>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3"/>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4"/>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5"/>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6"/>
        <c:spPr>
          <a:solidFill>
            <a:schemeClr val="accent6">
              <a:lumMod val="75000"/>
            </a:schemeClr>
          </a:solidFill>
          <a:ln>
            <a:solidFill>
              <a:schemeClr val="accent6">
                <a:lumMod val="75000"/>
              </a:schemeClr>
            </a:solidFill>
          </a:ln>
          <a:effectLst/>
        </c:spPr>
        <c:dLbl>
          <c:idx val="0"/>
          <c:layout>
            <c:manualLayout>
              <c:x val="-1.430615164520639E-3"/>
              <c:y val="-2.5990908502997345E-2"/>
            </c:manualLayout>
          </c:layout>
          <c:spPr>
            <a:solidFill>
              <a:schemeClr val="accent6">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7"/>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8"/>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9"/>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0"/>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1"/>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2"/>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3"/>
        <c:spPr>
          <a:solidFill>
            <a:schemeClr val="accent1">
              <a:lumMod val="75000"/>
            </a:schemeClr>
          </a:solidFill>
          <a:ln>
            <a:solidFill>
              <a:schemeClr val="accent1">
                <a:lumMod val="75000"/>
              </a:schemeClr>
            </a:solidFill>
          </a:ln>
          <a:effectLst/>
        </c:spPr>
        <c:marker>
          <c:symbol val="none"/>
        </c:marker>
        <c:dLbl>
          <c:idx val="0"/>
          <c:spPr>
            <a:solidFill>
              <a:schemeClr val="accent1">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4"/>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5"/>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6"/>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7"/>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8"/>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9"/>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0"/>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1"/>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2"/>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3"/>
        <c:spPr>
          <a:solidFill>
            <a:schemeClr val="accent1">
              <a:lumMod val="75000"/>
            </a:schemeClr>
          </a:solidFill>
          <a:ln>
            <a:solidFill>
              <a:schemeClr val="accent1">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4"/>
        <c:spPr>
          <a:solidFill>
            <a:srgbClr val="FFC000"/>
          </a:solidFill>
          <a:ln>
            <a:solidFill>
              <a:srgbClr val="FFC000"/>
            </a:solidFill>
          </a:ln>
          <a:effectLst/>
        </c:spPr>
        <c:marker>
          <c:symbol val="none"/>
        </c:marker>
        <c:dLbl>
          <c:idx val="0"/>
          <c:spPr>
            <a:solidFill>
              <a:schemeClr val="accent4">
                <a:lumMod val="40000"/>
                <a:lumOff val="6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5"/>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6"/>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7"/>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8"/>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9"/>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0"/>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1"/>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2"/>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3"/>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4"/>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5"/>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6"/>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7"/>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8"/>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9"/>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0"/>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1"/>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2"/>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3"/>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4"/>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5"/>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6"/>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7"/>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8"/>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9"/>
        <c:spPr>
          <a:solidFill>
            <a:srgbClr val="FFC000"/>
          </a:solidFill>
          <a:ln>
            <a:solidFill>
              <a:srgbClr val="FFC000"/>
            </a:solidFill>
          </a:ln>
          <a:effectLst/>
        </c:spPr>
        <c:dLbl>
          <c:idx val="0"/>
          <c:layout>
            <c:manualLayout>
              <c:x val="-1.4306151645208489E-3"/>
              <c:y val="-2.8589999353297174E-2"/>
            </c:manualLayout>
          </c:layout>
          <c:spPr>
            <a:solidFill>
              <a:schemeClr val="accent4">
                <a:lumMod val="40000"/>
                <a:lumOff val="6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0"/>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1"/>
        <c:spPr>
          <a:solidFill>
            <a:srgbClr val="FFC000"/>
          </a:solidFill>
          <a:ln>
            <a:solidFill>
              <a:srgbClr val="FFC000"/>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2"/>
        <c:spPr>
          <a:solidFill>
            <a:schemeClr val="accent6">
              <a:lumMod val="75000"/>
            </a:schemeClr>
          </a:solidFill>
          <a:ln>
            <a:solidFill>
              <a:schemeClr val="accent6">
                <a:lumMod val="75000"/>
              </a:schemeClr>
            </a:solidFill>
          </a:ln>
          <a:effectLst/>
        </c:spPr>
        <c:marker>
          <c:symbol val="none"/>
        </c:marker>
        <c:dLbl>
          <c:idx val="0"/>
          <c:spPr>
            <a:solidFill>
              <a:schemeClr val="accent6">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3"/>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4"/>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5"/>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6"/>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7"/>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8"/>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9"/>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0"/>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1"/>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2"/>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3"/>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4"/>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5"/>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6"/>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7"/>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8"/>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9"/>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0"/>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1"/>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2"/>
        <c:spPr>
          <a:solidFill>
            <a:schemeClr val="accent6">
              <a:lumMod val="75000"/>
            </a:schemeClr>
          </a:solidFill>
          <a:ln>
            <a:solidFill>
              <a:schemeClr val="accent6">
                <a:lumMod val="75000"/>
              </a:schemeClr>
            </a:solidFill>
          </a:ln>
          <a:effectLst/>
        </c:spPr>
        <c:dLbl>
          <c:idx val="0"/>
          <c:layout>
            <c:manualLayout>
              <c:x val="-1.430615164520639E-3"/>
              <c:y val="-2.5990908502997345E-2"/>
            </c:manualLayout>
          </c:layout>
          <c:spPr>
            <a:solidFill>
              <a:schemeClr val="accent6">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3"/>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4"/>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5"/>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6"/>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7"/>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8"/>
        <c:spPr>
          <a:solidFill>
            <a:schemeClr val="accent6">
              <a:lumMod val="75000"/>
            </a:schemeClr>
          </a:solidFill>
          <a:ln>
            <a:solidFill>
              <a:schemeClr val="accent6">
                <a:lumMod val="75000"/>
              </a:schemeClr>
            </a:solidFill>
          </a:ln>
          <a:effectLst/>
        </c:spPr>
        <c:dLbl>
          <c:idx val="0"/>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manualLayout>
          <c:layoutTarget val="inner"/>
          <c:xMode val="edge"/>
          <c:yMode val="edge"/>
          <c:x val="0.1059642512176225"/>
          <c:y val="6.5934702087472707E-2"/>
          <c:w val="0.86029318506838137"/>
          <c:h val="0.7585407553222514"/>
        </c:manualLayout>
      </c:layout>
      <c:barChart>
        <c:barDir val="col"/>
        <c:grouping val="stacked"/>
        <c:varyColors val="0"/>
        <c:ser>
          <c:idx val="0"/>
          <c:order val="0"/>
          <c:tx>
            <c:strRef>
              <c:f>Chart_FY16ShipDocsBySite!$B$3</c:f>
              <c:strCache>
                <c:ptCount val="1"/>
                <c:pt idx="0">
                  <c:v> BOL</c:v>
                </c:pt>
              </c:strCache>
            </c:strRef>
          </c:tx>
          <c:spPr>
            <a:solidFill>
              <a:schemeClr val="accent1">
                <a:lumMod val="75000"/>
              </a:schemeClr>
            </a:solidFill>
            <a:ln>
              <a:solidFill>
                <a:schemeClr val="accent1">
                  <a:lumMod val="75000"/>
                </a:schemeClr>
              </a:solidFill>
            </a:ln>
            <a:effectLst/>
          </c:spPr>
          <c:invertIfNegative val="0"/>
          <c:dLbls>
            <c:dLbl>
              <c:idx val="0"/>
              <c:delete val="1"/>
              <c:extLst xmlns:c16r2="http://schemas.microsoft.com/office/drawing/2015/06/chart">
                <c:ext xmlns:c16="http://schemas.microsoft.com/office/drawing/2014/chart" uri="{C3380CC4-5D6E-409C-BE32-E72D297353CC}">
                  <c16:uniqueId val="{00000000-9846-4D3C-AC43-A8BE91F8A983}"/>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1-9846-4D3C-AC43-A8BE91F8A983}"/>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2-9846-4D3C-AC43-A8BE91F8A983}"/>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3-9846-4D3C-AC43-A8BE91F8A983}"/>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04-9846-4D3C-AC43-A8BE91F8A983}"/>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05-9846-4D3C-AC43-A8BE91F8A983}"/>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06-9846-4D3C-AC43-A8BE91F8A983}"/>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07-9846-4D3C-AC43-A8BE91F8A983}"/>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08-9846-4D3C-AC43-A8BE91F8A983}"/>
                </c:ext>
                <c:ext xmlns:c15="http://schemas.microsoft.com/office/drawing/2012/chart" uri="{CE6537A1-D6FC-4f65-9D91-7224C49458BB}"/>
              </c:extLst>
            </c:dLbl>
            <c:dLbl>
              <c:idx val="33"/>
              <c:delete val="1"/>
              <c:extLst xmlns:c16r2="http://schemas.microsoft.com/office/drawing/2015/06/chart">
                <c:ext xmlns:c16="http://schemas.microsoft.com/office/drawing/2014/chart" uri="{C3380CC4-5D6E-409C-BE32-E72D297353CC}">
                  <c16:uniqueId val="{00000009-9846-4D3C-AC43-A8BE91F8A983}"/>
                </c:ext>
                <c:ext xmlns:c15="http://schemas.microsoft.com/office/drawing/2012/chart" uri="{CE6537A1-D6FC-4f65-9D91-7224C49458BB}"/>
              </c:extLst>
            </c:dLbl>
            <c:spPr>
              <a:solidFill>
                <a:schemeClr val="accent1">
                  <a:lumMod val="60000"/>
                  <a:lumOff val="40000"/>
                </a:schemeClr>
              </a:solidFill>
              <a:ln>
                <a:solidFill>
                  <a:schemeClr val="accent1">
                    <a:lumMod val="50000"/>
                  </a:schemeClr>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Chart_FY16ShipDocsBySite!$A$4:$A$38</c:f>
              <c:strCache>
                <c:ptCount val="34"/>
                <c:pt idx="0">
                  <c:v>AL</c:v>
                </c:pt>
                <c:pt idx="1">
                  <c:v>AMWTP</c:v>
                </c:pt>
                <c:pt idx="2">
                  <c:v>ANL</c:v>
                </c:pt>
                <c:pt idx="3">
                  <c:v>BAPL</c:v>
                </c:pt>
                <c:pt idx="4">
                  <c:v>BNL</c:v>
                </c:pt>
                <c:pt idx="5">
                  <c:v>BPA</c:v>
                </c:pt>
                <c:pt idx="6">
                  <c:v>DUFC</c:v>
                </c:pt>
                <c:pt idx="7">
                  <c:v>DUFX</c:v>
                </c:pt>
                <c:pt idx="8">
                  <c:v>ETTP</c:v>
                </c:pt>
                <c:pt idx="9">
                  <c:v>FNAL</c:v>
                </c:pt>
                <c:pt idx="10">
                  <c:v>HANF</c:v>
                </c:pt>
                <c:pt idx="11">
                  <c:v>ICP</c:v>
                </c:pt>
                <c:pt idx="12">
                  <c:v>INL</c:v>
                </c:pt>
                <c:pt idx="13">
                  <c:v>KAPL</c:v>
                </c:pt>
                <c:pt idx="14">
                  <c:v>KCP</c:v>
                </c:pt>
                <c:pt idx="15">
                  <c:v>LANL</c:v>
                </c:pt>
                <c:pt idx="16">
                  <c:v>LBL</c:v>
                </c:pt>
                <c:pt idx="17">
                  <c:v>LLNL</c:v>
                </c:pt>
                <c:pt idx="18">
                  <c:v>NETL</c:v>
                </c:pt>
                <c:pt idx="19">
                  <c:v>NNSS</c:v>
                </c:pt>
                <c:pt idx="20">
                  <c:v>OLMS</c:v>
                </c:pt>
                <c:pt idx="21">
                  <c:v>ORISE</c:v>
                </c:pt>
                <c:pt idx="22">
                  <c:v>ORNL</c:v>
                </c:pt>
                <c:pt idx="23">
                  <c:v>PAD</c:v>
                </c:pt>
                <c:pt idx="24">
                  <c:v>PANT</c:v>
                </c:pt>
                <c:pt idx="25">
                  <c:v>PGDP</c:v>
                </c:pt>
                <c:pt idx="26">
                  <c:v>PNNL</c:v>
                </c:pt>
                <c:pt idx="27">
                  <c:v>PPPL</c:v>
                </c:pt>
                <c:pt idx="28">
                  <c:v>SNLA</c:v>
                </c:pt>
                <c:pt idx="29">
                  <c:v>SNLL</c:v>
                </c:pt>
                <c:pt idx="30">
                  <c:v>SRS</c:v>
                </c:pt>
                <c:pt idx="31">
                  <c:v>TWPC</c:v>
                </c:pt>
                <c:pt idx="32">
                  <c:v>WVDP</c:v>
                </c:pt>
                <c:pt idx="33">
                  <c:v>Y-12</c:v>
                </c:pt>
              </c:strCache>
            </c:strRef>
          </c:cat>
          <c:val>
            <c:numRef>
              <c:f>Chart_FY16ShipDocsBySite!$B$4:$B$38</c:f>
              <c:numCache>
                <c:formatCode>General</c:formatCode>
                <c:ptCount val="34"/>
                <c:pt idx="0">
                  <c:v>0</c:v>
                </c:pt>
                <c:pt idx="1">
                  <c:v>49</c:v>
                </c:pt>
                <c:pt idx="2">
                  <c:v>132</c:v>
                </c:pt>
                <c:pt idx="3">
                  <c:v>0</c:v>
                </c:pt>
                <c:pt idx="4">
                  <c:v>0</c:v>
                </c:pt>
                <c:pt idx="5">
                  <c:v>193</c:v>
                </c:pt>
                <c:pt idx="6">
                  <c:v>30</c:v>
                </c:pt>
                <c:pt idx="7">
                  <c:v>10</c:v>
                </c:pt>
                <c:pt idx="8">
                  <c:v>0</c:v>
                </c:pt>
                <c:pt idx="9">
                  <c:v>660</c:v>
                </c:pt>
                <c:pt idx="10">
                  <c:v>254</c:v>
                </c:pt>
                <c:pt idx="11">
                  <c:v>226</c:v>
                </c:pt>
                <c:pt idx="12">
                  <c:v>631</c:v>
                </c:pt>
                <c:pt idx="13">
                  <c:v>0</c:v>
                </c:pt>
                <c:pt idx="14">
                  <c:v>573</c:v>
                </c:pt>
                <c:pt idx="15">
                  <c:v>253</c:v>
                </c:pt>
                <c:pt idx="16">
                  <c:v>0</c:v>
                </c:pt>
                <c:pt idx="17">
                  <c:v>784</c:v>
                </c:pt>
                <c:pt idx="18">
                  <c:v>11</c:v>
                </c:pt>
                <c:pt idx="19">
                  <c:v>295</c:v>
                </c:pt>
                <c:pt idx="20">
                  <c:v>0</c:v>
                </c:pt>
                <c:pt idx="21">
                  <c:v>0</c:v>
                </c:pt>
                <c:pt idx="22">
                  <c:v>463</c:v>
                </c:pt>
                <c:pt idx="23">
                  <c:v>0</c:v>
                </c:pt>
                <c:pt idx="24">
                  <c:v>231</c:v>
                </c:pt>
                <c:pt idx="25">
                  <c:v>841</c:v>
                </c:pt>
                <c:pt idx="26">
                  <c:v>35</c:v>
                </c:pt>
                <c:pt idx="27">
                  <c:v>24</c:v>
                </c:pt>
                <c:pt idx="28">
                  <c:v>293</c:v>
                </c:pt>
                <c:pt idx="29">
                  <c:v>38</c:v>
                </c:pt>
                <c:pt idx="30">
                  <c:v>865</c:v>
                </c:pt>
                <c:pt idx="31">
                  <c:v>62</c:v>
                </c:pt>
                <c:pt idx="32">
                  <c:v>275</c:v>
                </c:pt>
                <c:pt idx="33">
                  <c:v>0</c:v>
                </c:pt>
              </c:numCache>
            </c:numRef>
          </c:val>
          <c:extLst xmlns:c16r2="http://schemas.microsoft.com/office/drawing/2015/06/chart">
            <c:ext xmlns:c16="http://schemas.microsoft.com/office/drawing/2014/chart" uri="{C3380CC4-5D6E-409C-BE32-E72D297353CC}">
              <c16:uniqueId val="{0000000A-9846-4D3C-AC43-A8BE91F8A983}"/>
            </c:ext>
          </c:extLst>
        </c:ser>
        <c:ser>
          <c:idx val="1"/>
          <c:order val="1"/>
          <c:tx>
            <c:strRef>
              <c:f>Chart_FY16ShipDocsBySite!$C$3</c:f>
              <c:strCache>
                <c:ptCount val="1"/>
                <c:pt idx="0">
                  <c:v> UHWM</c:v>
                </c:pt>
              </c:strCache>
            </c:strRef>
          </c:tx>
          <c:spPr>
            <a:solidFill>
              <a:srgbClr val="FFC000"/>
            </a:solidFill>
            <a:ln>
              <a:solidFill>
                <a:srgbClr val="FFC000"/>
              </a:solidFill>
            </a:ln>
            <a:effectLst/>
          </c:spPr>
          <c:invertIfNegative val="0"/>
          <c:dLbls>
            <c:dLbl>
              <c:idx val="0"/>
              <c:delete val="1"/>
              <c:extLst xmlns:c16r2="http://schemas.microsoft.com/office/drawing/2015/06/chart">
                <c:ext xmlns:c16="http://schemas.microsoft.com/office/drawing/2014/chart" uri="{C3380CC4-5D6E-409C-BE32-E72D297353CC}">
                  <c16:uniqueId val="{0000000B-9846-4D3C-AC43-A8BE91F8A983}"/>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C-9846-4D3C-AC43-A8BE91F8A983}"/>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D-9846-4D3C-AC43-A8BE91F8A983}"/>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E-9846-4D3C-AC43-A8BE91F8A983}"/>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F-9846-4D3C-AC43-A8BE91F8A983}"/>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10-9846-4D3C-AC43-A8BE91F8A983}"/>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11-9846-4D3C-AC43-A8BE91F8A983}"/>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12-9846-4D3C-AC43-A8BE91F8A983}"/>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13-9846-4D3C-AC43-A8BE91F8A983}"/>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14-9846-4D3C-AC43-A8BE91F8A983}"/>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15-9846-4D3C-AC43-A8BE91F8A983}"/>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16-9846-4D3C-AC43-A8BE91F8A983}"/>
                </c:ext>
                <c:ext xmlns:c15="http://schemas.microsoft.com/office/drawing/2012/chart" uri="{CE6537A1-D6FC-4f65-9D91-7224C49458BB}"/>
              </c:extLst>
            </c:dLbl>
            <c:dLbl>
              <c:idx val="15"/>
              <c:delete val="1"/>
              <c:extLst xmlns:c16r2="http://schemas.microsoft.com/office/drawing/2015/06/chart">
                <c:ext xmlns:c16="http://schemas.microsoft.com/office/drawing/2014/chart" uri="{C3380CC4-5D6E-409C-BE32-E72D297353CC}">
                  <c16:uniqueId val="{00000017-9846-4D3C-AC43-A8BE91F8A983}"/>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18-9846-4D3C-AC43-A8BE91F8A983}"/>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19-9846-4D3C-AC43-A8BE91F8A983}"/>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1A-9846-4D3C-AC43-A8BE91F8A983}"/>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1B-9846-4D3C-AC43-A8BE91F8A983}"/>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1C-9846-4D3C-AC43-A8BE91F8A983}"/>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1D-9846-4D3C-AC43-A8BE91F8A983}"/>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1E-9846-4D3C-AC43-A8BE91F8A983}"/>
                </c:ext>
                <c:ext xmlns:c15="http://schemas.microsoft.com/office/drawing/2012/chart" uri="{CE6537A1-D6FC-4f65-9D91-7224C49458BB}"/>
              </c:extLst>
            </c:dLbl>
            <c:dLbl>
              <c:idx val="26"/>
              <c:delete val="1"/>
              <c:extLst xmlns:c16r2="http://schemas.microsoft.com/office/drawing/2015/06/chart">
                <c:ext xmlns:c16="http://schemas.microsoft.com/office/drawing/2014/chart" uri="{C3380CC4-5D6E-409C-BE32-E72D297353CC}">
                  <c16:uniqueId val="{0000001F-9846-4D3C-AC43-A8BE91F8A983}"/>
                </c:ext>
                <c:ext xmlns:c15="http://schemas.microsoft.com/office/drawing/2012/chart" uri="{CE6537A1-D6FC-4f65-9D91-7224C49458BB}"/>
              </c:extLst>
            </c:dLbl>
            <c:dLbl>
              <c:idx val="27"/>
              <c:delete val="1"/>
              <c:extLst xmlns:c16r2="http://schemas.microsoft.com/office/drawing/2015/06/chart">
                <c:ext xmlns:c16="http://schemas.microsoft.com/office/drawing/2014/chart" uri="{C3380CC4-5D6E-409C-BE32-E72D297353CC}">
                  <c16:uniqueId val="{00000020-9846-4D3C-AC43-A8BE91F8A983}"/>
                </c:ext>
                <c:ext xmlns:c15="http://schemas.microsoft.com/office/drawing/2012/chart" uri="{CE6537A1-D6FC-4f65-9D91-7224C49458BB}"/>
              </c:extLst>
            </c:dLbl>
            <c:dLbl>
              <c:idx val="28"/>
              <c:delete val="1"/>
              <c:extLst xmlns:c16r2="http://schemas.microsoft.com/office/drawing/2015/06/chart">
                <c:ext xmlns:c16="http://schemas.microsoft.com/office/drawing/2014/chart" uri="{C3380CC4-5D6E-409C-BE32-E72D297353CC}">
                  <c16:uniqueId val="{00000021-9846-4D3C-AC43-A8BE91F8A983}"/>
                </c:ext>
                <c:ext xmlns:c15="http://schemas.microsoft.com/office/drawing/2012/chart" uri="{CE6537A1-D6FC-4f65-9D91-7224C49458BB}"/>
              </c:extLst>
            </c:dLbl>
            <c:dLbl>
              <c:idx val="29"/>
              <c:delete val="1"/>
              <c:extLst xmlns:c16r2="http://schemas.microsoft.com/office/drawing/2015/06/chart">
                <c:ext xmlns:c16="http://schemas.microsoft.com/office/drawing/2014/chart" uri="{C3380CC4-5D6E-409C-BE32-E72D297353CC}">
                  <c16:uniqueId val="{00000022-9846-4D3C-AC43-A8BE91F8A983}"/>
                </c:ext>
                <c:ext xmlns:c15="http://schemas.microsoft.com/office/drawing/2012/chart" uri="{CE6537A1-D6FC-4f65-9D91-7224C49458BB}"/>
              </c:extLst>
            </c:dLbl>
            <c:dLbl>
              <c:idx val="31"/>
              <c:layout>
                <c:manualLayout>
                  <c:x val="-1.4306151645208489E-3"/>
                  <c:y val="-2.858999935329717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3-9846-4D3C-AC43-A8BE91F8A983}"/>
                </c:ext>
                <c:ext xmlns:c15="http://schemas.microsoft.com/office/drawing/2012/chart" uri="{CE6537A1-D6FC-4f65-9D91-7224C49458BB}">
                  <c15:layout/>
                </c:ext>
              </c:extLst>
            </c:dLbl>
            <c:dLbl>
              <c:idx val="32"/>
              <c:delete val="1"/>
              <c:extLst xmlns:c16r2="http://schemas.microsoft.com/office/drawing/2015/06/chart">
                <c:ext xmlns:c16="http://schemas.microsoft.com/office/drawing/2014/chart" uri="{C3380CC4-5D6E-409C-BE32-E72D297353CC}">
                  <c16:uniqueId val="{00000024-9846-4D3C-AC43-A8BE91F8A983}"/>
                </c:ext>
                <c:ext xmlns:c15="http://schemas.microsoft.com/office/drawing/2012/chart" uri="{CE6537A1-D6FC-4f65-9D91-7224C49458BB}"/>
              </c:extLst>
            </c:dLbl>
            <c:dLbl>
              <c:idx val="33"/>
              <c:delete val="1"/>
              <c:extLst xmlns:c16r2="http://schemas.microsoft.com/office/drawing/2015/06/chart">
                <c:ext xmlns:c16="http://schemas.microsoft.com/office/drawing/2014/chart" uri="{C3380CC4-5D6E-409C-BE32-E72D297353CC}">
                  <c16:uniqueId val="{00000025-9846-4D3C-AC43-A8BE91F8A983}"/>
                </c:ext>
                <c:ext xmlns:c15="http://schemas.microsoft.com/office/drawing/2012/chart" uri="{CE6537A1-D6FC-4f65-9D91-7224C49458BB}"/>
              </c:extLst>
            </c:dLbl>
            <c:spPr>
              <a:solidFill>
                <a:srgbClr val="FFFF99"/>
              </a:solidFill>
              <a:ln>
                <a:solidFill>
                  <a:schemeClr val="accent3">
                    <a:lumMod val="50000"/>
                  </a:schemeClr>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Chart_FY16ShipDocsBySite!$A$4:$A$38</c:f>
              <c:strCache>
                <c:ptCount val="34"/>
                <c:pt idx="0">
                  <c:v>AL</c:v>
                </c:pt>
                <c:pt idx="1">
                  <c:v>AMWTP</c:v>
                </c:pt>
                <c:pt idx="2">
                  <c:v>ANL</c:v>
                </c:pt>
                <c:pt idx="3">
                  <c:v>BAPL</c:v>
                </c:pt>
                <c:pt idx="4">
                  <c:v>BNL</c:v>
                </c:pt>
                <c:pt idx="5">
                  <c:v>BPA</c:v>
                </c:pt>
                <c:pt idx="6">
                  <c:v>DUFC</c:v>
                </c:pt>
                <c:pt idx="7">
                  <c:v>DUFX</c:v>
                </c:pt>
                <c:pt idx="8">
                  <c:v>ETTP</c:v>
                </c:pt>
                <c:pt idx="9">
                  <c:v>FNAL</c:v>
                </c:pt>
                <c:pt idx="10">
                  <c:v>HANF</c:v>
                </c:pt>
                <c:pt idx="11">
                  <c:v>ICP</c:v>
                </c:pt>
                <c:pt idx="12">
                  <c:v>INL</c:v>
                </c:pt>
                <c:pt idx="13">
                  <c:v>KAPL</c:v>
                </c:pt>
                <c:pt idx="14">
                  <c:v>KCP</c:v>
                </c:pt>
                <c:pt idx="15">
                  <c:v>LANL</c:v>
                </c:pt>
                <c:pt idx="16">
                  <c:v>LBL</c:v>
                </c:pt>
                <c:pt idx="17">
                  <c:v>LLNL</c:v>
                </c:pt>
                <c:pt idx="18">
                  <c:v>NETL</c:v>
                </c:pt>
                <c:pt idx="19">
                  <c:v>NNSS</c:v>
                </c:pt>
                <c:pt idx="20">
                  <c:v>OLMS</c:v>
                </c:pt>
                <c:pt idx="21">
                  <c:v>ORISE</c:v>
                </c:pt>
                <c:pt idx="22">
                  <c:v>ORNL</c:v>
                </c:pt>
                <c:pt idx="23">
                  <c:v>PAD</c:v>
                </c:pt>
                <c:pt idx="24">
                  <c:v>PANT</c:v>
                </c:pt>
                <c:pt idx="25">
                  <c:v>PGDP</c:v>
                </c:pt>
                <c:pt idx="26">
                  <c:v>PNNL</c:v>
                </c:pt>
                <c:pt idx="27">
                  <c:v>PPPL</c:v>
                </c:pt>
                <c:pt idx="28">
                  <c:v>SNLA</c:v>
                </c:pt>
                <c:pt idx="29">
                  <c:v>SNLL</c:v>
                </c:pt>
                <c:pt idx="30">
                  <c:v>SRS</c:v>
                </c:pt>
                <c:pt idx="31">
                  <c:v>TWPC</c:v>
                </c:pt>
                <c:pt idx="32">
                  <c:v>WVDP</c:v>
                </c:pt>
                <c:pt idx="33">
                  <c:v>Y-12</c:v>
                </c:pt>
              </c:strCache>
            </c:strRef>
          </c:cat>
          <c:val>
            <c:numRef>
              <c:f>Chart_FY16ShipDocsBySite!$C$4:$C$38</c:f>
              <c:numCache>
                <c:formatCode>General</c:formatCode>
                <c:ptCount val="34"/>
                <c:pt idx="0">
                  <c:v>0</c:v>
                </c:pt>
                <c:pt idx="1">
                  <c:v>87</c:v>
                </c:pt>
                <c:pt idx="2">
                  <c:v>0</c:v>
                </c:pt>
                <c:pt idx="3">
                  <c:v>0</c:v>
                </c:pt>
                <c:pt idx="4">
                  <c:v>0</c:v>
                </c:pt>
                <c:pt idx="5">
                  <c:v>0</c:v>
                </c:pt>
                <c:pt idx="6">
                  <c:v>0</c:v>
                </c:pt>
                <c:pt idx="7">
                  <c:v>0</c:v>
                </c:pt>
                <c:pt idx="8">
                  <c:v>0</c:v>
                </c:pt>
                <c:pt idx="9">
                  <c:v>0</c:v>
                </c:pt>
                <c:pt idx="10">
                  <c:v>79</c:v>
                </c:pt>
                <c:pt idx="11">
                  <c:v>0</c:v>
                </c:pt>
                <c:pt idx="12">
                  <c:v>0</c:v>
                </c:pt>
                <c:pt idx="13">
                  <c:v>0</c:v>
                </c:pt>
                <c:pt idx="14">
                  <c:v>217</c:v>
                </c:pt>
                <c:pt idx="15">
                  <c:v>0</c:v>
                </c:pt>
                <c:pt idx="16">
                  <c:v>0</c:v>
                </c:pt>
                <c:pt idx="17">
                  <c:v>0</c:v>
                </c:pt>
                <c:pt idx="18">
                  <c:v>0</c:v>
                </c:pt>
                <c:pt idx="19">
                  <c:v>5</c:v>
                </c:pt>
                <c:pt idx="20">
                  <c:v>0</c:v>
                </c:pt>
                <c:pt idx="21">
                  <c:v>0</c:v>
                </c:pt>
                <c:pt idx="22">
                  <c:v>0</c:v>
                </c:pt>
                <c:pt idx="23">
                  <c:v>0</c:v>
                </c:pt>
                <c:pt idx="24">
                  <c:v>122</c:v>
                </c:pt>
                <c:pt idx="25">
                  <c:v>39</c:v>
                </c:pt>
                <c:pt idx="26">
                  <c:v>0</c:v>
                </c:pt>
                <c:pt idx="27">
                  <c:v>0</c:v>
                </c:pt>
                <c:pt idx="28">
                  <c:v>0</c:v>
                </c:pt>
                <c:pt idx="29">
                  <c:v>0</c:v>
                </c:pt>
                <c:pt idx="30">
                  <c:v>25</c:v>
                </c:pt>
                <c:pt idx="31">
                  <c:v>3</c:v>
                </c:pt>
                <c:pt idx="32">
                  <c:v>0</c:v>
                </c:pt>
                <c:pt idx="33">
                  <c:v>0</c:v>
                </c:pt>
              </c:numCache>
            </c:numRef>
          </c:val>
          <c:extLst xmlns:c16r2="http://schemas.microsoft.com/office/drawing/2015/06/chart">
            <c:ext xmlns:c16="http://schemas.microsoft.com/office/drawing/2014/chart" uri="{C3380CC4-5D6E-409C-BE32-E72D297353CC}">
              <c16:uniqueId val="{00000026-9846-4D3C-AC43-A8BE91F8A983}"/>
            </c:ext>
          </c:extLst>
        </c:ser>
        <c:ser>
          <c:idx val="2"/>
          <c:order val="2"/>
          <c:tx>
            <c:strRef>
              <c:f>Chart_FY16ShipDocsBySite!$D$3</c:f>
              <c:strCache>
                <c:ptCount val="1"/>
                <c:pt idx="0">
                  <c:v> IATA</c:v>
                </c:pt>
              </c:strCache>
            </c:strRef>
          </c:tx>
          <c:spPr>
            <a:solidFill>
              <a:schemeClr val="accent3">
                <a:lumMod val="75000"/>
              </a:schemeClr>
            </a:solidFill>
            <a:ln>
              <a:solidFill>
                <a:schemeClr val="accent3">
                  <a:lumMod val="75000"/>
                </a:schemeClr>
              </a:solidFill>
            </a:ln>
            <a:effectLst/>
          </c:spPr>
          <c:invertIfNegative val="0"/>
          <c:dLbls>
            <c:dLbl>
              <c:idx val="0"/>
              <c:delete val="1"/>
              <c:extLst xmlns:c16r2="http://schemas.microsoft.com/office/drawing/2015/06/chart">
                <c:ext xmlns:c16="http://schemas.microsoft.com/office/drawing/2014/chart" uri="{C3380CC4-5D6E-409C-BE32-E72D297353CC}">
                  <c16:uniqueId val="{00000027-9846-4D3C-AC43-A8BE91F8A983}"/>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28-9846-4D3C-AC43-A8BE91F8A983}"/>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29-9846-4D3C-AC43-A8BE91F8A983}"/>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2A-9846-4D3C-AC43-A8BE91F8A983}"/>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2B-9846-4D3C-AC43-A8BE91F8A983}"/>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2C-9846-4D3C-AC43-A8BE91F8A983}"/>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2D-9846-4D3C-AC43-A8BE91F8A983}"/>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2E-9846-4D3C-AC43-A8BE91F8A983}"/>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2F-9846-4D3C-AC43-A8BE91F8A983}"/>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30-9846-4D3C-AC43-A8BE91F8A983}"/>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31-9846-4D3C-AC43-A8BE91F8A983}"/>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32-9846-4D3C-AC43-A8BE91F8A983}"/>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33-9846-4D3C-AC43-A8BE91F8A983}"/>
                </c:ext>
                <c:ext xmlns:c15="http://schemas.microsoft.com/office/drawing/2012/chart" uri="{CE6537A1-D6FC-4f65-9D91-7224C49458BB}"/>
              </c:extLst>
            </c:dLbl>
            <c:dLbl>
              <c:idx val="19"/>
              <c:delete val="1"/>
              <c:extLst xmlns:c16r2="http://schemas.microsoft.com/office/drawing/2015/06/chart">
                <c:ext xmlns:c16="http://schemas.microsoft.com/office/drawing/2014/chart" uri="{C3380CC4-5D6E-409C-BE32-E72D297353CC}">
                  <c16:uniqueId val="{00000034-9846-4D3C-AC43-A8BE91F8A983}"/>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35-9846-4D3C-AC43-A8BE91F8A983}"/>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36-9846-4D3C-AC43-A8BE91F8A983}"/>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37-9846-4D3C-AC43-A8BE91F8A983}"/>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38-9846-4D3C-AC43-A8BE91F8A983}"/>
                </c:ext>
                <c:ext xmlns:c15="http://schemas.microsoft.com/office/drawing/2012/chart" uri="{CE6537A1-D6FC-4f65-9D91-7224C49458BB}"/>
              </c:extLst>
            </c:dLbl>
            <c:dLbl>
              <c:idx val="25"/>
              <c:delete val="1"/>
              <c:extLst xmlns:c16r2="http://schemas.microsoft.com/office/drawing/2015/06/chart">
                <c:ext xmlns:c16="http://schemas.microsoft.com/office/drawing/2014/chart" uri="{C3380CC4-5D6E-409C-BE32-E72D297353CC}">
                  <c16:uniqueId val="{00000039-9846-4D3C-AC43-A8BE91F8A983}"/>
                </c:ext>
                <c:ext xmlns:c15="http://schemas.microsoft.com/office/drawing/2012/chart" uri="{CE6537A1-D6FC-4f65-9D91-7224C49458BB}"/>
              </c:extLst>
            </c:dLbl>
            <c:dLbl>
              <c:idx val="26"/>
              <c:layout>
                <c:manualLayout>
                  <c:x val="-1.430615164520639E-3"/>
                  <c:y val="-2.599090850299734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A-9846-4D3C-AC43-A8BE91F8A983}"/>
                </c:ext>
                <c:ext xmlns:c15="http://schemas.microsoft.com/office/drawing/2012/chart" uri="{CE6537A1-D6FC-4f65-9D91-7224C49458BB}">
                  <c15:layout/>
                </c:ext>
              </c:extLst>
            </c:dLbl>
            <c:dLbl>
              <c:idx val="27"/>
              <c:delete val="1"/>
              <c:extLst xmlns:c16r2="http://schemas.microsoft.com/office/drawing/2015/06/chart">
                <c:ext xmlns:c16="http://schemas.microsoft.com/office/drawing/2014/chart" uri="{C3380CC4-5D6E-409C-BE32-E72D297353CC}">
                  <c16:uniqueId val="{0000003B-9846-4D3C-AC43-A8BE91F8A983}"/>
                </c:ext>
                <c:ext xmlns:c15="http://schemas.microsoft.com/office/drawing/2012/chart" uri="{CE6537A1-D6FC-4f65-9D91-7224C49458BB}"/>
              </c:extLst>
            </c:dLbl>
            <c:dLbl>
              <c:idx val="28"/>
              <c:delete val="1"/>
              <c:extLst xmlns:c16r2="http://schemas.microsoft.com/office/drawing/2015/06/chart">
                <c:ext xmlns:c16="http://schemas.microsoft.com/office/drawing/2014/chart" uri="{C3380CC4-5D6E-409C-BE32-E72D297353CC}">
                  <c16:uniqueId val="{0000003C-9846-4D3C-AC43-A8BE91F8A983}"/>
                </c:ext>
                <c:ext xmlns:c15="http://schemas.microsoft.com/office/drawing/2012/chart" uri="{CE6537A1-D6FC-4f65-9D91-7224C49458BB}"/>
              </c:extLst>
            </c:dLbl>
            <c:dLbl>
              <c:idx val="29"/>
              <c:delete val="1"/>
              <c:extLst xmlns:c16r2="http://schemas.microsoft.com/office/drawing/2015/06/chart">
                <c:ext xmlns:c16="http://schemas.microsoft.com/office/drawing/2014/chart" uri="{C3380CC4-5D6E-409C-BE32-E72D297353CC}">
                  <c16:uniqueId val="{0000003D-9846-4D3C-AC43-A8BE91F8A983}"/>
                </c:ext>
                <c:ext xmlns:c15="http://schemas.microsoft.com/office/drawing/2012/chart" uri="{CE6537A1-D6FC-4f65-9D91-7224C49458BB}"/>
              </c:extLst>
            </c:dLbl>
            <c:dLbl>
              <c:idx val="30"/>
              <c:layout>
                <c:manualLayout>
                  <c:x val="1.4064697609000375E-3"/>
                  <c:y val="-3.015103575390538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E-9846-4D3C-AC43-A8BE91F8A983}"/>
                </c:ext>
                <c:ext xmlns:c15="http://schemas.microsoft.com/office/drawing/2012/chart" uri="{CE6537A1-D6FC-4f65-9D91-7224C49458BB}">
                  <c15:layout/>
                </c:ext>
              </c:extLst>
            </c:dLbl>
            <c:dLbl>
              <c:idx val="31"/>
              <c:delete val="1"/>
              <c:extLst xmlns:c16r2="http://schemas.microsoft.com/office/drawing/2015/06/chart">
                <c:ext xmlns:c16="http://schemas.microsoft.com/office/drawing/2014/chart" uri="{C3380CC4-5D6E-409C-BE32-E72D297353CC}">
                  <c16:uniqueId val="{0000003F-9846-4D3C-AC43-A8BE91F8A983}"/>
                </c:ext>
                <c:ext xmlns:c15="http://schemas.microsoft.com/office/drawing/2012/chart" uri="{CE6537A1-D6FC-4f65-9D91-7224C49458BB}"/>
              </c:extLst>
            </c:dLbl>
            <c:dLbl>
              <c:idx val="32"/>
              <c:delete val="1"/>
              <c:extLst xmlns:c16r2="http://schemas.microsoft.com/office/drawing/2015/06/chart">
                <c:ext xmlns:c16="http://schemas.microsoft.com/office/drawing/2014/chart" uri="{C3380CC4-5D6E-409C-BE32-E72D297353CC}">
                  <c16:uniqueId val="{00000040-9846-4D3C-AC43-A8BE91F8A983}"/>
                </c:ext>
                <c:ext xmlns:c15="http://schemas.microsoft.com/office/drawing/2012/chart" uri="{CE6537A1-D6FC-4f65-9D91-7224C49458BB}"/>
              </c:extLst>
            </c:dLbl>
            <c:dLbl>
              <c:idx val="33"/>
              <c:delete val="1"/>
              <c:extLst xmlns:c16r2="http://schemas.microsoft.com/office/drawing/2015/06/chart">
                <c:ext xmlns:c16="http://schemas.microsoft.com/office/drawing/2014/chart" uri="{C3380CC4-5D6E-409C-BE32-E72D297353CC}">
                  <c16:uniqueId val="{00000041-9846-4D3C-AC43-A8BE91F8A983}"/>
                </c:ext>
                <c:ext xmlns:c15="http://schemas.microsoft.com/office/drawing/2012/chart" uri="{CE6537A1-D6FC-4f65-9D91-7224C49458BB}"/>
              </c:extLst>
            </c:dLbl>
            <c:spPr>
              <a:solidFill>
                <a:schemeClr val="accent3">
                  <a:lumMod val="60000"/>
                  <a:lumOff val="40000"/>
                </a:schemeClr>
              </a:solidFill>
              <a:ln>
                <a:solidFill>
                  <a:schemeClr val="accent3">
                    <a:lumMod val="50000"/>
                  </a:schemeClr>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Chart_FY16ShipDocsBySite!$A$4:$A$38</c:f>
              <c:strCache>
                <c:ptCount val="34"/>
                <c:pt idx="0">
                  <c:v>AL</c:v>
                </c:pt>
                <c:pt idx="1">
                  <c:v>AMWTP</c:v>
                </c:pt>
                <c:pt idx="2">
                  <c:v>ANL</c:v>
                </c:pt>
                <c:pt idx="3">
                  <c:v>BAPL</c:v>
                </c:pt>
                <c:pt idx="4">
                  <c:v>BNL</c:v>
                </c:pt>
                <c:pt idx="5">
                  <c:v>BPA</c:v>
                </c:pt>
                <c:pt idx="6">
                  <c:v>DUFC</c:v>
                </c:pt>
                <c:pt idx="7">
                  <c:v>DUFX</c:v>
                </c:pt>
                <c:pt idx="8">
                  <c:v>ETTP</c:v>
                </c:pt>
                <c:pt idx="9">
                  <c:v>FNAL</c:v>
                </c:pt>
                <c:pt idx="10">
                  <c:v>HANF</c:v>
                </c:pt>
                <c:pt idx="11">
                  <c:v>ICP</c:v>
                </c:pt>
                <c:pt idx="12">
                  <c:v>INL</c:v>
                </c:pt>
                <c:pt idx="13">
                  <c:v>KAPL</c:v>
                </c:pt>
                <c:pt idx="14">
                  <c:v>KCP</c:v>
                </c:pt>
                <c:pt idx="15">
                  <c:v>LANL</c:v>
                </c:pt>
                <c:pt idx="16">
                  <c:v>LBL</c:v>
                </c:pt>
                <c:pt idx="17">
                  <c:v>LLNL</c:v>
                </c:pt>
                <c:pt idx="18">
                  <c:v>NETL</c:v>
                </c:pt>
                <c:pt idx="19">
                  <c:v>NNSS</c:v>
                </c:pt>
                <c:pt idx="20">
                  <c:v>OLMS</c:v>
                </c:pt>
                <c:pt idx="21">
                  <c:v>ORISE</c:v>
                </c:pt>
                <c:pt idx="22">
                  <c:v>ORNL</c:v>
                </c:pt>
                <c:pt idx="23">
                  <c:v>PAD</c:v>
                </c:pt>
                <c:pt idx="24">
                  <c:v>PANT</c:v>
                </c:pt>
                <c:pt idx="25">
                  <c:v>PGDP</c:v>
                </c:pt>
                <c:pt idx="26">
                  <c:v>PNNL</c:v>
                </c:pt>
                <c:pt idx="27">
                  <c:v>PPPL</c:v>
                </c:pt>
                <c:pt idx="28">
                  <c:v>SNLA</c:v>
                </c:pt>
                <c:pt idx="29">
                  <c:v>SNLL</c:v>
                </c:pt>
                <c:pt idx="30">
                  <c:v>SRS</c:v>
                </c:pt>
                <c:pt idx="31">
                  <c:v>TWPC</c:v>
                </c:pt>
                <c:pt idx="32">
                  <c:v>WVDP</c:v>
                </c:pt>
                <c:pt idx="33">
                  <c:v>Y-12</c:v>
                </c:pt>
              </c:strCache>
            </c:strRef>
          </c:cat>
          <c:val>
            <c:numRef>
              <c:f>Chart_FY16ShipDocsBySite!$D$4:$D$38</c:f>
              <c:numCache>
                <c:formatCode>General</c:formatCode>
                <c:ptCount val="34"/>
                <c:pt idx="0">
                  <c:v>0</c:v>
                </c:pt>
                <c:pt idx="1">
                  <c:v>0</c:v>
                </c:pt>
                <c:pt idx="2">
                  <c:v>1</c:v>
                </c:pt>
                <c:pt idx="3">
                  <c:v>0</c:v>
                </c:pt>
                <c:pt idx="4">
                  <c:v>0</c:v>
                </c:pt>
                <c:pt idx="5">
                  <c:v>0</c:v>
                </c:pt>
                <c:pt idx="6">
                  <c:v>0</c:v>
                </c:pt>
                <c:pt idx="7">
                  <c:v>0</c:v>
                </c:pt>
                <c:pt idx="8">
                  <c:v>0</c:v>
                </c:pt>
                <c:pt idx="9">
                  <c:v>0</c:v>
                </c:pt>
                <c:pt idx="10">
                  <c:v>32</c:v>
                </c:pt>
                <c:pt idx="11">
                  <c:v>4</c:v>
                </c:pt>
                <c:pt idx="12">
                  <c:v>113</c:v>
                </c:pt>
                <c:pt idx="13">
                  <c:v>0</c:v>
                </c:pt>
                <c:pt idx="14">
                  <c:v>0</c:v>
                </c:pt>
                <c:pt idx="15">
                  <c:v>82</c:v>
                </c:pt>
                <c:pt idx="16">
                  <c:v>0</c:v>
                </c:pt>
                <c:pt idx="17">
                  <c:v>32</c:v>
                </c:pt>
                <c:pt idx="18">
                  <c:v>0</c:v>
                </c:pt>
                <c:pt idx="19">
                  <c:v>0</c:v>
                </c:pt>
                <c:pt idx="20">
                  <c:v>0</c:v>
                </c:pt>
                <c:pt idx="21">
                  <c:v>0</c:v>
                </c:pt>
                <c:pt idx="22">
                  <c:v>0</c:v>
                </c:pt>
                <c:pt idx="23">
                  <c:v>0</c:v>
                </c:pt>
                <c:pt idx="24">
                  <c:v>17</c:v>
                </c:pt>
                <c:pt idx="25">
                  <c:v>0</c:v>
                </c:pt>
                <c:pt idx="26">
                  <c:v>2</c:v>
                </c:pt>
                <c:pt idx="27">
                  <c:v>0</c:v>
                </c:pt>
                <c:pt idx="28">
                  <c:v>0</c:v>
                </c:pt>
                <c:pt idx="29">
                  <c:v>0</c:v>
                </c:pt>
                <c:pt idx="30">
                  <c:v>44</c:v>
                </c:pt>
                <c:pt idx="31">
                  <c:v>0</c:v>
                </c:pt>
                <c:pt idx="32">
                  <c:v>0</c:v>
                </c:pt>
                <c:pt idx="33">
                  <c:v>0</c:v>
                </c:pt>
              </c:numCache>
            </c:numRef>
          </c:val>
          <c:extLst xmlns:c16r2="http://schemas.microsoft.com/office/drawing/2015/06/chart">
            <c:ext xmlns:c16="http://schemas.microsoft.com/office/drawing/2014/chart" uri="{C3380CC4-5D6E-409C-BE32-E72D297353CC}">
              <c16:uniqueId val="{00000042-9846-4D3C-AC43-A8BE91F8A983}"/>
            </c:ext>
          </c:extLst>
        </c:ser>
        <c:dLbls>
          <c:showLegendKey val="0"/>
          <c:showVal val="0"/>
          <c:showCatName val="0"/>
          <c:showSerName val="0"/>
          <c:showPercent val="0"/>
          <c:showBubbleSize val="0"/>
        </c:dLbls>
        <c:gapWidth val="150"/>
        <c:overlap val="100"/>
        <c:axId val="751516368"/>
        <c:axId val="363607296"/>
      </c:barChart>
      <c:catAx>
        <c:axId val="751516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63607296"/>
        <c:crosses val="autoZero"/>
        <c:auto val="1"/>
        <c:lblAlgn val="ctr"/>
        <c:lblOffset val="100"/>
        <c:noMultiLvlLbl val="0"/>
      </c:catAx>
      <c:valAx>
        <c:axId val="363607296"/>
        <c:scaling>
          <c:orientation val="minMax"/>
          <c:max val="1400"/>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r>
                  <a:rPr lang="en-US" sz="1600" b="1" dirty="0">
                    <a:solidFill>
                      <a:sysClr val="windowText" lastClr="000000"/>
                    </a:solidFill>
                  </a:rPr>
                  <a:t>Number of Shipping Documents</a:t>
                </a:r>
              </a:p>
            </c:rich>
          </c:tx>
          <c:layout>
            <c:manualLayout>
              <c:xMode val="edge"/>
              <c:yMode val="edge"/>
              <c:x val="1.9129982169950276E-2"/>
              <c:y val="0.1453392153392585"/>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751516368"/>
        <c:crosses val="autoZero"/>
        <c:crossBetween val="between"/>
      </c:valAx>
      <c:spPr>
        <a:noFill/>
        <a:ln>
          <a:noFill/>
        </a:ln>
        <a:effectLst/>
      </c:spPr>
    </c:plotArea>
    <c:legend>
      <c:legendPos val="b"/>
      <c:layout>
        <c:manualLayout>
          <c:xMode val="edge"/>
          <c:yMode val="edge"/>
          <c:x val="0.39602981627296591"/>
          <c:y val="0.92873794981234825"/>
          <c:w val="0.26436405462321116"/>
          <c:h val="4.3859965078042316E-2"/>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xmlns:c16r2="http://schemas.microsoft.com/office/drawing/2015/06/chart">
    <c:ext xmlns:c14="http://schemas.microsoft.com/office/drawing/2007/8/2/chart" uri="{781A3756-C4B2-4CAC-9D66-4F8BD8637D16}">
      <c14:pivotOptions>
        <c14:dropZoneFilter val="1"/>
        <c14:dropZoneCategories val="1"/>
        <c14:dropZoneData val="1"/>
        <c14:dropZoneSeries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CTMA2016 ATLAS DATA Rev   2.xlsx]FB By Site Pivot!PivotTable51</c:name>
    <c:fmtId val="7"/>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ser>
          <c:idx val="0"/>
          <c:order val="0"/>
          <c:tx>
            <c:strRef>
              <c:f>'FB By Site Pivot'!$B$3</c:f>
              <c:strCache>
                <c:ptCount val="1"/>
                <c:pt idx="0">
                  <c:v>Total</c:v>
                </c:pt>
              </c:strCache>
            </c:strRef>
          </c:tx>
          <c:spPr>
            <a:solidFill>
              <a:schemeClr val="accent1"/>
            </a:solidFill>
            <a:ln>
              <a:noFill/>
            </a:ln>
            <a:effectLst/>
          </c:spPr>
          <c:invertIfNegative val="0"/>
          <c:cat>
            <c:strRef>
              <c:f>'FB By Site Pivot'!$A$4:$A$37</c:f>
              <c:strCache>
                <c:ptCount val="34"/>
                <c:pt idx="0">
                  <c:v>AL</c:v>
                </c:pt>
                <c:pt idx="1">
                  <c:v>AMWTP</c:v>
                </c:pt>
                <c:pt idx="2">
                  <c:v>ANL</c:v>
                </c:pt>
                <c:pt idx="3">
                  <c:v>BAPL</c:v>
                </c:pt>
                <c:pt idx="4">
                  <c:v>BNL</c:v>
                </c:pt>
                <c:pt idx="5">
                  <c:v>BPA</c:v>
                </c:pt>
                <c:pt idx="6">
                  <c:v>DUFC</c:v>
                </c:pt>
                <c:pt idx="7">
                  <c:v>DUFX</c:v>
                </c:pt>
                <c:pt idx="8">
                  <c:v>ETTP</c:v>
                </c:pt>
                <c:pt idx="9">
                  <c:v>FNAL</c:v>
                </c:pt>
                <c:pt idx="10">
                  <c:v>HANF</c:v>
                </c:pt>
                <c:pt idx="11">
                  <c:v>ICP</c:v>
                </c:pt>
                <c:pt idx="12">
                  <c:v>INL</c:v>
                </c:pt>
                <c:pt idx="13">
                  <c:v>KAPL</c:v>
                </c:pt>
                <c:pt idx="14">
                  <c:v>KCP</c:v>
                </c:pt>
                <c:pt idx="15">
                  <c:v>LANL</c:v>
                </c:pt>
                <c:pt idx="16">
                  <c:v>LBL</c:v>
                </c:pt>
                <c:pt idx="17">
                  <c:v>LLNL</c:v>
                </c:pt>
                <c:pt idx="18">
                  <c:v>NETL</c:v>
                </c:pt>
                <c:pt idx="19">
                  <c:v>NNSS</c:v>
                </c:pt>
                <c:pt idx="20">
                  <c:v>OLMS</c:v>
                </c:pt>
                <c:pt idx="21">
                  <c:v>ORISE</c:v>
                </c:pt>
                <c:pt idx="22">
                  <c:v>ORNL</c:v>
                </c:pt>
                <c:pt idx="23">
                  <c:v>PAD</c:v>
                </c:pt>
                <c:pt idx="24">
                  <c:v>PANT</c:v>
                </c:pt>
                <c:pt idx="25">
                  <c:v>PGDP</c:v>
                </c:pt>
                <c:pt idx="26">
                  <c:v>PNNL</c:v>
                </c:pt>
                <c:pt idx="27">
                  <c:v>PPPL</c:v>
                </c:pt>
                <c:pt idx="28">
                  <c:v>SNLA</c:v>
                </c:pt>
                <c:pt idx="29">
                  <c:v>SNLL</c:v>
                </c:pt>
                <c:pt idx="30">
                  <c:v>SRS</c:v>
                </c:pt>
                <c:pt idx="31">
                  <c:v>TWPC</c:v>
                </c:pt>
                <c:pt idx="32">
                  <c:v>WVDP</c:v>
                </c:pt>
                <c:pt idx="33">
                  <c:v>Y-12</c:v>
                </c:pt>
              </c:strCache>
            </c:strRef>
          </c:cat>
          <c:val>
            <c:numRef>
              <c:f>'FB By Site Pivot'!$B$4:$B$37</c:f>
              <c:numCache>
                <c:formatCode>General</c:formatCode>
                <c:ptCount val="34"/>
                <c:pt idx="0">
                  <c:v>0</c:v>
                </c:pt>
                <c:pt idx="1">
                  <c:v>0</c:v>
                </c:pt>
                <c:pt idx="2">
                  <c:v>866</c:v>
                </c:pt>
                <c:pt idx="3">
                  <c:v>0</c:v>
                </c:pt>
                <c:pt idx="4">
                  <c:v>15255</c:v>
                </c:pt>
                <c:pt idx="5">
                  <c:v>0</c:v>
                </c:pt>
                <c:pt idx="6">
                  <c:v>0</c:v>
                </c:pt>
                <c:pt idx="7">
                  <c:v>0</c:v>
                </c:pt>
                <c:pt idx="8">
                  <c:v>0</c:v>
                </c:pt>
                <c:pt idx="9">
                  <c:v>1600</c:v>
                </c:pt>
                <c:pt idx="10">
                  <c:v>4768</c:v>
                </c:pt>
                <c:pt idx="11">
                  <c:v>5625</c:v>
                </c:pt>
                <c:pt idx="12">
                  <c:v>16122</c:v>
                </c:pt>
                <c:pt idx="13">
                  <c:v>0</c:v>
                </c:pt>
                <c:pt idx="14">
                  <c:v>0</c:v>
                </c:pt>
                <c:pt idx="15">
                  <c:v>23722</c:v>
                </c:pt>
                <c:pt idx="16">
                  <c:v>96</c:v>
                </c:pt>
                <c:pt idx="17">
                  <c:v>26423</c:v>
                </c:pt>
                <c:pt idx="18">
                  <c:v>253</c:v>
                </c:pt>
                <c:pt idx="19">
                  <c:v>12273</c:v>
                </c:pt>
                <c:pt idx="20">
                  <c:v>0</c:v>
                </c:pt>
                <c:pt idx="21">
                  <c:v>0</c:v>
                </c:pt>
                <c:pt idx="22">
                  <c:v>12577</c:v>
                </c:pt>
                <c:pt idx="23">
                  <c:v>40</c:v>
                </c:pt>
                <c:pt idx="24">
                  <c:v>5861</c:v>
                </c:pt>
                <c:pt idx="25">
                  <c:v>2</c:v>
                </c:pt>
                <c:pt idx="26">
                  <c:v>20218</c:v>
                </c:pt>
                <c:pt idx="27">
                  <c:v>0</c:v>
                </c:pt>
                <c:pt idx="28">
                  <c:v>25052</c:v>
                </c:pt>
                <c:pt idx="29">
                  <c:v>3393</c:v>
                </c:pt>
                <c:pt idx="30">
                  <c:v>10143</c:v>
                </c:pt>
                <c:pt idx="31">
                  <c:v>1</c:v>
                </c:pt>
                <c:pt idx="32">
                  <c:v>6217</c:v>
                </c:pt>
                <c:pt idx="33">
                  <c:v>5045</c:v>
                </c:pt>
              </c:numCache>
            </c:numRef>
          </c:val>
        </c:ser>
        <c:dLbls>
          <c:showLegendKey val="0"/>
          <c:showVal val="0"/>
          <c:showCatName val="0"/>
          <c:showSerName val="0"/>
          <c:showPercent val="0"/>
          <c:showBubbleSize val="0"/>
        </c:dLbls>
        <c:gapWidth val="219"/>
        <c:overlap val="-27"/>
        <c:axId val="363608976"/>
        <c:axId val="363609536"/>
      </c:barChart>
      <c:catAx>
        <c:axId val="36360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63609536"/>
        <c:crosses val="autoZero"/>
        <c:auto val="1"/>
        <c:lblAlgn val="ctr"/>
        <c:lblOffset val="100"/>
        <c:noMultiLvlLbl val="0"/>
      </c:catAx>
      <c:valAx>
        <c:axId val="36360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63608976"/>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[2016 ATLAS DATA Rev  0_Eric.xlsx]Chart_ManualvsNonManual!PivotTable5</c:name>
    <c:fmtId val="16"/>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s>
    <c:plotArea>
      <c:layout>
        <c:manualLayout>
          <c:layoutTarget val="inner"/>
          <c:xMode val="edge"/>
          <c:yMode val="edge"/>
          <c:x val="5.8324814661325226E-2"/>
          <c:y val="2.8645833333333332E-2"/>
          <c:w val="0.89757125754017575"/>
          <c:h val="0.86417917486876639"/>
        </c:manualLayout>
      </c:layout>
      <c:barChart>
        <c:barDir val="col"/>
        <c:grouping val="clustered"/>
        <c:varyColors val="0"/>
        <c:ser>
          <c:idx val="0"/>
          <c:order val="0"/>
          <c:tx>
            <c:strRef>
              <c:f>Chart_ManualvsNonManual!$B$3:$B$4</c:f>
              <c:strCache>
                <c:ptCount val="1"/>
                <c:pt idx="0">
                  <c:v>Manual</c:v>
                </c:pt>
              </c:strCache>
            </c:strRef>
          </c:tx>
          <c:spPr>
            <a:solidFill>
              <a:schemeClr val="accent1"/>
            </a:solidFill>
            <a:ln>
              <a:noFill/>
            </a:ln>
            <a:effectLst/>
          </c:spPr>
          <c:invertIfNegative val="0"/>
          <c:dLbls>
            <c:dLbl>
              <c:idx val="0"/>
              <c:delete val="1"/>
              <c:extLst xmlns:c16r2="http://schemas.microsoft.com/office/drawing/2015/06/chart">
                <c:ext xmlns:c16="http://schemas.microsoft.com/office/drawing/2014/chart" uri="{C3380CC4-5D6E-409C-BE32-E72D297353CC}">
                  <c16:uniqueId val="{00000000-367C-4A4C-8F4B-72164181E7F6}"/>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367C-4A4C-8F4B-72164181E7F6}"/>
                </c:ext>
                <c:ext xmlns:c15="http://schemas.microsoft.com/office/drawing/2012/chart" uri="{CE6537A1-D6FC-4f65-9D91-7224C49458BB}"/>
              </c:extLst>
            </c:dLbl>
            <c:dLbl>
              <c:idx val="2"/>
              <c:layout>
                <c:manualLayout>
                  <c:x val="-8.7719298245614169E-3"/>
                  <c:y val="2.6041666666665711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67C-4A4C-8F4B-72164181E7F6}"/>
                </c:ext>
                <c:ext xmlns:c15="http://schemas.microsoft.com/office/drawing/2012/chart" uri="{CE6537A1-D6FC-4f65-9D91-7224C49458BB}">
                  <c15:layout/>
                </c:ext>
              </c:extLst>
            </c:dLbl>
            <c:dLbl>
              <c:idx val="3"/>
              <c:delete val="1"/>
              <c:extLst xmlns:c16r2="http://schemas.microsoft.com/office/drawing/2015/06/chart">
                <c:ext xmlns:c16="http://schemas.microsoft.com/office/drawing/2014/chart" uri="{C3380CC4-5D6E-409C-BE32-E72D297353CC}">
                  <c16:uniqueId val="{00000003-367C-4A4C-8F4B-72164181E7F6}"/>
                </c:ext>
                <c:ext xmlns:c15="http://schemas.microsoft.com/office/drawing/2012/chart" uri="{CE6537A1-D6FC-4f65-9D91-7224C49458BB}"/>
              </c:extLst>
            </c:dLbl>
            <c:dLbl>
              <c:idx val="4"/>
              <c:layout>
                <c:manualLayout>
                  <c:x val="-1.3157894736842132E-2"/>
                  <c:y val="-1.822916666666676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67C-4A4C-8F4B-72164181E7F6}"/>
                </c:ext>
                <c:ext xmlns:c15="http://schemas.microsoft.com/office/drawing/2012/chart" uri="{CE6537A1-D6FC-4f65-9D91-7224C49458BB}">
                  <c15:layout/>
                </c:ext>
              </c:extLst>
            </c:dLbl>
            <c:dLbl>
              <c:idx val="5"/>
              <c:delete val="1"/>
              <c:extLst xmlns:c16r2="http://schemas.microsoft.com/office/drawing/2015/06/chart">
                <c:ext xmlns:c16="http://schemas.microsoft.com/office/drawing/2014/chart" uri="{C3380CC4-5D6E-409C-BE32-E72D297353CC}">
                  <c16:uniqueId val="{00000005-367C-4A4C-8F4B-72164181E7F6}"/>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6-367C-4A4C-8F4B-72164181E7F6}"/>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7-367C-4A4C-8F4B-72164181E7F6}"/>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8-367C-4A4C-8F4B-72164181E7F6}"/>
                </c:ext>
                <c:ext xmlns:c15="http://schemas.microsoft.com/office/drawing/2012/chart" uri="{CE6537A1-D6FC-4f65-9D91-7224C49458BB}"/>
              </c:extLst>
            </c:dLbl>
            <c:dLbl>
              <c:idx val="10"/>
              <c:layout>
                <c:manualLayout>
                  <c:x val="-1.6081871345029239E-2"/>
                  <c:y val="-2.343749999999990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367C-4A4C-8F4B-72164181E7F6}"/>
                </c:ext>
                <c:ext xmlns:c15="http://schemas.microsoft.com/office/drawing/2012/chart" uri="{CE6537A1-D6FC-4f65-9D91-7224C49458BB}">
                  <c15:layout/>
                </c:ext>
              </c:extLst>
            </c:dLbl>
            <c:dLbl>
              <c:idx val="11"/>
              <c:layout>
                <c:manualLayout>
                  <c:x val="-4.3859649122807015E-3"/>
                  <c:y val="-5.208333333333333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367C-4A4C-8F4B-72164181E7F6}"/>
                </c:ext>
                <c:ext xmlns:c15="http://schemas.microsoft.com/office/drawing/2012/chart" uri="{CE6537A1-D6FC-4f65-9D91-7224C49458BB}">
                  <c15:layout/>
                </c:ext>
              </c:extLst>
            </c:dLbl>
            <c:dLbl>
              <c:idx val="12"/>
              <c:layout>
                <c:manualLayout>
                  <c:x val="-1.3157894736842158E-2"/>
                  <c:y val="-2.083333333333333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367C-4A4C-8F4B-72164181E7F6}"/>
                </c:ext>
                <c:ext xmlns:c15="http://schemas.microsoft.com/office/drawing/2012/chart" uri="{CE6537A1-D6FC-4f65-9D91-7224C49458BB}">
                  <c15:layout/>
                </c:ext>
              </c:extLst>
            </c:dLbl>
            <c:dLbl>
              <c:idx val="13"/>
              <c:delete val="1"/>
              <c:extLst xmlns:c16r2="http://schemas.microsoft.com/office/drawing/2015/06/chart">
                <c:ext xmlns:c16="http://schemas.microsoft.com/office/drawing/2014/chart" uri="{C3380CC4-5D6E-409C-BE32-E72D297353CC}">
                  <c16:uniqueId val="{0000000C-367C-4A4C-8F4B-72164181E7F6}"/>
                </c:ext>
                <c:ext xmlns:c15="http://schemas.microsoft.com/office/drawing/2012/chart" uri="{CE6537A1-D6FC-4f65-9D91-7224C49458BB}"/>
              </c:extLst>
            </c:dLbl>
            <c:dLbl>
              <c:idx val="15"/>
              <c:layout>
                <c:manualLayout>
                  <c:x val="-1.3157894736842105E-2"/>
                  <c:y val="-2.083333333333333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367C-4A4C-8F4B-72164181E7F6}"/>
                </c:ext>
                <c:ext xmlns:c15="http://schemas.microsoft.com/office/drawing/2012/chart" uri="{CE6537A1-D6FC-4f65-9D91-7224C49458BB}">
                  <c15:layout/>
                </c:ext>
              </c:extLst>
            </c:dLbl>
            <c:dLbl>
              <c:idx val="19"/>
              <c:layout>
                <c:manualLayout>
                  <c:x val="-1.023391812865497E-2"/>
                  <c:y val="-2.864583333333323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367C-4A4C-8F4B-72164181E7F6}"/>
                </c:ext>
                <c:ext xmlns:c15="http://schemas.microsoft.com/office/drawing/2012/chart" uri="{CE6537A1-D6FC-4f65-9D91-7224C49458BB}">
                  <c15:layout/>
                </c:ext>
              </c:extLst>
            </c:dLbl>
            <c:dLbl>
              <c:idx val="20"/>
              <c:delete val="1"/>
              <c:extLst xmlns:c16r2="http://schemas.microsoft.com/office/drawing/2015/06/chart">
                <c:ext xmlns:c16="http://schemas.microsoft.com/office/drawing/2014/chart" uri="{C3380CC4-5D6E-409C-BE32-E72D297353CC}">
                  <c16:uniqueId val="{0000000F-367C-4A4C-8F4B-72164181E7F6}"/>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10-367C-4A4C-8F4B-72164181E7F6}"/>
                </c:ext>
                <c:ext xmlns:c15="http://schemas.microsoft.com/office/drawing/2012/chart" uri="{CE6537A1-D6FC-4f65-9D91-7224C49458BB}"/>
              </c:extLst>
            </c:dLbl>
            <c:dLbl>
              <c:idx val="22"/>
              <c:layout>
                <c:manualLayout>
                  <c:x val="-1.4619883040935779E-2"/>
                  <c:y val="-3.385416666666666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367C-4A4C-8F4B-72164181E7F6}"/>
                </c:ext>
                <c:ext xmlns:c15="http://schemas.microsoft.com/office/drawing/2012/chart" uri="{CE6537A1-D6FC-4f65-9D91-7224C49458BB}">
                  <c15:layout/>
                </c:ext>
              </c:extLst>
            </c:dLbl>
            <c:dLbl>
              <c:idx val="24"/>
              <c:layout>
                <c:manualLayout>
                  <c:x val="-5.8479532163742687E-3"/>
                  <c:y val="-1.562500000000009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367C-4A4C-8F4B-72164181E7F6}"/>
                </c:ext>
                <c:ext xmlns:c15="http://schemas.microsoft.com/office/drawing/2012/chart" uri="{CE6537A1-D6FC-4f65-9D91-7224C49458BB}">
                  <c15:layout/>
                </c:ext>
              </c:extLst>
            </c:dLbl>
            <c:dLbl>
              <c:idx val="25"/>
              <c:delete val="1"/>
              <c:extLst xmlns:c16r2="http://schemas.microsoft.com/office/drawing/2015/06/chart">
                <c:ext xmlns:c16="http://schemas.microsoft.com/office/drawing/2014/chart" uri="{C3380CC4-5D6E-409C-BE32-E72D297353CC}">
                  <c16:uniqueId val="{00000013-367C-4A4C-8F4B-72164181E7F6}"/>
                </c:ext>
                <c:ext xmlns:c15="http://schemas.microsoft.com/office/drawing/2012/chart" uri="{CE6537A1-D6FC-4f65-9D91-7224C49458BB}"/>
              </c:extLst>
            </c:dLbl>
            <c:dLbl>
              <c:idx val="26"/>
              <c:layout>
                <c:manualLayout>
                  <c:x val="-1.3058670548652427E-2"/>
                  <c:y val="-2.864573080708660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367C-4A4C-8F4B-72164181E7F6}"/>
                </c:ext>
                <c:ext xmlns:c15="http://schemas.microsoft.com/office/drawing/2012/chart" uri="{CE6537A1-D6FC-4f65-9D91-7224C49458BB}">
                  <c15:layout>
                    <c:manualLayout>
                      <c:w val="3.7246541216246272E-2"/>
                      <c:h val="3.1211040026246719E-2"/>
                    </c:manualLayout>
                  </c15:layout>
                </c:ext>
              </c:extLst>
            </c:dLbl>
            <c:dLbl>
              <c:idx val="27"/>
              <c:delete val="1"/>
              <c:extLst xmlns:c16r2="http://schemas.microsoft.com/office/drawing/2015/06/chart">
                <c:ext xmlns:c16="http://schemas.microsoft.com/office/drawing/2014/chart" uri="{C3380CC4-5D6E-409C-BE32-E72D297353CC}">
                  <c16:uniqueId val="{00000015-367C-4A4C-8F4B-72164181E7F6}"/>
                </c:ext>
                <c:ext xmlns:c15="http://schemas.microsoft.com/office/drawing/2012/chart" uri="{CE6537A1-D6FC-4f65-9D91-7224C49458BB}"/>
              </c:extLst>
            </c:dLbl>
            <c:dLbl>
              <c:idx val="28"/>
              <c:layout>
                <c:manualLayout>
                  <c:x val="-1.4619883040935779E-2"/>
                  <c:y val="2.604166666666762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6-367C-4A4C-8F4B-72164181E7F6}"/>
                </c:ext>
                <c:ext xmlns:c15="http://schemas.microsoft.com/office/drawing/2012/chart" uri="{CE6537A1-D6FC-4f65-9D91-7224C49458BB}">
                  <c15:layout/>
                </c:ext>
              </c:extLst>
            </c:dLbl>
            <c:dLbl>
              <c:idx val="29"/>
              <c:layout>
                <c:manualLayout>
                  <c:x val="4.9435779437026223E-3"/>
                  <c:y val="-9.375000000000001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7-367C-4A4C-8F4B-72164181E7F6}"/>
                </c:ext>
                <c:ext xmlns:c15="http://schemas.microsoft.com/office/drawing/2012/chart" uri="{CE6537A1-D6FC-4f65-9D91-7224C49458BB}">
                  <c15:layout>
                    <c:manualLayout>
                      <c:w val="3.8658970594777346E-2"/>
                      <c:h val="3.6419373359580044E-2"/>
                    </c:manualLayout>
                  </c15:layout>
                </c:ext>
              </c:extLst>
            </c:dLbl>
            <c:dLbl>
              <c:idx val="30"/>
              <c:layout>
                <c:manualLayout>
                  <c:x val="-4.3859649122807015E-3"/>
                  <c:y val="-2.604166666666762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8-367C-4A4C-8F4B-72164181E7F6}"/>
                </c:ext>
                <c:ext xmlns:c15="http://schemas.microsoft.com/office/drawing/2012/chart" uri="{CE6537A1-D6FC-4f65-9D91-7224C49458BB}">
                  <c15:layout/>
                </c:ext>
              </c:extLst>
            </c:dLbl>
            <c:dLbl>
              <c:idx val="31"/>
              <c:delete val="1"/>
              <c:extLst xmlns:c16r2="http://schemas.microsoft.com/office/drawing/2015/06/chart">
                <c:ext xmlns:c16="http://schemas.microsoft.com/office/drawing/2014/chart" uri="{C3380CC4-5D6E-409C-BE32-E72D297353CC}">
                  <c16:uniqueId val="{00000019-367C-4A4C-8F4B-72164181E7F6}"/>
                </c:ext>
                <c:ext xmlns:c15="http://schemas.microsoft.com/office/drawing/2012/chart" uri="{CE6537A1-D6FC-4f65-9D91-7224C49458BB}"/>
              </c:extLst>
            </c:dLbl>
            <c:dLbl>
              <c:idx val="33"/>
              <c:layout>
                <c:manualLayout>
                  <c:x val="-1.1695906432748537E-2"/>
                  <c:y val="-7.8125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A-367C-4A4C-8F4B-72164181E7F6}"/>
                </c:ex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Chart_ManualvsNonManual!$A$5:$A$39</c:f>
              <c:strCache>
                <c:ptCount val="34"/>
                <c:pt idx="0">
                  <c:v>AL</c:v>
                </c:pt>
                <c:pt idx="1">
                  <c:v>AMTWP</c:v>
                </c:pt>
                <c:pt idx="2">
                  <c:v>ANL</c:v>
                </c:pt>
                <c:pt idx="3">
                  <c:v>BAPL</c:v>
                </c:pt>
                <c:pt idx="4">
                  <c:v>BNL</c:v>
                </c:pt>
                <c:pt idx="5">
                  <c:v>BPA</c:v>
                </c:pt>
                <c:pt idx="6">
                  <c:v>DUFC</c:v>
                </c:pt>
                <c:pt idx="7">
                  <c:v>DUFX</c:v>
                </c:pt>
                <c:pt idx="8">
                  <c:v>ETTP</c:v>
                </c:pt>
                <c:pt idx="9">
                  <c:v>FNAL</c:v>
                </c:pt>
                <c:pt idx="10">
                  <c:v>HANF</c:v>
                </c:pt>
                <c:pt idx="11">
                  <c:v>ICP</c:v>
                </c:pt>
                <c:pt idx="12">
                  <c:v>INL</c:v>
                </c:pt>
                <c:pt idx="13">
                  <c:v>KAPL</c:v>
                </c:pt>
                <c:pt idx="14">
                  <c:v>KCP</c:v>
                </c:pt>
                <c:pt idx="15">
                  <c:v>LANL</c:v>
                </c:pt>
                <c:pt idx="16">
                  <c:v>LBL</c:v>
                </c:pt>
                <c:pt idx="17">
                  <c:v>LLNL</c:v>
                </c:pt>
                <c:pt idx="18">
                  <c:v>NETL</c:v>
                </c:pt>
                <c:pt idx="19">
                  <c:v>NNSS</c:v>
                </c:pt>
                <c:pt idx="20">
                  <c:v>OLMS</c:v>
                </c:pt>
                <c:pt idx="21">
                  <c:v>ORISE</c:v>
                </c:pt>
                <c:pt idx="22">
                  <c:v>ORNL</c:v>
                </c:pt>
                <c:pt idx="23">
                  <c:v>PAD</c:v>
                </c:pt>
                <c:pt idx="24">
                  <c:v>PANT</c:v>
                </c:pt>
                <c:pt idx="25">
                  <c:v>PGDP</c:v>
                </c:pt>
                <c:pt idx="26">
                  <c:v>PNNL</c:v>
                </c:pt>
                <c:pt idx="27">
                  <c:v>PPPL</c:v>
                </c:pt>
                <c:pt idx="28">
                  <c:v>SNLA</c:v>
                </c:pt>
                <c:pt idx="29">
                  <c:v>SNLL</c:v>
                </c:pt>
                <c:pt idx="30">
                  <c:v>SRS</c:v>
                </c:pt>
                <c:pt idx="31">
                  <c:v>TWPC</c:v>
                </c:pt>
                <c:pt idx="32">
                  <c:v>WVDP</c:v>
                </c:pt>
                <c:pt idx="33">
                  <c:v>Y-12</c:v>
                </c:pt>
              </c:strCache>
            </c:strRef>
          </c:cat>
          <c:val>
            <c:numRef>
              <c:f>Chart_ManualvsNonManual!$B$5:$B$39</c:f>
              <c:numCache>
                <c:formatCode>#,##0</c:formatCode>
                <c:ptCount val="34"/>
                <c:pt idx="0">
                  <c:v>0</c:v>
                </c:pt>
                <c:pt idx="1">
                  <c:v>0</c:v>
                </c:pt>
                <c:pt idx="2">
                  <c:v>814</c:v>
                </c:pt>
                <c:pt idx="3">
                  <c:v>0</c:v>
                </c:pt>
                <c:pt idx="4">
                  <c:v>17</c:v>
                </c:pt>
                <c:pt idx="5">
                  <c:v>0</c:v>
                </c:pt>
                <c:pt idx="6">
                  <c:v>0</c:v>
                </c:pt>
                <c:pt idx="7">
                  <c:v>0</c:v>
                </c:pt>
                <c:pt idx="8">
                  <c:v>0</c:v>
                </c:pt>
                <c:pt idx="9">
                  <c:v>489</c:v>
                </c:pt>
                <c:pt idx="10">
                  <c:v>959</c:v>
                </c:pt>
                <c:pt idx="11">
                  <c:v>2152</c:v>
                </c:pt>
                <c:pt idx="12">
                  <c:v>2068</c:v>
                </c:pt>
                <c:pt idx="13">
                  <c:v>0</c:v>
                </c:pt>
                <c:pt idx="14">
                  <c:v>5</c:v>
                </c:pt>
                <c:pt idx="15">
                  <c:v>2120</c:v>
                </c:pt>
                <c:pt idx="16">
                  <c:v>56</c:v>
                </c:pt>
                <c:pt idx="18">
                  <c:v>68</c:v>
                </c:pt>
                <c:pt idx="19">
                  <c:v>234</c:v>
                </c:pt>
                <c:pt idx="20">
                  <c:v>0</c:v>
                </c:pt>
                <c:pt idx="21">
                  <c:v>0</c:v>
                </c:pt>
                <c:pt idx="22">
                  <c:v>1121</c:v>
                </c:pt>
                <c:pt idx="23">
                  <c:v>44</c:v>
                </c:pt>
                <c:pt idx="24">
                  <c:v>682</c:v>
                </c:pt>
                <c:pt idx="25">
                  <c:v>0</c:v>
                </c:pt>
                <c:pt idx="26">
                  <c:v>650</c:v>
                </c:pt>
                <c:pt idx="27">
                  <c:v>0</c:v>
                </c:pt>
                <c:pt idx="28">
                  <c:v>1371</c:v>
                </c:pt>
                <c:pt idx="29">
                  <c:v>170</c:v>
                </c:pt>
                <c:pt idx="30">
                  <c:v>558</c:v>
                </c:pt>
                <c:pt idx="31">
                  <c:v>0</c:v>
                </c:pt>
                <c:pt idx="32">
                  <c:v>2786</c:v>
                </c:pt>
                <c:pt idx="33">
                  <c:v>417</c:v>
                </c:pt>
              </c:numCache>
            </c:numRef>
          </c:val>
          <c:extLst xmlns:c16r2="http://schemas.microsoft.com/office/drawing/2015/06/chart">
            <c:ext xmlns:c16="http://schemas.microsoft.com/office/drawing/2014/chart" uri="{C3380CC4-5D6E-409C-BE32-E72D297353CC}">
              <c16:uniqueId val="{0000001B-367C-4A4C-8F4B-72164181E7F6}"/>
            </c:ext>
          </c:extLst>
        </c:ser>
        <c:ser>
          <c:idx val="1"/>
          <c:order val="1"/>
          <c:tx>
            <c:strRef>
              <c:f>Chart_ManualvsNonManual!$C$3:$C$4</c:f>
              <c:strCache>
                <c:ptCount val="1"/>
                <c:pt idx="0">
                  <c:v>Non-Manual</c:v>
                </c:pt>
              </c:strCache>
            </c:strRef>
          </c:tx>
          <c:spPr>
            <a:solidFill>
              <a:schemeClr val="accent3">
                <a:lumMod val="75000"/>
              </a:schemeClr>
            </a:solidFill>
            <a:ln>
              <a:noFill/>
            </a:ln>
            <a:effectLst/>
          </c:spPr>
          <c:invertIfNegative val="0"/>
          <c:dLbls>
            <c:dLbl>
              <c:idx val="2"/>
              <c:layout>
                <c:manualLayout>
                  <c:x val="2.9239766081871343E-3"/>
                  <c:y val="-5.2083333333334285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C-367C-4A4C-8F4B-72164181E7F6}"/>
                </c:ext>
                <c:ext xmlns:c15="http://schemas.microsoft.com/office/drawing/2012/chart" uri="{CE6537A1-D6FC-4f65-9D91-7224C49458BB}">
                  <c15:layout/>
                </c:ext>
              </c:extLst>
            </c:dLbl>
            <c:dLbl>
              <c:idx val="10"/>
              <c:layout>
                <c:manualLayout>
                  <c:x val="-2.3391812865497075E-2"/>
                  <c:y val="-5.2083333333334285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D-367C-4A4C-8F4B-72164181E7F6}"/>
                </c:ext>
                <c:ext xmlns:c15="http://schemas.microsoft.com/office/drawing/2012/chart" uri="{CE6537A1-D6FC-4f65-9D91-7224C49458BB}">
                  <c15:layout/>
                </c:ext>
              </c:extLst>
            </c:dLbl>
            <c:dLbl>
              <c:idx val="11"/>
              <c:layout>
                <c:manualLayout>
                  <c:x val="-2.9239766081871343E-3"/>
                  <c:y val="-0.101562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E-367C-4A4C-8F4B-72164181E7F6}"/>
                </c:ext>
                <c:ext xmlns:c15="http://schemas.microsoft.com/office/drawing/2012/chart" uri="{CE6537A1-D6FC-4f65-9D91-7224C49458BB}">
                  <c15:layout/>
                </c:ext>
              </c:extLst>
            </c:dLbl>
            <c:dLbl>
              <c:idx val="29"/>
              <c:layout>
                <c:manualLayout>
                  <c:x val="2.9239766081871343E-3"/>
                  <c:y val="-4.427083333333333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F-367C-4A4C-8F4B-72164181E7F6}"/>
                </c:ex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Chart_ManualvsNonManual!$A$5:$A$39</c:f>
              <c:strCache>
                <c:ptCount val="34"/>
                <c:pt idx="0">
                  <c:v>AL</c:v>
                </c:pt>
                <c:pt idx="1">
                  <c:v>AMTWP</c:v>
                </c:pt>
                <c:pt idx="2">
                  <c:v>ANL</c:v>
                </c:pt>
                <c:pt idx="3">
                  <c:v>BAPL</c:v>
                </c:pt>
                <c:pt idx="4">
                  <c:v>BNL</c:v>
                </c:pt>
                <c:pt idx="5">
                  <c:v>BPA</c:v>
                </c:pt>
                <c:pt idx="6">
                  <c:v>DUFC</c:v>
                </c:pt>
                <c:pt idx="7">
                  <c:v>DUFX</c:v>
                </c:pt>
                <c:pt idx="8">
                  <c:v>ETTP</c:v>
                </c:pt>
                <c:pt idx="9">
                  <c:v>FNAL</c:v>
                </c:pt>
                <c:pt idx="10">
                  <c:v>HANF</c:v>
                </c:pt>
                <c:pt idx="11">
                  <c:v>ICP</c:v>
                </c:pt>
                <c:pt idx="12">
                  <c:v>INL</c:v>
                </c:pt>
                <c:pt idx="13">
                  <c:v>KAPL</c:v>
                </c:pt>
                <c:pt idx="14">
                  <c:v>KCP</c:v>
                </c:pt>
                <c:pt idx="15">
                  <c:v>LANL</c:v>
                </c:pt>
                <c:pt idx="16">
                  <c:v>LBL</c:v>
                </c:pt>
                <c:pt idx="17">
                  <c:v>LLNL</c:v>
                </c:pt>
                <c:pt idx="18">
                  <c:v>NETL</c:v>
                </c:pt>
                <c:pt idx="19">
                  <c:v>NNSS</c:v>
                </c:pt>
                <c:pt idx="20">
                  <c:v>OLMS</c:v>
                </c:pt>
                <c:pt idx="21">
                  <c:v>ORISE</c:v>
                </c:pt>
                <c:pt idx="22">
                  <c:v>ORNL</c:v>
                </c:pt>
                <c:pt idx="23">
                  <c:v>PAD</c:v>
                </c:pt>
                <c:pt idx="24">
                  <c:v>PANT</c:v>
                </c:pt>
                <c:pt idx="25">
                  <c:v>PGDP</c:v>
                </c:pt>
                <c:pt idx="26">
                  <c:v>PNNL</c:v>
                </c:pt>
                <c:pt idx="27">
                  <c:v>PPPL</c:v>
                </c:pt>
                <c:pt idx="28">
                  <c:v>SNLA</c:v>
                </c:pt>
                <c:pt idx="29">
                  <c:v>SNLL</c:v>
                </c:pt>
                <c:pt idx="30">
                  <c:v>SRS</c:v>
                </c:pt>
                <c:pt idx="31">
                  <c:v>TWPC</c:v>
                </c:pt>
                <c:pt idx="32">
                  <c:v>WVDP</c:v>
                </c:pt>
                <c:pt idx="33">
                  <c:v>Y-12</c:v>
                </c:pt>
              </c:strCache>
            </c:strRef>
          </c:cat>
          <c:val>
            <c:numRef>
              <c:f>Chart_ManualvsNonManual!$C$5:$C$39</c:f>
              <c:numCache>
                <c:formatCode>General</c:formatCode>
                <c:ptCount val="34"/>
                <c:pt idx="2" formatCode="#,##0">
                  <c:v>1</c:v>
                </c:pt>
                <c:pt idx="4" formatCode="#,##0">
                  <c:v>15360</c:v>
                </c:pt>
                <c:pt idx="10" formatCode="#,##0">
                  <c:v>4279</c:v>
                </c:pt>
                <c:pt idx="11" formatCode="#,##0">
                  <c:v>2583</c:v>
                </c:pt>
                <c:pt idx="12" formatCode="#,##0">
                  <c:v>9201</c:v>
                </c:pt>
                <c:pt idx="15" formatCode="#,##0">
                  <c:v>22270</c:v>
                </c:pt>
                <c:pt idx="17" formatCode="#,##0">
                  <c:v>27058</c:v>
                </c:pt>
                <c:pt idx="19" formatCode="#,##0">
                  <c:v>11957</c:v>
                </c:pt>
                <c:pt idx="22" formatCode="#,##0">
                  <c:v>11624</c:v>
                </c:pt>
                <c:pt idx="24" formatCode="#,##0">
                  <c:v>5824</c:v>
                </c:pt>
                <c:pt idx="26" formatCode="#,##0">
                  <c:v>19524</c:v>
                </c:pt>
                <c:pt idx="28" formatCode="#,##0">
                  <c:v>24560</c:v>
                </c:pt>
                <c:pt idx="29" formatCode="#,##0">
                  <c:v>3467</c:v>
                </c:pt>
                <c:pt idx="30" formatCode="#,##0">
                  <c:v>9376</c:v>
                </c:pt>
                <c:pt idx="33" formatCode="#,##0">
                  <c:v>4419</c:v>
                </c:pt>
              </c:numCache>
            </c:numRef>
          </c:val>
          <c:extLst xmlns:c16r2="http://schemas.microsoft.com/office/drawing/2015/06/chart">
            <c:ext xmlns:c16="http://schemas.microsoft.com/office/drawing/2014/chart" uri="{C3380CC4-5D6E-409C-BE32-E72D297353CC}">
              <c16:uniqueId val="{00000020-367C-4A4C-8F4B-72164181E7F6}"/>
            </c:ext>
          </c:extLst>
        </c:ser>
        <c:dLbls>
          <c:showLegendKey val="0"/>
          <c:showVal val="0"/>
          <c:showCatName val="0"/>
          <c:showSerName val="0"/>
          <c:showPercent val="0"/>
          <c:showBubbleSize val="0"/>
        </c:dLbls>
        <c:gapWidth val="219"/>
        <c:overlap val="-27"/>
        <c:axId val="480982400"/>
        <c:axId val="480982960"/>
      </c:barChart>
      <c:catAx>
        <c:axId val="48098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80982960"/>
        <c:crosses val="autoZero"/>
        <c:auto val="1"/>
        <c:lblAlgn val="ctr"/>
        <c:lblOffset val="100"/>
        <c:noMultiLvlLbl val="0"/>
      </c:catAx>
      <c:valAx>
        <c:axId val="480982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80982400"/>
        <c:crosses val="autoZero"/>
        <c:crossBetween val="between"/>
      </c:valAx>
      <c:spPr>
        <a:noFill/>
        <a:ln>
          <a:noFill/>
        </a:ln>
        <a:effectLst/>
      </c:spPr>
    </c:plotArea>
    <c:legend>
      <c:legendPos val="r"/>
      <c:layout>
        <c:manualLayout>
          <c:xMode val="edge"/>
          <c:yMode val="edge"/>
          <c:x val="0.86876214486347103"/>
          <c:y val="3.1575213254593192E-2"/>
          <c:w val="0.1122320071833126"/>
          <c:h val="0.1399745734908136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extLst xmlns:c16r2="http://schemas.microsoft.com/office/drawing/2015/06/chart">
    <c:ext xmlns:c14="http://schemas.microsoft.com/office/drawing/2007/8/2/chart" uri="{781A3756-C4B2-4CAC-9D66-4F8BD8637D16}">
      <c14:pivotOptions>
        <c14:dropZoneFilter val="1"/>
        <c14:dropZoneCategories val="1"/>
        <c14:dropZoneData val="1"/>
        <c14:dropZoneSeries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438410715901889E-2"/>
          <c:y val="3.0567382699036437E-2"/>
          <c:w val="0.9573982939632546"/>
          <c:h val="0.90496804209677806"/>
        </c:manualLayout>
      </c:layout>
      <c:barChart>
        <c:barDir val="col"/>
        <c:grouping val="clustered"/>
        <c:varyColors val="0"/>
        <c:ser>
          <c:idx val="1"/>
          <c:order val="0"/>
          <c:tx>
            <c:strRef>
              <c:f>'Carrier Usage By Site'!$C$1</c:f>
              <c:strCache>
                <c:ptCount val="1"/>
                <c:pt idx="0">
                  <c:v>FY 2016</c:v>
                </c:pt>
              </c:strCache>
            </c:strRef>
          </c:tx>
          <c:spPr>
            <a:solidFill>
              <a:schemeClr val="accent3">
                <a:lumMod val="75000"/>
              </a:schemeClr>
            </a:solidFill>
            <a:ln>
              <a:noFill/>
            </a:ln>
            <a:effectLst/>
          </c:spPr>
          <c:invertIfNegative val="0"/>
          <c:cat>
            <c:strRef>
              <c:f>'Carrier Usage By Site'!$A$2:$A$24</c:f>
              <c:strCache>
                <c:ptCount val="23"/>
                <c:pt idx="0">
                  <c:v>FDE</c:v>
                </c:pt>
                <c:pt idx="1">
                  <c:v>RDWY</c:v>
                </c:pt>
                <c:pt idx="2">
                  <c:v>FXFE</c:v>
                </c:pt>
                <c:pt idx="3">
                  <c:v>FDEG</c:v>
                </c:pt>
                <c:pt idx="4">
                  <c:v>UPSN</c:v>
                </c:pt>
                <c:pt idx="5">
                  <c:v>UPGF</c:v>
                </c:pt>
                <c:pt idx="6">
                  <c:v>TSMT</c:v>
                </c:pt>
                <c:pt idx="7">
                  <c:v>UPSF</c:v>
                </c:pt>
                <c:pt idx="8">
                  <c:v>FDCC</c:v>
                </c:pt>
                <c:pt idx="9">
                  <c:v>UPSA</c:v>
                </c:pt>
                <c:pt idx="10">
                  <c:v>ABFS</c:v>
                </c:pt>
                <c:pt idx="11">
                  <c:v>LRGR</c:v>
                </c:pt>
                <c:pt idx="12">
                  <c:v>COLO</c:v>
                </c:pt>
                <c:pt idx="13">
                  <c:v>DHLC</c:v>
                </c:pt>
                <c:pt idx="14">
                  <c:v>ODFL</c:v>
                </c:pt>
                <c:pt idx="15">
                  <c:v>RDTC</c:v>
                </c:pt>
                <c:pt idx="16">
                  <c:v>UVLN</c:v>
                </c:pt>
                <c:pt idx="17">
                  <c:v>EXLA</c:v>
                </c:pt>
                <c:pt idx="18">
                  <c:v>SPNJ</c:v>
                </c:pt>
                <c:pt idx="19">
                  <c:v>VND+</c:v>
                </c:pt>
                <c:pt idx="20">
                  <c:v>OAKH</c:v>
                </c:pt>
                <c:pt idx="21">
                  <c:v>RETL</c:v>
                </c:pt>
                <c:pt idx="22">
                  <c:v>CNWY</c:v>
                </c:pt>
              </c:strCache>
            </c:strRef>
          </c:cat>
          <c:val>
            <c:numRef>
              <c:f>'Carrier Usage By Site'!$C$2:$C$24</c:f>
              <c:numCache>
                <c:formatCode>General</c:formatCode>
                <c:ptCount val="23"/>
                <c:pt idx="0">
                  <c:v>18</c:v>
                </c:pt>
                <c:pt idx="1">
                  <c:v>18</c:v>
                </c:pt>
                <c:pt idx="2">
                  <c:v>18</c:v>
                </c:pt>
                <c:pt idx="3">
                  <c:v>16</c:v>
                </c:pt>
                <c:pt idx="4">
                  <c:v>13</c:v>
                </c:pt>
                <c:pt idx="5">
                  <c:v>13</c:v>
                </c:pt>
                <c:pt idx="6">
                  <c:v>11</c:v>
                </c:pt>
                <c:pt idx="7">
                  <c:v>10</c:v>
                </c:pt>
                <c:pt idx="8">
                  <c:v>11</c:v>
                </c:pt>
                <c:pt idx="9">
                  <c:v>8</c:v>
                </c:pt>
                <c:pt idx="10">
                  <c:v>10</c:v>
                </c:pt>
                <c:pt idx="11">
                  <c:v>7</c:v>
                </c:pt>
                <c:pt idx="12">
                  <c:v>5</c:v>
                </c:pt>
                <c:pt idx="13">
                  <c:v>6</c:v>
                </c:pt>
                <c:pt idx="14">
                  <c:v>4</c:v>
                </c:pt>
                <c:pt idx="15">
                  <c:v>4</c:v>
                </c:pt>
                <c:pt idx="16">
                  <c:v>5</c:v>
                </c:pt>
                <c:pt idx="17">
                  <c:v>4</c:v>
                </c:pt>
                <c:pt idx="18">
                  <c:v>4</c:v>
                </c:pt>
                <c:pt idx="19">
                  <c:v>3</c:v>
                </c:pt>
                <c:pt idx="20">
                  <c:v>2</c:v>
                </c:pt>
                <c:pt idx="21">
                  <c:v>1</c:v>
                </c:pt>
                <c:pt idx="22">
                  <c:v>0</c:v>
                </c:pt>
              </c:numCache>
            </c:numRef>
          </c:val>
        </c:ser>
        <c:dLbls>
          <c:showLegendKey val="0"/>
          <c:showVal val="0"/>
          <c:showCatName val="0"/>
          <c:showSerName val="0"/>
          <c:showPercent val="0"/>
          <c:showBubbleSize val="0"/>
        </c:dLbls>
        <c:gapWidth val="219"/>
        <c:overlap val="-27"/>
        <c:axId val="304106864"/>
        <c:axId val="304107424"/>
      </c:barChart>
      <c:catAx>
        <c:axId val="304106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4107424"/>
        <c:crosses val="autoZero"/>
        <c:auto val="1"/>
        <c:lblAlgn val="ctr"/>
        <c:lblOffset val="100"/>
        <c:noMultiLvlLbl val="0"/>
      </c:catAx>
      <c:valAx>
        <c:axId val="304107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4106864"/>
        <c:crosses val="autoZero"/>
        <c:crossBetween val="between"/>
      </c:valAx>
      <c:spPr>
        <a:noFill/>
        <a:ln>
          <a:noFill/>
        </a:ln>
        <a:effectLst/>
      </c:spPr>
    </c:plotArea>
    <c:legend>
      <c:legendPos val="r"/>
      <c:layout>
        <c:manualLayout>
          <c:xMode val="edge"/>
          <c:yMode val="edge"/>
          <c:x val="0.90419302651823696"/>
          <c:y val="1.8389442459254227E-2"/>
          <c:w val="9.2933410263372263E-2"/>
          <c:h val="0.14068041637282666"/>
        </c:manualLayout>
      </c:layout>
      <c:overlay val="0"/>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SitesCarrierEDI!$C$1</c:f>
              <c:strCache>
                <c:ptCount val="1"/>
                <c:pt idx="0">
                  <c:v>FY 2016</c:v>
                </c:pt>
              </c:strCache>
            </c:strRef>
          </c:tx>
          <c:spPr>
            <a:solidFill>
              <a:schemeClr val="accent3">
                <a:lumMod val="75000"/>
              </a:schemeClr>
            </a:solidFill>
            <a:ln>
              <a:noFill/>
            </a:ln>
            <a:effectLst/>
          </c:spPr>
          <c:invertIfNegative val="0"/>
          <c:cat>
            <c:strRef>
              <c:f>SitesCarrierEDI!$A$2:$A$11</c:f>
              <c:strCache>
                <c:ptCount val="10"/>
                <c:pt idx="0">
                  <c:v>DHLC</c:v>
                </c:pt>
                <c:pt idx="1">
                  <c:v>FDE</c:v>
                </c:pt>
                <c:pt idx="2">
                  <c:v>FDEG</c:v>
                </c:pt>
                <c:pt idx="3">
                  <c:v>FXFE</c:v>
                </c:pt>
                <c:pt idx="4">
                  <c:v>MTVL</c:v>
                </c:pt>
                <c:pt idx="5">
                  <c:v>OAKH</c:v>
                </c:pt>
                <c:pt idx="6">
                  <c:v>RDTC</c:v>
                </c:pt>
                <c:pt idx="7">
                  <c:v>RDWY</c:v>
                </c:pt>
                <c:pt idx="8">
                  <c:v>UPSA</c:v>
                </c:pt>
                <c:pt idx="9">
                  <c:v>UPSN</c:v>
                </c:pt>
              </c:strCache>
            </c:strRef>
          </c:cat>
          <c:val>
            <c:numRef>
              <c:f>SitesCarrierEDI!$C$2:$C$11</c:f>
              <c:numCache>
                <c:formatCode>General</c:formatCode>
                <c:ptCount val="10"/>
                <c:pt idx="0">
                  <c:v>1</c:v>
                </c:pt>
                <c:pt idx="1">
                  <c:v>14</c:v>
                </c:pt>
                <c:pt idx="2">
                  <c:v>13</c:v>
                </c:pt>
                <c:pt idx="3">
                  <c:v>5</c:v>
                </c:pt>
                <c:pt idx="4">
                  <c:v>1</c:v>
                </c:pt>
                <c:pt idx="5">
                  <c:v>1</c:v>
                </c:pt>
                <c:pt idx="6">
                  <c:v>1</c:v>
                </c:pt>
                <c:pt idx="7">
                  <c:v>11</c:v>
                </c:pt>
                <c:pt idx="8">
                  <c:v>5</c:v>
                </c:pt>
                <c:pt idx="9">
                  <c:v>5</c:v>
                </c:pt>
              </c:numCache>
            </c:numRef>
          </c:val>
        </c:ser>
        <c:dLbls>
          <c:showLegendKey val="0"/>
          <c:showVal val="0"/>
          <c:showCatName val="0"/>
          <c:showSerName val="0"/>
          <c:showPercent val="0"/>
          <c:showBubbleSize val="0"/>
        </c:dLbls>
        <c:gapWidth val="219"/>
        <c:overlap val="-27"/>
        <c:axId val="304109104"/>
        <c:axId val="305612560"/>
      </c:barChart>
      <c:catAx>
        <c:axId val="30410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5612560"/>
        <c:crosses val="autoZero"/>
        <c:auto val="1"/>
        <c:lblAlgn val="ctr"/>
        <c:lblOffset val="100"/>
        <c:noMultiLvlLbl val="0"/>
      </c:catAx>
      <c:valAx>
        <c:axId val="305612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4109104"/>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'Carrier Usage By Site'!$B$29</c:f>
              <c:strCache>
                <c:ptCount val="1"/>
                <c:pt idx="0">
                  <c:v>FY 2016 Site Usage</c:v>
                </c:pt>
              </c:strCache>
            </c:strRef>
          </c:tx>
          <c:spPr>
            <a:solidFill>
              <a:schemeClr val="accent3">
                <a:lumMod val="75000"/>
              </a:schemeClr>
            </a:solidFill>
            <a:ln>
              <a:noFill/>
            </a:ln>
            <a:effectLst/>
          </c:spPr>
          <c:invertIfNegative val="0"/>
          <c:cat>
            <c:strRef>
              <c:f>'Carrier Usage By Site'!$A$30:$A$43</c:f>
              <c:strCache>
                <c:ptCount val="14"/>
                <c:pt idx="0">
                  <c:v>FDE</c:v>
                </c:pt>
                <c:pt idx="1">
                  <c:v>RDWY</c:v>
                </c:pt>
                <c:pt idx="2">
                  <c:v>FXFE</c:v>
                </c:pt>
                <c:pt idx="3">
                  <c:v>FDEG</c:v>
                </c:pt>
                <c:pt idx="4">
                  <c:v>UPSN</c:v>
                </c:pt>
                <c:pt idx="5">
                  <c:v>UPGF</c:v>
                </c:pt>
                <c:pt idx="6">
                  <c:v>TSMT</c:v>
                </c:pt>
                <c:pt idx="7">
                  <c:v>UPSF</c:v>
                </c:pt>
                <c:pt idx="8">
                  <c:v>FDCC</c:v>
                </c:pt>
                <c:pt idx="9">
                  <c:v>UPSA</c:v>
                </c:pt>
                <c:pt idx="10">
                  <c:v>ABFS</c:v>
                </c:pt>
                <c:pt idx="11">
                  <c:v>LRGR</c:v>
                </c:pt>
                <c:pt idx="12">
                  <c:v>COLO</c:v>
                </c:pt>
                <c:pt idx="13">
                  <c:v>DHLC</c:v>
                </c:pt>
              </c:strCache>
            </c:strRef>
          </c:cat>
          <c:val>
            <c:numRef>
              <c:f>'Carrier Usage By Site'!$B$30:$B$43</c:f>
              <c:numCache>
                <c:formatCode>General</c:formatCode>
                <c:ptCount val="14"/>
                <c:pt idx="0">
                  <c:v>18</c:v>
                </c:pt>
                <c:pt idx="1">
                  <c:v>18</c:v>
                </c:pt>
                <c:pt idx="2">
                  <c:v>18</c:v>
                </c:pt>
                <c:pt idx="3">
                  <c:v>16</c:v>
                </c:pt>
                <c:pt idx="4">
                  <c:v>13</c:v>
                </c:pt>
                <c:pt idx="5">
                  <c:v>13</c:v>
                </c:pt>
                <c:pt idx="6">
                  <c:v>11</c:v>
                </c:pt>
                <c:pt idx="7">
                  <c:v>10</c:v>
                </c:pt>
                <c:pt idx="8">
                  <c:v>11</c:v>
                </c:pt>
                <c:pt idx="9">
                  <c:v>8</c:v>
                </c:pt>
                <c:pt idx="10">
                  <c:v>10</c:v>
                </c:pt>
                <c:pt idx="11">
                  <c:v>7</c:v>
                </c:pt>
                <c:pt idx="12">
                  <c:v>5</c:v>
                </c:pt>
                <c:pt idx="13">
                  <c:v>6</c:v>
                </c:pt>
              </c:numCache>
            </c:numRef>
          </c:val>
        </c:ser>
        <c:ser>
          <c:idx val="1"/>
          <c:order val="1"/>
          <c:tx>
            <c:strRef>
              <c:f>'Carrier Usage By Site'!$C$29</c:f>
              <c:strCache>
                <c:ptCount val="1"/>
                <c:pt idx="0">
                  <c:v>FY 2016 EDIs</c:v>
                </c:pt>
              </c:strCache>
            </c:strRef>
          </c:tx>
          <c:spPr>
            <a:solidFill>
              <a:schemeClr val="tx2">
                <a:lumMod val="60000"/>
                <a:lumOff val="40000"/>
              </a:schemeClr>
            </a:solidFill>
            <a:ln>
              <a:noFill/>
            </a:ln>
            <a:effectLst/>
          </c:spPr>
          <c:invertIfNegative val="0"/>
          <c:cat>
            <c:strRef>
              <c:f>'Carrier Usage By Site'!$A$30:$A$43</c:f>
              <c:strCache>
                <c:ptCount val="14"/>
                <c:pt idx="0">
                  <c:v>FDE</c:v>
                </c:pt>
                <c:pt idx="1">
                  <c:v>RDWY</c:v>
                </c:pt>
                <c:pt idx="2">
                  <c:v>FXFE</c:v>
                </c:pt>
                <c:pt idx="3">
                  <c:v>FDEG</c:v>
                </c:pt>
                <c:pt idx="4">
                  <c:v>UPSN</c:v>
                </c:pt>
                <c:pt idx="5">
                  <c:v>UPGF</c:v>
                </c:pt>
                <c:pt idx="6">
                  <c:v>TSMT</c:v>
                </c:pt>
                <c:pt idx="7">
                  <c:v>UPSF</c:v>
                </c:pt>
                <c:pt idx="8">
                  <c:v>FDCC</c:v>
                </c:pt>
                <c:pt idx="9">
                  <c:v>UPSA</c:v>
                </c:pt>
                <c:pt idx="10">
                  <c:v>ABFS</c:v>
                </c:pt>
                <c:pt idx="11">
                  <c:v>LRGR</c:v>
                </c:pt>
                <c:pt idx="12">
                  <c:v>COLO</c:v>
                </c:pt>
                <c:pt idx="13">
                  <c:v>DHLC</c:v>
                </c:pt>
              </c:strCache>
            </c:strRef>
          </c:cat>
          <c:val>
            <c:numRef>
              <c:f>'Carrier Usage By Site'!$C$30:$C$43</c:f>
              <c:numCache>
                <c:formatCode>General</c:formatCode>
                <c:ptCount val="14"/>
                <c:pt idx="0">
                  <c:v>14</c:v>
                </c:pt>
                <c:pt idx="1">
                  <c:v>11</c:v>
                </c:pt>
                <c:pt idx="2">
                  <c:v>5</c:v>
                </c:pt>
                <c:pt idx="3">
                  <c:v>13</c:v>
                </c:pt>
                <c:pt idx="4">
                  <c:v>5</c:v>
                </c:pt>
                <c:pt idx="5">
                  <c:v>0</c:v>
                </c:pt>
                <c:pt idx="6">
                  <c:v>0</c:v>
                </c:pt>
                <c:pt idx="7">
                  <c:v>0</c:v>
                </c:pt>
                <c:pt idx="8">
                  <c:v>0</c:v>
                </c:pt>
                <c:pt idx="9">
                  <c:v>5</c:v>
                </c:pt>
                <c:pt idx="10">
                  <c:v>0</c:v>
                </c:pt>
                <c:pt idx="11">
                  <c:v>0</c:v>
                </c:pt>
                <c:pt idx="12">
                  <c:v>0</c:v>
                </c:pt>
                <c:pt idx="13">
                  <c:v>1</c:v>
                </c:pt>
              </c:numCache>
            </c:numRef>
          </c:val>
        </c:ser>
        <c:dLbls>
          <c:showLegendKey val="0"/>
          <c:showVal val="0"/>
          <c:showCatName val="0"/>
          <c:showSerName val="0"/>
          <c:showPercent val="0"/>
          <c:showBubbleSize val="0"/>
        </c:dLbls>
        <c:gapWidth val="219"/>
        <c:overlap val="-27"/>
        <c:axId val="620353504"/>
        <c:axId val="620354064"/>
      </c:barChart>
      <c:catAx>
        <c:axId val="62035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20354064"/>
        <c:crosses val="autoZero"/>
        <c:auto val="1"/>
        <c:lblAlgn val="ctr"/>
        <c:lblOffset val="100"/>
        <c:noMultiLvlLbl val="0"/>
      </c:catAx>
      <c:valAx>
        <c:axId val="620354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20353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n-US"/>
          </a:p>
        </p:txBody>
      </p:sp>
      <p:sp>
        <p:nvSpPr>
          <p:cNvPr id="3" name="Date Placeholder 2"/>
          <p:cNvSpPr>
            <a:spLocks noGrp="1"/>
          </p:cNvSpPr>
          <p:nvPr>
            <p:ph type="dt" sz="quarter" idx="1"/>
          </p:nvPr>
        </p:nvSpPr>
        <p:spPr>
          <a:xfrm>
            <a:off x="3970576" y="0"/>
            <a:ext cx="3038258" cy="465292"/>
          </a:xfrm>
          <a:prstGeom prst="rect">
            <a:avLst/>
          </a:prstGeom>
        </p:spPr>
        <p:txBody>
          <a:bodyPr vert="horz" lIns="90416" tIns="45208" rIns="90416" bIns="45208" rtlCol="0"/>
          <a:lstStyle>
            <a:lvl1pPr algn="r">
              <a:defRPr sz="1200"/>
            </a:lvl1pPr>
          </a:lstStyle>
          <a:p>
            <a:fld id="{21447C8D-DEA4-4279-8305-614C5B769677}" type="datetimeFigureOut">
              <a:rPr lang="en-US" smtClean="0"/>
              <a:t>5/22/2017</a:t>
            </a:fld>
            <a:endParaRPr lang="en-US"/>
          </a:p>
        </p:txBody>
      </p:sp>
      <p:sp>
        <p:nvSpPr>
          <p:cNvPr id="4" name="Footer Placeholder 3"/>
          <p:cNvSpPr>
            <a:spLocks noGrp="1"/>
          </p:cNvSpPr>
          <p:nvPr>
            <p:ph type="ftr" sz="quarter" idx="2"/>
          </p:nvPr>
        </p:nvSpPr>
        <p:spPr>
          <a:xfrm>
            <a:off x="1" y="8831108"/>
            <a:ext cx="3038258" cy="465292"/>
          </a:xfrm>
          <a:prstGeom prst="rect">
            <a:avLst/>
          </a:prstGeom>
        </p:spPr>
        <p:txBody>
          <a:bodyPr vert="horz" lIns="90416" tIns="45208" rIns="90416" bIns="45208" rtlCol="0" anchor="b"/>
          <a:lstStyle>
            <a:lvl1pPr algn="l">
              <a:defRPr sz="1200"/>
            </a:lvl1pPr>
          </a:lstStyle>
          <a:p>
            <a:endParaRPr lang="en-US"/>
          </a:p>
        </p:txBody>
      </p:sp>
      <p:sp>
        <p:nvSpPr>
          <p:cNvPr id="5" name="Slide Number Placeholder 4"/>
          <p:cNvSpPr>
            <a:spLocks noGrp="1"/>
          </p:cNvSpPr>
          <p:nvPr>
            <p:ph type="sldNum" sz="quarter" idx="3"/>
          </p:nvPr>
        </p:nvSpPr>
        <p:spPr>
          <a:xfrm>
            <a:off x="3970576" y="8831108"/>
            <a:ext cx="3038258" cy="465292"/>
          </a:xfrm>
          <a:prstGeom prst="rect">
            <a:avLst/>
          </a:prstGeom>
        </p:spPr>
        <p:txBody>
          <a:bodyPr vert="horz" lIns="90416" tIns="45208" rIns="90416" bIns="45208" rtlCol="0" anchor="b"/>
          <a:lstStyle>
            <a:lvl1pPr algn="r">
              <a:defRPr sz="1200"/>
            </a:lvl1pPr>
          </a:lstStyle>
          <a:p>
            <a:fld id="{EA96FAE8-C3F2-4A30-9B63-79B03FA61FEB}" type="slidenum">
              <a:rPr lang="en-US" smtClean="0"/>
              <a:t>‹#›</a:t>
            </a:fld>
            <a:endParaRPr lang="en-US"/>
          </a:p>
        </p:txBody>
      </p:sp>
    </p:spTree>
    <p:extLst>
      <p:ext uri="{BB962C8B-B14F-4D97-AF65-F5344CB8AC3E}">
        <p14:creationId xmlns:p14="http://schemas.microsoft.com/office/powerpoint/2010/main" val="3934081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4" tIns="46586" rIns="93174" bIns="46586" rtlCol="0"/>
          <a:lstStyle>
            <a:lvl1pPr algn="r">
              <a:defRPr sz="1200"/>
            </a:lvl1pPr>
          </a:lstStyle>
          <a:p>
            <a:fld id="{3FBA74C6-1EDD-4572-81DE-E546A7AD2C1F}" type="datetimeFigureOut">
              <a:rPr lang="en-US" smtClean="0"/>
              <a:pPr/>
              <a:t>5/22/2017</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4" tIns="46586" rIns="93174"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4" tIns="46586" rIns="93174" bIns="46586" rtlCol="0" anchor="b"/>
          <a:lstStyle>
            <a:lvl1pPr algn="r">
              <a:defRPr sz="1200"/>
            </a:lvl1pPr>
          </a:lstStyle>
          <a:p>
            <a:fld id="{2B92BD57-8EF0-40FD-AED2-6FA7EF111A06}" type="slidenum">
              <a:rPr lang="en-US" smtClean="0"/>
              <a:pPr/>
              <a:t>‹#›</a:t>
            </a:fld>
            <a:endParaRPr lang="en-US"/>
          </a:p>
        </p:txBody>
      </p:sp>
    </p:spTree>
    <p:extLst>
      <p:ext uri="{BB962C8B-B14F-4D97-AF65-F5344CB8AC3E}">
        <p14:creationId xmlns:p14="http://schemas.microsoft.com/office/powerpoint/2010/main" val="3907061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1</a:t>
            </a:fld>
            <a:endParaRPr lang="en-US"/>
          </a:p>
        </p:txBody>
      </p:sp>
    </p:spTree>
    <p:extLst>
      <p:ext uri="{BB962C8B-B14F-4D97-AF65-F5344CB8AC3E}">
        <p14:creationId xmlns:p14="http://schemas.microsoft.com/office/powerpoint/2010/main" val="80171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10</a:t>
            </a:fld>
            <a:endParaRPr lang="en-US"/>
          </a:p>
        </p:txBody>
      </p:sp>
    </p:spTree>
    <p:extLst>
      <p:ext uri="{BB962C8B-B14F-4D97-AF65-F5344CB8AC3E}">
        <p14:creationId xmlns:p14="http://schemas.microsoft.com/office/powerpoint/2010/main" val="1018317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FY 2017 is through</a:t>
            </a:r>
            <a:r>
              <a:rPr lang="en-US" baseline="0" dirty="0" smtClean="0"/>
              <a:t> Q2 (3/31/2017)</a:t>
            </a:r>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11</a:t>
            </a:fld>
            <a:endParaRPr lang="en-US"/>
          </a:p>
        </p:txBody>
      </p:sp>
    </p:spTree>
    <p:extLst>
      <p:ext uri="{BB962C8B-B14F-4D97-AF65-F5344CB8AC3E}">
        <p14:creationId xmlns:p14="http://schemas.microsoft.com/office/powerpoint/2010/main" val="2127578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FY 2017 is through Q2 (3/31/2017)</a:t>
            </a:r>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12</a:t>
            </a:fld>
            <a:endParaRPr lang="en-US"/>
          </a:p>
        </p:txBody>
      </p:sp>
    </p:spTree>
    <p:extLst>
      <p:ext uri="{BB962C8B-B14F-4D97-AF65-F5344CB8AC3E}">
        <p14:creationId xmlns:p14="http://schemas.microsoft.com/office/powerpoint/2010/main" val="160186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13</a:t>
            </a:fld>
            <a:endParaRPr lang="en-US"/>
          </a:p>
        </p:txBody>
      </p:sp>
    </p:spTree>
    <p:extLst>
      <p:ext uri="{BB962C8B-B14F-4D97-AF65-F5344CB8AC3E}">
        <p14:creationId xmlns:p14="http://schemas.microsoft.com/office/powerpoint/2010/main" val="4058506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14</a:t>
            </a:fld>
            <a:endParaRPr lang="en-US"/>
          </a:p>
        </p:txBody>
      </p:sp>
    </p:spTree>
    <p:extLst>
      <p:ext uri="{BB962C8B-B14F-4D97-AF65-F5344CB8AC3E}">
        <p14:creationId xmlns:p14="http://schemas.microsoft.com/office/powerpoint/2010/main" val="205548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15</a:t>
            </a:fld>
            <a:endParaRPr lang="en-US"/>
          </a:p>
        </p:txBody>
      </p:sp>
    </p:spTree>
    <p:extLst>
      <p:ext uri="{BB962C8B-B14F-4D97-AF65-F5344CB8AC3E}">
        <p14:creationId xmlns:p14="http://schemas.microsoft.com/office/powerpoint/2010/main" val="382812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16</a:t>
            </a:fld>
            <a:endParaRPr lang="en-US"/>
          </a:p>
        </p:txBody>
      </p:sp>
    </p:spTree>
    <p:extLst>
      <p:ext uri="{BB962C8B-B14F-4D97-AF65-F5344CB8AC3E}">
        <p14:creationId xmlns:p14="http://schemas.microsoft.com/office/powerpoint/2010/main" val="2152182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FY 2017 is through</a:t>
            </a:r>
            <a:r>
              <a:rPr lang="en-US" baseline="0" dirty="0" smtClean="0"/>
              <a:t> Q2 (3/31/2017)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Focus on the difference from Site usage vs EDI usage</a:t>
            </a:r>
            <a:endParaRPr lang="en-US" dirty="0" smtClean="0"/>
          </a:p>
        </p:txBody>
      </p:sp>
      <p:sp>
        <p:nvSpPr>
          <p:cNvPr id="4" name="Slide Number Placeholder 3"/>
          <p:cNvSpPr>
            <a:spLocks noGrp="1"/>
          </p:cNvSpPr>
          <p:nvPr>
            <p:ph type="sldNum" sz="quarter" idx="10"/>
          </p:nvPr>
        </p:nvSpPr>
        <p:spPr/>
        <p:txBody>
          <a:bodyPr/>
          <a:lstStyle/>
          <a:p>
            <a:fld id="{2B92BD57-8EF0-40FD-AED2-6FA7EF111A06}" type="slidenum">
              <a:rPr lang="en-US" smtClean="0"/>
              <a:pPr/>
              <a:t>17</a:t>
            </a:fld>
            <a:endParaRPr lang="en-US"/>
          </a:p>
        </p:txBody>
      </p:sp>
    </p:spTree>
    <p:extLst>
      <p:ext uri="{BB962C8B-B14F-4D97-AF65-F5344CB8AC3E}">
        <p14:creationId xmlns:p14="http://schemas.microsoft.com/office/powerpoint/2010/main" val="3583365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18</a:t>
            </a:fld>
            <a:endParaRPr lang="en-US"/>
          </a:p>
        </p:txBody>
      </p:sp>
    </p:spTree>
    <p:extLst>
      <p:ext uri="{BB962C8B-B14F-4D97-AF65-F5344CB8AC3E}">
        <p14:creationId xmlns:p14="http://schemas.microsoft.com/office/powerpoint/2010/main" val="2494323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19</a:t>
            </a:fld>
            <a:endParaRPr lang="en-US"/>
          </a:p>
        </p:txBody>
      </p:sp>
    </p:spTree>
    <p:extLst>
      <p:ext uri="{BB962C8B-B14F-4D97-AF65-F5344CB8AC3E}">
        <p14:creationId xmlns:p14="http://schemas.microsoft.com/office/powerpoint/2010/main" val="880710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2</a:t>
            </a:fld>
            <a:endParaRPr lang="en-US"/>
          </a:p>
        </p:txBody>
      </p:sp>
    </p:spTree>
    <p:extLst>
      <p:ext uri="{BB962C8B-B14F-4D97-AF65-F5344CB8AC3E}">
        <p14:creationId xmlns:p14="http://schemas.microsoft.com/office/powerpoint/2010/main" val="614981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20</a:t>
            </a:fld>
            <a:endParaRPr lang="en-US"/>
          </a:p>
        </p:txBody>
      </p:sp>
    </p:spTree>
    <p:extLst>
      <p:ext uri="{BB962C8B-B14F-4D97-AF65-F5344CB8AC3E}">
        <p14:creationId xmlns:p14="http://schemas.microsoft.com/office/powerpoint/2010/main" val="24723274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21</a:t>
            </a:fld>
            <a:endParaRPr lang="en-US"/>
          </a:p>
        </p:txBody>
      </p:sp>
    </p:spTree>
    <p:extLst>
      <p:ext uri="{BB962C8B-B14F-4D97-AF65-F5344CB8AC3E}">
        <p14:creationId xmlns:p14="http://schemas.microsoft.com/office/powerpoint/2010/main" val="770497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Change scale on left to 10M</a:t>
            </a:r>
            <a:r>
              <a:rPr lang="en-US" baseline="0" dirty="0" smtClean="0">
                <a:solidFill>
                  <a:srgbClr val="FF0000"/>
                </a:solidFill>
              </a:rPr>
              <a:t> to 20M</a:t>
            </a:r>
          </a:p>
          <a:p>
            <a:r>
              <a:rPr lang="en-US" baseline="0" dirty="0" smtClean="0">
                <a:solidFill>
                  <a:srgbClr val="FF0000"/>
                </a:solidFill>
              </a:rPr>
              <a:t>Change </a:t>
            </a:r>
            <a:r>
              <a:rPr lang="en-US" dirty="0" smtClean="0">
                <a:solidFill>
                  <a:srgbClr val="FF0000"/>
                </a:solidFill>
              </a:rPr>
              <a:t>scale on right to 100K to 200K</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2B92BD57-8EF0-40FD-AED2-6FA7EF111A06}" type="slidenum">
              <a:rPr lang="en-US" smtClean="0"/>
              <a:pPr/>
              <a:t>22</a:t>
            </a:fld>
            <a:endParaRPr lang="en-US"/>
          </a:p>
        </p:txBody>
      </p:sp>
    </p:spTree>
    <p:extLst>
      <p:ext uri="{BB962C8B-B14F-4D97-AF65-F5344CB8AC3E}">
        <p14:creationId xmlns:p14="http://schemas.microsoft.com/office/powerpoint/2010/main" val="1409308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orange to green and blue to yellow</a:t>
            </a:r>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23</a:t>
            </a:fld>
            <a:endParaRPr lang="en-US"/>
          </a:p>
        </p:txBody>
      </p:sp>
    </p:spTree>
    <p:extLst>
      <p:ext uri="{BB962C8B-B14F-4D97-AF65-F5344CB8AC3E}">
        <p14:creationId xmlns:p14="http://schemas.microsoft.com/office/powerpoint/2010/main" val="13327647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24</a:t>
            </a:fld>
            <a:endParaRPr lang="en-US"/>
          </a:p>
        </p:txBody>
      </p:sp>
    </p:spTree>
    <p:extLst>
      <p:ext uri="{BB962C8B-B14F-4D97-AF65-F5344CB8AC3E}">
        <p14:creationId xmlns:p14="http://schemas.microsoft.com/office/powerpoint/2010/main" val="28829493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226235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3</a:t>
            </a:fld>
            <a:endParaRPr lang="en-US"/>
          </a:p>
        </p:txBody>
      </p:sp>
    </p:spTree>
    <p:extLst>
      <p:ext uri="{BB962C8B-B14F-4D97-AF65-F5344CB8AC3E}">
        <p14:creationId xmlns:p14="http://schemas.microsoft.com/office/powerpoint/2010/main" val="211756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194 Carriers</a:t>
            </a:r>
            <a:r>
              <a:rPr lang="en-US" baseline="0" dirty="0" smtClean="0"/>
              <a:t>, current; 171 previous (+23)</a:t>
            </a:r>
            <a:endParaRPr lang="en-US" dirty="0" smtClean="0"/>
          </a:p>
          <a:p>
            <a:r>
              <a:rPr lang="en-US" dirty="0" smtClean="0"/>
              <a:t>84 Carriers</a:t>
            </a:r>
            <a:r>
              <a:rPr lang="en-US" baseline="0" dirty="0" smtClean="0"/>
              <a:t> with Profiles, </a:t>
            </a:r>
            <a:r>
              <a:rPr lang="en-US" dirty="0" smtClean="0"/>
              <a:t>current;</a:t>
            </a:r>
            <a:r>
              <a:rPr lang="en-US" baseline="0" dirty="0" smtClean="0"/>
              <a:t> 79 previous (+5)</a:t>
            </a:r>
          </a:p>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4</a:t>
            </a:fld>
            <a:endParaRPr lang="en-US"/>
          </a:p>
        </p:txBody>
      </p:sp>
    </p:spTree>
    <p:extLst>
      <p:ext uri="{BB962C8B-B14F-4D97-AF65-F5344CB8AC3E}">
        <p14:creationId xmlns:p14="http://schemas.microsoft.com/office/powerpoint/2010/main" val="2721969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5</a:t>
            </a:fld>
            <a:endParaRPr lang="en-US"/>
          </a:p>
        </p:txBody>
      </p:sp>
    </p:spTree>
    <p:extLst>
      <p:ext uri="{BB962C8B-B14F-4D97-AF65-F5344CB8AC3E}">
        <p14:creationId xmlns:p14="http://schemas.microsoft.com/office/powerpoint/2010/main" val="354397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6</a:t>
            </a:fld>
            <a:endParaRPr lang="en-US"/>
          </a:p>
        </p:txBody>
      </p:sp>
    </p:spTree>
    <p:extLst>
      <p:ext uri="{BB962C8B-B14F-4D97-AF65-F5344CB8AC3E}">
        <p14:creationId xmlns:p14="http://schemas.microsoft.com/office/powerpoint/2010/main" val="1641105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7</a:t>
            </a:fld>
            <a:endParaRPr lang="en-US"/>
          </a:p>
        </p:txBody>
      </p:sp>
    </p:spTree>
    <p:extLst>
      <p:ext uri="{BB962C8B-B14F-4D97-AF65-F5344CB8AC3E}">
        <p14:creationId xmlns:p14="http://schemas.microsoft.com/office/powerpoint/2010/main" val="1123348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2BD57-8EF0-40FD-AED2-6FA7EF111A06}" type="slidenum">
              <a:rPr lang="en-US" smtClean="0"/>
              <a:pPr/>
              <a:t>8</a:t>
            </a:fld>
            <a:endParaRPr lang="en-US"/>
          </a:p>
        </p:txBody>
      </p:sp>
    </p:spTree>
    <p:extLst>
      <p:ext uri="{BB962C8B-B14F-4D97-AF65-F5344CB8AC3E}">
        <p14:creationId xmlns:p14="http://schemas.microsoft.com/office/powerpoint/2010/main" val="250290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2BD57-8EF0-40FD-AED2-6FA7EF111A06}" type="slidenum">
              <a:rPr lang="en-US" smtClean="0"/>
              <a:pPr/>
              <a:t>9</a:t>
            </a:fld>
            <a:endParaRPr lang="en-US"/>
          </a:p>
        </p:txBody>
      </p:sp>
    </p:spTree>
    <p:extLst>
      <p:ext uri="{BB962C8B-B14F-4D97-AF65-F5344CB8AC3E}">
        <p14:creationId xmlns:p14="http://schemas.microsoft.com/office/powerpoint/2010/main" val="259009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November ATLAS User Group Meeting</a:t>
            </a:r>
            <a:endParaRPr lang="en-US" dirty="0"/>
          </a:p>
        </p:txBody>
      </p:sp>
      <p:sp>
        <p:nvSpPr>
          <p:cNvPr id="6" name="Slide Number Placeholder 5"/>
          <p:cNvSpPr>
            <a:spLocks noGrp="1"/>
          </p:cNvSpPr>
          <p:nvPr>
            <p:ph type="sldNum" sz="quarter" idx="12"/>
          </p:nvPr>
        </p:nvSpPr>
        <p:spPr/>
        <p:txBody>
          <a:bodyPr/>
          <a:lstStyle/>
          <a:p>
            <a:fld id="{8DC1256B-CC50-4220-BCEA-6D72056DFEE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November ATLAS User Group Meeting</a:t>
            </a:r>
            <a:endParaRPr lang="en-US" dirty="0"/>
          </a:p>
        </p:txBody>
      </p:sp>
      <p:sp>
        <p:nvSpPr>
          <p:cNvPr id="6" name="Slide Number Placeholder 5"/>
          <p:cNvSpPr>
            <a:spLocks noGrp="1"/>
          </p:cNvSpPr>
          <p:nvPr>
            <p:ph type="sldNum" sz="quarter" idx="12"/>
          </p:nvPr>
        </p:nvSpPr>
        <p:spPr/>
        <p:txBody>
          <a:bodyPr/>
          <a:lstStyle/>
          <a:p>
            <a:fld id="{8DC1256B-CC50-4220-BCEA-6D72056DFEE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November ATLAS User Group Meeting</a:t>
            </a:r>
            <a:endParaRPr lang="en-US" dirty="0"/>
          </a:p>
        </p:txBody>
      </p:sp>
      <p:sp>
        <p:nvSpPr>
          <p:cNvPr id="7" name="Slide Number Placeholder 6"/>
          <p:cNvSpPr>
            <a:spLocks noGrp="1"/>
          </p:cNvSpPr>
          <p:nvPr>
            <p:ph type="sldNum" sz="quarter" idx="12"/>
          </p:nvPr>
        </p:nvSpPr>
        <p:spPr/>
        <p:txBody>
          <a:bodyPr/>
          <a:lstStyle/>
          <a:p>
            <a:fld id="{8DC1256B-CC50-4220-BCEA-6D72056DFEE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November ATLAS User Group Meeting</a:t>
            </a:r>
            <a:endParaRPr lang="en-US" dirty="0"/>
          </a:p>
        </p:txBody>
      </p:sp>
      <p:sp>
        <p:nvSpPr>
          <p:cNvPr id="9" name="Slide Number Placeholder 8"/>
          <p:cNvSpPr>
            <a:spLocks noGrp="1"/>
          </p:cNvSpPr>
          <p:nvPr>
            <p:ph type="sldNum" sz="quarter" idx="12"/>
          </p:nvPr>
        </p:nvSpPr>
        <p:spPr/>
        <p:txBody>
          <a:bodyPr/>
          <a:lstStyle/>
          <a:p>
            <a:fld id="{8DC1256B-CC50-4220-BCEA-6D72056DFEE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November ATLAS User Group Meeting</a:t>
            </a:r>
            <a:endParaRPr lang="en-US" dirty="0" smtClean="0"/>
          </a:p>
        </p:txBody>
      </p:sp>
      <p:sp>
        <p:nvSpPr>
          <p:cNvPr id="5" name="Slide Number Placeholder 4"/>
          <p:cNvSpPr>
            <a:spLocks noGrp="1"/>
          </p:cNvSpPr>
          <p:nvPr>
            <p:ph type="sldNum" sz="quarter" idx="12"/>
          </p:nvPr>
        </p:nvSpPr>
        <p:spPr/>
        <p:txBody>
          <a:bodyPr/>
          <a:lstStyle/>
          <a:p>
            <a:fld id="{8DC1256B-CC50-4220-BCEA-6D72056DFEE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8DC1256B-CC50-4220-BCEA-6D72056DFEE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November ATLAS User Group Meeting</a:t>
            </a:r>
            <a:endParaRPr lang="en-US" dirty="0"/>
          </a:p>
        </p:txBody>
      </p:sp>
      <p:sp>
        <p:nvSpPr>
          <p:cNvPr id="4" name="Slide Number Placeholder 3"/>
          <p:cNvSpPr>
            <a:spLocks noGrp="1"/>
          </p:cNvSpPr>
          <p:nvPr>
            <p:ph type="sldNum" sz="quarter" idx="11"/>
          </p:nvPr>
        </p:nvSpPr>
        <p:spPr/>
        <p:txBody>
          <a:bodyPr/>
          <a:lstStyle/>
          <a:p>
            <a:fld id="{8DC1256B-CC50-4220-BCEA-6D72056DFEE6}" type="slidenum">
              <a:rPr lang="en-US" smtClean="0"/>
              <a:pPr/>
              <a:t>‹#›</a:t>
            </a:fld>
            <a:endParaRPr lang="en-US"/>
          </a:p>
        </p:txBody>
      </p:sp>
    </p:spTree>
    <p:extLst>
      <p:ext uri="{BB962C8B-B14F-4D97-AF65-F5344CB8AC3E}">
        <p14:creationId xmlns:p14="http://schemas.microsoft.com/office/powerpoint/2010/main" val="419256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344" y="886968"/>
            <a:ext cx="8229600" cy="384048"/>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8800"/>
            <a:ext cx="8229600" cy="3230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667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November ATLAS User Group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1256B-CC50-4220-BCEA-6D72056DFEE6}" type="slidenum">
              <a:rPr lang="en-US" smtClean="0"/>
              <a:pPr/>
              <a:t>‹#›</a:t>
            </a:fld>
            <a:endParaRPr lang="en-US"/>
          </a:p>
        </p:txBody>
      </p:sp>
      <p:sp>
        <p:nvSpPr>
          <p:cNvPr id="8" name="Rectangle 7"/>
          <p:cNvSpPr/>
          <p:nvPr userDrawn="1"/>
        </p:nvSpPr>
        <p:spPr>
          <a:xfrm>
            <a:off x="0" y="714375"/>
            <a:ext cx="9144001" cy="123825"/>
          </a:xfrm>
          <a:prstGeom prst="rect">
            <a:avLst/>
          </a:prstGeom>
          <a:solidFill>
            <a:srgbClr val="66B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4600"/>
            <a:ext cx="9144001" cy="123825"/>
          </a:xfrm>
          <a:prstGeom prst="rect">
            <a:avLst/>
          </a:prstGeom>
          <a:solidFill>
            <a:srgbClr val="66B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6" descr="image001"/>
          <p:cNvPicPr>
            <a:picLocks noChangeAspect="1" noChangeArrowheads="1"/>
          </p:cNvPicPr>
          <p:nvPr userDrawn="1"/>
        </p:nvPicPr>
        <p:blipFill>
          <a:blip r:embed="rId8" cstate="print"/>
          <a:srcRect/>
          <a:stretch>
            <a:fillRect/>
          </a:stretch>
        </p:blipFill>
        <p:spPr bwMode="auto">
          <a:xfrm>
            <a:off x="0" y="0"/>
            <a:ext cx="11734800"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iming>
    <p:tnLst>
      <p:par>
        <p:cTn id="1" dur="indefinite" restart="never" nodeType="tmRoot"/>
      </p:par>
    </p:tnLst>
  </p:timing>
  <p:hf hdr="0" ftr="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mj-lt"/>
        <a:buAutoNum type="arabicPeriod"/>
        <a:defRPr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344" y="886968"/>
            <a:ext cx="8229600" cy="384048"/>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8800"/>
            <a:ext cx="8229600" cy="3230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667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November ATLAS User Group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1256B-CC50-4220-BCEA-6D72056DFEE6}" type="slidenum">
              <a:rPr lang="en-US" smtClean="0"/>
              <a:pPr/>
              <a:t>‹#›</a:t>
            </a:fld>
            <a:endParaRPr lang="en-US"/>
          </a:p>
        </p:txBody>
      </p:sp>
      <p:sp>
        <p:nvSpPr>
          <p:cNvPr id="8" name="Rectangle 7"/>
          <p:cNvSpPr/>
          <p:nvPr userDrawn="1"/>
        </p:nvSpPr>
        <p:spPr>
          <a:xfrm>
            <a:off x="0" y="714375"/>
            <a:ext cx="9144001" cy="123825"/>
          </a:xfrm>
          <a:prstGeom prst="rect">
            <a:avLst/>
          </a:prstGeom>
          <a:solidFill>
            <a:srgbClr val="66B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4600"/>
            <a:ext cx="9144001" cy="123825"/>
          </a:xfrm>
          <a:prstGeom prst="rect">
            <a:avLst/>
          </a:prstGeom>
          <a:solidFill>
            <a:srgbClr val="66B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6" descr="image001"/>
          <p:cNvPicPr>
            <a:picLocks noChangeAspect="1" noChangeArrowheads="1"/>
          </p:cNvPicPr>
          <p:nvPr userDrawn="1"/>
        </p:nvPicPr>
        <p:blipFill>
          <a:blip r:embed="rId3" cstate="print"/>
          <a:srcRect/>
          <a:stretch>
            <a:fillRect/>
          </a:stretch>
        </p:blipFill>
        <p:spPr bwMode="auto">
          <a:xfrm>
            <a:off x="0" y="0"/>
            <a:ext cx="9143999"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Lst>
  <p:hf hdr="0" ftr="0"/>
  <p:txStyles>
    <p:titleStyle>
      <a:lvl1pPr algn="ctr" defTabSz="914400" rtl="0" eaLnBrk="1" latinLnBrk="0" hangingPunct="1">
        <a:spcBef>
          <a:spcPct val="0"/>
        </a:spcBef>
        <a:buNone/>
        <a:defRPr sz="2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1139952"/>
            <a:ext cx="8229600" cy="384048"/>
          </a:xfrm>
        </p:spPr>
        <p:txBody>
          <a:bodyPr/>
          <a:lstStyle/>
          <a:p>
            <a:r>
              <a:rPr lang="en-US" sz="3200" b="1" dirty="0" smtClean="0"/>
              <a:t>Agenda</a:t>
            </a:r>
            <a:endParaRPr lang="en-US" sz="3200" b="1" dirty="0"/>
          </a:p>
        </p:txBody>
      </p:sp>
      <p:sp>
        <p:nvSpPr>
          <p:cNvPr id="3" name="Content Placeholder 2"/>
          <p:cNvSpPr>
            <a:spLocks noGrp="1"/>
          </p:cNvSpPr>
          <p:nvPr>
            <p:ph idx="1"/>
          </p:nvPr>
        </p:nvSpPr>
        <p:spPr/>
        <p:txBody>
          <a:bodyPr>
            <a:normAutofit fontScale="92500" lnSpcReduction="10000"/>
          </a:bodyPr>
          <a:lstStyle/>
          <a:p>
            <a:pPr lvl="1" indent="-342900">
              <a:buFont typeface="Wingdings" panose="05000000000000000000" pitchFamily="2" charset="2"/>
              <a:buChar char="§"/>
            </a:pPr>
            <a:r>
              <a:rPr lang="en-US" sz="2800" dirty="0" smtClean="0"/>
              <a:t>Overview </a:t>
            </a:r>
          </a:p>
          <a:p>
            <a:pPr lvl="1" indent="-342900">
              <a:buFont typeface="Wingdings" panose="05000000000000000000" pitchFamily="2" charset="2"/>
              <a:buChar char="§"/>
            </a:pPr>
            <a:r>
              <a:rPr lang="en-US" sz="2800" dirty="0" smtClean="0"/>
              <a:t>Releases</a:t>
            </a:r>
          </a:p>
          <a:p>
            <a:pPr lvl="1" indent="-342900">
              <a:buFont typeface="Wingdings" panose="05000000000000000000" pitchFamily="2" charset="2"/>
              <a:buChar char="§"/>
            </a:pPr>
            <a:r>
              <a:rPr lang="en-US" sz="2800" dirty="0" smtClean="0"/>
              <a:t>Statistics</a:t>
            </a:r>
          </a:p>
          <a:p>
            <a:pPr lvl="1" indent="-342900">
              <a:buFont typeface="Wingdings" panose="05000000000000000000" pitchFamily="2" charset="2"/>
              <a:buChar char="§"/>
            </a:pPr>
            <a:r>
              <a:rPr lang="en-US" sz="2800" dirty="0" smtClean="0"/>
              <a:t>EDI</a:t>
            </a:r>
          </a:p>
          <a:p>
            <a:pPr lvl="1" indent="-342900">
              <a:buFont typeface="Wingdings" panose="05000000000000000000" pitchFamily="2" charset="2"/>
              <a:buChar char="§"/>
            </a:pPr>
            <a:r>
              <a:rPr lang="sv-SE" sz="2800" dirty="0"/>
              <a:t>FY 2015 vs FY 2016</a:t>
            </a:r>
            <a:r>
              <a:rPr lang="en-US" sz="2800" dirty="0" smtClean="0"/>
              <a:t> </a:t>
            </a:r>
          </a:p>
          <a:p>
            <a:pPr lvl="1" indent="-342900">
              <a:buFont typeface="Wingdings" panose="05000000000000000000" pitchFamily="2" charset="2"/>
              <a:buChar char="§"/>
            </a:pPr>
            <a:r>
              <a:rPr lang="en-US" sz="2800" dirty="0" smtClean="0"/>
              <a:t>Next Steps</a:t>
            </a:r>
          </a:p>
          <a:p>
            <a:pPr lvl="1" indent="-342900">
              <a:buFont typeface="Wingdings" panose="05000000000000000000" pitchFamily="2" charset="2"/>
              <a:buChar char="§"/>
            </a:pPr>
            <a:r>
              <a:rPr lang="en-US" sz="2800" dirty="0" smtClean="0"/>
              <a:t>Closing/Questions</a:t>
            </a:r>
            <a:endParaRPr lang="en-US" sz="2800" dirty="0"/>
          </a:p>
        </p:txBody>
      </p:sp>
      <p:sp>
        <p:nvSpPr>
          <p:cNvPr id="9" name="Slide Number Placeholder 5"/>
          <p:cNvSpPr>
            <a:spLocks noGrp="1"/>
          </p:cNvSpPr>
          <p:nvPr>
            <p:ph type="sldNum" sz="quarter" idx="12"/>
          </p:nvPr>
        </p:nvSpPr>
        <p:spPr>
          <a:xfrm>
            <a:off x="6553200" y="6416675"/>
            <a:ext cx="2133600" cy="365125"/>
          </a:xfrm>
        </p:spPr>
        <p:txBody>
          <a:bodyPr/>
          <a:lstStyle/>
          <a:p>
            <a:r>
              <a:rPr lang="en-US" dirty="0"/>
              <a:t>1</a:t>
            </a:r>
          </a:p>
        </p:txBody>
      </p:sp>
      <p:sp>
        <p:nvSpPr>
          <p:cNvPr id="5"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Tree>
    <p:extLst>
      <p:ext uri="{BB962C8B-B14F-4D97-AF65-F5344CB8AC3E}">
        <p14:creationId xmlns:p14="http://schemas.microsoft.com/office/powerpoint/2010/main" val="4121887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0"/>
            <a:ext cx="9144000" cy="384048"/>
          </a:xfrm>
        </p:spPr>
        <p:txBody>
          <a:bodyPr/>
          <a:lstStyle/>
          <a:p>
            <a:pPr lvl="1" algn="ctr" rtl="0">
              <a:spcBef>
                <a:spcPct val="0"/>
              </a:spcBef>
            </a:pPr>
            <a:r>
              <a:rPr lang="en-US" sz="3200" b="1" dirty="0" smtClean="0">
                <a:latin typeface="+mj-lt"/>
              </a:rPr>
              <a:t>ATLAS Statistics</a:t>
            </a:r>
          </a:p>
        </p:txBody>
      </p:sp>
      <p:sp>
        <p:nvSpPr>
          <p:cNvPr id="9" name="Slide Number Placeholder 5"/>
          <p:cNvSpPr>
            <a:spLocks noGrp="1"/>
          </p:cNvSpPr>
          <p:nvPr>
            <p:ph type="sldNum" sz="quarter" idx="12"/>
          </p:nvPr>
        </p:nvSpPr>
        <p:spPr>
          <a:xfrm>
            <a:off x="6553200" y="6416675"/>
            <a:ext cx="2133600" cy="365125"/>
          </a:xfrm>
        </p:spPr>
        <p:txBody>
          <a:bodyPr/>
          <a:lstStyle/>
          <a:p>
            <a:r>
              <a:rPr lang="en-US" dirty="0" smtClean="0"/>
              <a:t>10</a:t>
            </a:r>
            <a:endParaRPr lang="en-US" dirty="0"/>
          </a:p>
        </p:txBody>
      </p:sp>
      <p:sp>
        <p:nvSpPr>
          <p:cNvPr id="5"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Tree>
    <p:extLst>
      <p:ext uri="{BB962C8B-B14F-4D97-AF65-F5344CB8AC3E}">
        <p14:creationId xmlns:p14="http://schemas.microsoft.com/office/powerpoint/2010/main" val="1565560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r>
              <a:rPr lang="en-US" dirty="0" smtClean="0"/>
              <a:t>11</a:t>
            </a:r>
            <a:endParaRPr lang="en-US" dirty="0"/>
          </a:p>
        </p:txBody>
      </p:sp>
      <p:sp>
        <p:nvSpPr>
          <p:cNvPr id="6"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5" name="TextBox 4"/>
          <p:cNvSpPr txBox="1"/>
          <p:nvPr/>
        </p:nvSpPr>
        <p:spPr>
          <a:xfrm>
            <a:off x="62345" y="959462"/>
            <a:ext cx="8991600" cy="792525"/>
          </a:xfrm>
          <a:prstGeom prst="rect">
            <a:avLst/>
          </a:prstGeom>
          <a:noFill/>
        </p:spPr>
        <p:txBody>
          <a:bodyPr wrap="square" rtlCol="0">
            <a:spAutoFit/>
          </a:bodyPr>
          <a:lstStyle/>
          <a:p>
            <a:pPr algn="ctr"/>
            <a:r>
              <a:rPr lang="en-US" sz="3200" b="1" dirty="0" smtClean="0"/>
              <a:t>ATLAS Users by Fiscal Year</a:t>
            </a:r>
            <a:endParaRPr lang="en-US" sz="3200" b="1" dirty="0" smtClean="0">
              <a:solidFill>
                <a:srgbClr val="FF0000"/>
              </a:solidFill>
            </a:endParaRPr>
          </a:p>
          <a:p>
            <a:endParaRPr lang="en-US" sz="1350" dirty="0"/>
          </a:p>
        </p:txBody>
      </p:sp>
      <p:graphicFrame>
        <p:nvGraphicFramePr>
          <p:cNvPr id="7" name="Chart 6"/>
          <p:cNvGraphicFramePr>
            <a:graphicFrameLocks/>
          </p:cNvGraphicFramePr>
          <p:nvPr>
            <p:extLst>
              <p:ext uri="{D42A27DB-BD31-4B8C-83A1-F6EECF244321}">
                <p14:modId xmlns:p14="http://schemas.microsoft.com/office/powerpoint/2010/main" val="3137134576"/>
              </p:ext>
            </p:extLst>
          </p:nvPr>
        </p:nvGraphicFramePr>
        <p:xfrm>
          <a:off x="254000" y="1463040"/>
          <a:ext cx="8585200" cy="4556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3625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r>
              <a:rPr lang="en-US" dirty="0" smtClean="0"/>
              <a:t>12</a:t>
            </a:r>
            <a:endParaRPr lang="en-US" dirty="0"/>
          </a:p>
        </p:txBody>
      </p:sp>
      <p:sp>
        <p:nvSpPr>
          <p:cNvPr id="6"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5" name="TextBox 4"/>
          <p:cNvSpPr txBox="1"/>
          <p:nvPr/>
        </p:nvSpPr>
        <p:spPr>
          <a:xfrm>
            <a:off x="62345" y="959462"/>
            <a:ext cx="8991600" cy="792525"/>
          </a:xfrm>
          <a:prstGeom prst="rect">
            <a:avLst/>
          </a:prstGeom>
          <a:noFill/>
        </p:spPr>
        <p:txBody>
          <a:bodyPr wrap="square" rtlCol="0">
            <a:spAutoFit/>
          </a:bodyPr>
          <a:lstStyle/>
          <a:p>
            <a:pPr algn="ctr"/>
            <a:r>
              <a:rPr lang="en-US" sz="3200" b="1" dirty="0" smtClean="0"/>
              <a:t>ATLAS Users by DOE Site/Facility – FY 2017</a:t>
            </a:r>
            <a:endParaRPr lang="en-US" sz="3200" b="1" dirty="0" smtClean="0">
              <a:solidFill>
                <a:srgbClr val="FF0000"/>
              </a:solidFill>
            </a:endParaRPr>
          </a:p>
          <a:p>
            <a:endParaRPr lang="en-US" sz="1350" dirty="0"/>
          </a:p>
        </p:txBody>
      </p:sp>
      <p:graphicFrame>
        <p:nvGraphicFramePr>
          <p:cNvPr id="7" name="Chart 6"/>
          <p:cNvGraphicFramePr>
            <a:graphicFrameLocks/>
          </p:cNvGraphicFramePr>
          <p:nvPr>
            <p:extLst/>
          </p:nvPr>
        </p:nvGraphicFramePr>
        <p:xfrm>
          <a:off x="152514" y="1852612"/>
          <a:ext cx="8762886" cy="440372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259999" y="1589159"/>
            <a:ext cx="1426801" cy="323165"/>
          </a:xfrm>
          <a:prstGeom prst="rect">
            <a:avLst/>
          </a:prstGeom>
          <a:noFill/>
        </p:spPr>
        <p:txBody>
          <a:bodyPr wrap="none" rtlCol="0">
            <a:spAutoFit/>
          </a:bodyPr>
          <a:lstStyle/>
          <a:p>
            <a:pPr>
              <a:lnSpc>
                <a:spcPts val="1800"/>
              </a:lnSpc>
            </a:pPr>
            <a:r>
              <a:rPr lang="en-US" sz="1400" b="1" dirty="0" smtClean="0"/>
              <a:t>(343 Total Users)</a:t>
            </a:r>
          </a:p>
        </p:txBody>
      </p:sp>
    </p:spTree>
    <p:extLst>
      <p:ext uri="{BB962C8B-B14F-4D97-AF65-F5344CB8AC3E}">
        <p14:creationId xmlns:p14="http://schemas.microsoft.com/office/powerpoint/2010/main" val="1870711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r>
              <a:rPr lang="en-US" dirty="0" smtClean="0"/>
              <a:t>13</a:t>
            </a:r>
            <a:endParaRPr lang="en-US" dirty="0"/>
          </a:p>
        </p:txBody>
      </p:sp>
      <p:sp>
        <p:nvSpPr>
          <p:cNvPr id="6"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5" name="TextBox 4"/>
          <p:cNvSpPr txBox="1"/>
          <p:nvPr/>
        </p:nvSpPr>
        <p:spPr>
          <a:xfrm>
            <a:off x="76200" y="940994"/>
            <a:ext cx="8991600" cy="792525"/>
          </a:xfrm>
          <a:prstGeom prst="rect">
            <a:avLst/>
          </a:prstGeom>
          <a:noFill/>
        </p:spPr>
        <p:txBody>
          <a:bodyPr wrap="square" rtlCol="0">
            <a:spAutoFit/>
          </a:bodyPr>
          <a:lstStyle/>
          <a:p>
            <a:pPr algn="ctr"/>
            <a:r>
              <a:rPr lang="en-US" sz="3200" b="1" dirty="0" smtClean="0"/>
              <a:t>Shipping Documents by Month – FY 2016</a:t>
            </a:r>
            <a:endParaRPr lang="en-US" sz="3200" b="1" dirty="0"/>
          </a:p>
          <a:p>
            <a:endParaRPr lang="en-US" sz="1350" dirty="0"/>
          </a:p>
        </p:txBody>
      </p:sp>
      <p:graphicFrame>
        <p:nvGraphicFramePr>
          <p:cNvPr id="7" name="Chart 6"/>
          <p:cNvGraphicFramePr>
            <a:graphicFrameLocks/>
          </p:cNvGraphicFramePr>
          <p:nvPr>
            <p:extLst>
              <p:ext uri="{D42A27DB-BD31-4B8C-83A1-F6EECF244321}">
                <p14:modId xmlns:p14="http://schemas.microsoft.com/office/powerpoint/2010/main" val="237820467"/>
              </p:ext>
            </p:extLst>
          </p:nvPr>
        </p:nvGraphicFramePr>
        <p:xfrm>
          <a:off x="0" y="1447800"/>
          <a:ext cx="91440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19065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r>
              <a:rPr lang="en-US" dirty="0" smtClean="0"/>
              <a:t>14</a:t>
            </a:r>
            <a:endParaRPr lang="en-US" dirty="0"/>
          </a:p>
        </p:txBody>
      </p:sp>
      <p:sp>
        <p:nvSpPr>
          <p:cNvPr id="6"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5" name="TextBox 4"/>
          <p:cNvSpPr txBox="1"/>
          <p:nvPr/>
        </p:nvSpPr>
        <p:spPr>
          <a:xfrm>
            <a:off x="76200" y="940994"/>
            <a:ext cx="8991600" cy="584775"/>
          </a:xfrm>
          <a:prstGeom prst="rect">
            <a:avLst/>
          </a:prstGeom>
          <a:noFill/>
        </p:spPr>
        <p:txBody>
          <a:bodyPr wrap="square" rtlCol="0">
            <a:spAutoFit/>
          </a:bodyPr>
          <a:lstStyle/>
          <a:p>
            <a:pPr algn="ctr"/>
            <a:r>
              <a:rPr lang="en-US" sz="3200" b="1" dirty="0" smtClean="0"/>
              <a:t>Shipping Documents by Site – FY 2016</a:t>
            </a:r>
            <a:endParaRPr lang="en-US" sz="1350" dirty="0"/>
          </a:p>
        </p:txBody>
      </p:sp>
      <p:graphicFrame>
        <p:nvGraphicFramePr>
          <p:cNvPr id="7" name="Chart 6"/>
          <p:cNvGraphicFramePr>
            <a:graphicFrameLocks/>
          </p:cNvGraphicFramePr>
          <p:nvPr>
            <p:extLst>
              <p:ext uri="{D42A27DB-BD31-4B8C-83A1-F6EECF244321}">
                <p14:modId xmlns:p14="http://schemas.microsoft.com/office/powerpoint/2010/main" val="708614220"/>
              </p:ext>
            </p:extLst>
          </p:nvPr>
        </p:nvGraphicFramePr>
        <p:xfrm>
          <a:off x="0" y="1600200"/>
          <a:ext cx="9144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2062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r>
              <a:rPr lang="en-US" dirty="0" smtClean="0"/>
              <a:t>15</a:t>
            </a:r>
            <a:endParaRPr lang="en-US" dirty="0"/>
          </a:p>
        </p:txBody>
      </p:sp>
      <p:sp>
        <p:nvSpPr>
          <p:cNvPr id="6"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7" name="TextBox 6"/>
          <p:cNvSpPr txBox="1"/>
          <p:nvPr/>
        </p:nvSpPr>
        <p:spPr>
          <a:xfrm>
            <a:off x="76200" y="940994"/>
            <a:ext cx="8991600" cy="792525"/>
          </a:xfrm>
          <a:prstGeom prst="rect">
            <a:avLst/>
          </a:prstGeom>
          <a:noFill/>
        </p:spPr>
        <p:txBody>
          <a:bodyPr wrap="square" rtlCol="0">
            <a:spAutoFit/>
          </a:bodyPr>
          <a:lstStyle/>
          <a:p>
            <a:pPr algn="ctr"/>
            <a:r>
              <a:rPr lang="en-US" sz="3200" b="1" dirty="0" smtClean="0"/>
              <a:t>Freight Bills by Site – FY 2016</a:t>
            </a:r>
            <a:endParaRPr lang="en-US" sz="3200" b="1" dirty="0">
              <a:solidFill>
                <a:srgbClr val="FF0000"/>
              </a:solidFill>
            </a:endParaRPr>
          </a:p>
          <a:p>
            <a:endParaRPr lang="en-US" sz="1350" dirty="0"/>
          </a:p>
        </p:txBody>
      </p:sp>
      <p:graphicFrame>
        <p:nvGraphicFramePr>
          <p:cNvPr id="8" name="Chart 7"/>
          <p:cNvGraphicFramePr>
            <a:graphicFrameLocks/>
          </p:cNvGraphicFramePr>
          <p:nvPr>
            <p:extLst>
              <p:ext uri="{D42A27DB-BD31-4B8C-83A1-F6EECF244321}">
                <p14:modId xmlns:p14="http://schemas.microsoft.com/office/powerpoint/2010/main" val="2968990344"/>
              </p:ext>
            </p:extLst>
          </p:nvPr>
        </p:nvGraphicFramePr>
        <p:xfrm>
          <a:off x="304800" y="1733519"/>
          <a:ext cx="8686800" cy="4414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8411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r>
              <a:rPr lang="en-US" dirty="0" smtClean="0"/>
              <a:t>16</a:t>
            </a:r>
            <a:endParaRPr lang="en-US" dirty="0"/>
          </a:p>
        </p:txBody>
      </p:sp>
      <p:sp>
        <p:nvSpPr>
          <p:cNvPr id="6"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13" name="TextBox 12"/>
          <p:cNvSpPr txBox="1"/>
          <p:nvPr/>
        </p:nvSpPr>
        <p:spPr>
          <a:xfrm>
            <a:off x="76200" y="940994"/>
            <a:ext cx="8991600" cy="730969"/>
          </a:xfrm>
          <a:prstGeom prst="rect">
            <a:avLst/>
          </a:prstGeom>
          <a:noFill/>
        </p:spPr>
        <p:txBody>
          <a:bodyPr wrap="square" rtlCol="0">
            <a:spAutoFit/>
          </a:bodyPr>
          <a:lstStyle/>
          <a:p>
            <a:pPr algn="ctr"/>
            <a:r>
              <a:rPr lang="en-US" sz="2800" b="1" dirty="0" smtClean="0"/>
              <a:t>Manual vs. Non-Manual Freight Bills by Site – FY 2016</a:t>
            </a:r>
            <a:endParaRPr lang="en-US" sz="2800" b="1" dirty="0"/>
          </a:p>
          <a:p>
            <a:endParaRPr lang="en-US" sz="1350" dirty="0"/>
          </a:p>
        </p:txBody>
      </p:sp>
      <p:graphicFrame>
        <p:nvGraphicFramePr>
          <p:cNvPr id="8" name="Chart 7"/>
          <p:cNvGraphicFramePr>
            <a:graphicFrameLocks/>
          </p:cNvGraphicFramePr>
          <p:nvPr>
            <p:extLst>
              <p:ext uri="{D42A27DB-BD31-4B8C-83A1-F6EECF244321}">
                <p14:modId xmlns:p14="http://schemas.microsoft.com/office/powerpoint/2010/main" val="3346898129"/>
              </p:ext>
            </p:extLst>
          </p:nvPr>
        </p:nvGraphicFramePr>
        <p:xfrm>
          <a:off x="76200" y="1371600"/>
          <a:ext cx="8991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6873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r>
              <a:rPr lang="en-US" dirty="0" smtClean="0"/>
              <a:t>17</a:t>
            </a:r>
            <a:endParaRPr lang="en-US" dirty="0"/>
          </a:p>
        </p:txBody>
      </p:sp>
      <p:sp>
        <p:nvSpPr>
          <p:cNvPr id="6"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11" name="TextBox 10"/>
          <p:cNvSpPr txBox="1"/>
          <p:nvPr/>
        </p:nvSpPr>
        <p:spPr>
          <a:xfrm>
            <a:off x="76200" y="940994"/>
            <a:ext cx="8991600" cy="584775"/>
          </a:xfrm>
          <a:prstGeom prst="rect">
            <a:avLst/>
          </a:prstGeom>
          <a:noFill/>
        </p:spPr>
        <p:txBody>
          <a:bodyPr wrap="square" rtlCol="0">
            <a:spAutoFit/>
          </a:bodyPr>
          <a:lstStyle/>
          <a:p>
            <a:pPr algn="ctr"/>
            <a:r>
              <a:rPr lang="en-US" sz="3200" b="1" dirty="0" smtClean="0"/>
              <a:t>Top-Usage Carriers by Number of Sites – FY 2016</a:t>
            </a:r>
          </a:p>
        </p:txBody>
      </p:sp>
      <p:graphicFrame>
        <p:nvGraphicFramePr>
          <p:cNvPr id="7" name="Chart 6"/>
          <p:cNvGraphicFramePr>
            <a:graphicFrameLocks/>
          </p:cNvGraphicFramePr>
          <p:nvPr>
            <p:extLst>
              <p:ext uri="{D42A27DB-BD31-4B8C-83A1-F6EECF244321}">
                <p14:modId xmlns:p14="http://schemas.microsoft.com/office/powerpoint/2010/main" val="969852078"/>
              </p:ext>
            </p:extLst>
          </p:nvPr>
        </p:nvGraphicFramePr>
        <p:xfrm>
          <a:off x="152400" y="1525769"/>
          <a:ext cx="8839200" cy="45702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22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2286000"/>
            <a:ext cx="8229600" cy="384048"/>
          </a:xfrm>
        </p:spPr>
        <p:txBody>
          <a:bodyPr/>
          <a:lstStyle/>
          <a:p>
            <a:pPr lvl="1" algn="ctr" rtl="0">
              <a:spcBef>
                <a:spcPct val="0"/>
              </a:spcBef>
            </a:pPr>
            <a:r>
              <a:rPr lang="en-US" sz="3200" b="1" dirty="0" smtClean="0">
                <a:latin typeface="+mj-lt"/>
              </a:rPr>
              <a:t>EDI</a:t>
            </a:r>
            <a:endParaRPr lang="en-US" sz="3200" b="1" dirty="0">
              <a:latin typeface="+mj-lt"/>
            </a:endParaRPr>
          </a:p>
        </p:txBody>
      </p:sp>
      <p:sp>
        <p:nvSpPr>
          <p:cNvPr id="9" name="Slide Number Placeholder 5"/>
          <p:cNvSpPr>
            <a:spLocks noGrp="1"/>
          </p:cNvSpPr>
          <p:nvPr>
            <p:ph type="sldNum" sz="quarter" idx="12"/>
          </p:nvPr>
        </p:nvSpPr>
        <p:spPr>
          <a:xfrm>
            <a:off x="6553200" y="6416675"/>
            <a:ext cx="2133600" cy="365125"/>
          </a:xfrm>
        </p:spPr>
        <p:txBody>
          <a:bodyPr/>
          <a:lstStyle/>
          <a:p>
            <a:r>
              <a:rPr lang="en-US" dirty="0" smtClean="0"/>
              <a:t>18</a:t>
            </a:r>
            <a:endParaRPr lang="en-US" dirty="0"/>
          </a:p>
        </p:txBody>
      </p:sp>
      <p:sp>
        <p:nvSpPr>
          <p:cNvPr id="5"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9056" y="3124200"/>
            <a:ext cx="1624175" cy="1524000"/>
          </a:xfrm>
          <a:prstGeom prst="rect">
            <a:avLst/>
          </a:prstGeom>
        </p:spPr>
      </p:pic>
    </p:spTree>
    <p:extLst>
      <p:ext uri="{BB962C8B-B14F-4D97-AF65-F5344CB8AC3E}">
        <p14:creationId xmlns:p14="http://schemas.microsoft.com/office/powerpoint/2010/main" val="63452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10" name="Slide Number Placeholder 5"/>
          <p:cNvSpPr>
            <a:spLocks noGrp="1"/>
          </p:cNvSpPr>
          <p:nvPr>
            <p:ph type="sldNum" sz="quarter" idx="12"/>
          </p:nvPr>
        </p:nvSpPr>
        <p:spPr>
          <a:xfrm>
            <a:off x="6562344" y="6416675"/>
            <a:ext cx="2133600" cy="365125"/>
          </a:xfrm>
        </p:spPr>
        <p:txBody>
          <a:bodyPr/>
          <a:lstStyle/>
          <a:p>
            <a:r>
              <a:rPr lang="en-US" dirty="0" smtClean="0"/>
              <a:t>19</a:t>
            </a:r>
            <a:endParaRPr lang="en-US" dirty="0"/>
          </a:p>
        </p:txBody>
      </p:sp>
      <p:sp>
        <p:nvSpPr>
          <p:cNvPr id="13" name="TextBox 12"/>
          <p:cNvSpPr txBox="1"/>
          <p:nvPr/>
        </p:nvSpPr>
        <p:spPr>
          <a:xfrm>
            <a:off x="76200" y="940994"/>
            <a:ext cx="8991600" cy="584775"/>
          </a:xfrm>
          <a:prstGeom prst="rect">
            <a:avLst/>
          </a:prstGeom>
          <a:noFill/>
        </p:spPr>
        <p:txBody>
          <a:bodyPr wrap="square" rtlCol="0">
            <a:spAutoFit/>
          </a:bodyPr>
          <a:lstStyle/>
          <a:p>
            <a:pPr algn="ctr"/>
            <a:r>
              <a:rPr lang="en-US" sz="3200" b="1" dirty="0" smtClean="0"/>
              <a:t>EDI – Number of Sites by Carrier – FY 2016</a:t>
            </a:r>
            <a:endParaRPr lang="en-US" sz="1350" dirty="0"/>
          </a:p>
        </p:txBody>
      </p:sp>
      <p:graphicFrame>
        <p:nvGraphicFramePr>
          <p:cNvPr id="6" name="Chart 5"/>
          <p:cNvGraphicFramePr>
            <a:graphicFrameLocks/>
          </p:cNvGraphicFramePr>
          <p:nvPr>
            <p:extLst>
              <p:ext uri="{D42A27DB-BD31-4B8C-83A1-F6EECF244321}">
                <p14:modId xmlns:p14="http://schemas.microsoft.com/office/powerpoint/2010/main" val="3896418363"/>
              </p:ext>
            </p:extLst>
          </p:nvPr>
        </p:nvGraphicFramePr>
        <p:xfrm>
          <a:off x="228600" y="1525769"/>
          <a:ext cx="8686800" cy="46464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1180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384048"/>
          </a:xfrm>
        </p:spPr>
        <p:txBody>
          <a:bodyPr/>
          <a:lstStyle/>
          <a:p>
            <a:pPr lvl="1" algn="ctr" rtl="0">
              <a:spcBef>
                <a:spcPct val="0"/>
              </a:spcBef>
            </a:pPr>
            <a:r>
              <a:rPr lang="en-US" sz="3200" b="1" dirty="0" smtClean="0">
                <a:latin typeface="+mj-lt"/>
              </a:rPr>
              <a:t>ATLAS Overview</a:t>
            </a:r>
          </a:p>
        </p:txBody>
      </p:sp>
      <p:sp>
        <p:nvSpPr>
          <p:cNvPr id="9" name="Slide Number Placeholder 5"/>
          <p:cNvSpPr>
            <a:spLocks noGrp="1"/>
          </p:cNvSpPr>
          <p:nvPr>
            <p:ph type="sldNum" sz="quarter" idx="12"/>
          </p:nvPr>
        </p:nvSpPr>
        <p:spPr>
          <a:xfrm>
            <a:off x="6553200" y="6416675"/>
            <a:ext cx="2133600" cy="365125"/>
          </a:xfrm>
        </p:spPr>
        <p:txBody>
          <a:bodyPr/>
          <a:lstStyle/>
          <a:p>
            <a:r>
              <a:rPr lang="en-US" dirty="0"/>
              <a:t>2</a:t>
            </a:r>
          </a:p>
        </p:txBody>
      </p:sp>
      <p:sp>
        <p:nvSpPr>
          <p:cNvPr id="5" name="Date Placeholder 4"/>
          <p:cNvSpPr>
            <a:spLocks noGrp="1"/>
          </p:cNvSpPr>
          <p:nvPr>
            <p:ph type="dt" sz="half" idx="10"/>
          </p:nvPr>
        </p:nvSpPr>
        <p:spPr>
          <a:xfrm>
            <a:off x="304800" y="6416675"/>
            <a:ext cx="2667000" cy="365125"/>
          </a:xfrm>
        </p:spPr>
        <p:txBody>
          <a:bodyPr/>
          <a:lstStyle/>
          <a:p>
            <a:r>
              <a:rPr lang="en-US" dirty="0"/>
              <a:t>CTMA 2017 ATLAS </a:t>
            </a:r>
            <a:r>
              <a:rPr lang="en-US" dirty="0" smtClean="0"/>
              <a:t>Briefing</a:t>
            </a:r>
            <a:endParaRPr lang="en-US" dirty="0"/>
          </a:p>
        </p:txBody>
      </p:sp>
    </p:spTree>
    <p:extLst>
      <p:ext uri="{BB962C8B-B14F-4D97-AF65-F5344CB8AC3E}">
        <p14:creationId xmlns:p14="http://schemas.microsoft.com/office/powerpoint/2010/main" val="2157172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half" idx="10"/>
          </p:nvPr>
        </p:nvSpPr>
        <p:spPr>
          <a:xfrm>
            <a:off x="304800" y="6416675"/>
            <a:ext cx="2667000" cy="365125"/>
          </a:xfrm>
        </p:spPr>
        <p:txBody>
          <a:bodyPr/>
          <a:lstStyle/>
          <a:p>
            <a:r>
              <a:rPr lang="en-US" dirty="0" smtClean="0"/>
              <a:t>CTMA</a:t>
            </a:r>
            <a:r>
              <a:rPr lang="en-US" dirty="0" smtClean="0"/>
              <a:t> </a:t>
            </a:r>
            <a:r>
              <a:rPr lang="en-US" dirty="0" smtClean="0"/>
              <a:t>2017 ATLAS Briefing</a:t>
            </a:r>
            <a:endParaRPr lang="en-US" dirty="0"/>
          </a:p>
        </p:txBody>
      </p:sp>
      <p:sp>
        <p:nvSpPr>
          <p:cNvPr id="10" name="Slide Number Placeholder 5"/>
          <p:cNvSpPr>
            <a:spLocks noGrp="1"/>
          </p:cNvSpPr>
          <p:nvPr>
            <p:ph type="sldNum" sz="quarter" idx="12"/>
          </p:nvPr>
        </p:nvSpPr>
        <p:spPr>
          <a:xfrm>
            <a:off x="6562344" y="6416675"/>
            <a:ext cx="2133600" cy="365125"/>
          </a:xfrm>
        </p:spPr>
        <p:txBody>
          <a:bodyPr/>
          <a:lstStyle/>
          <a:p>
            <a:r>
              <a:rPr lang="en-US" dirty="0" smtClean="0"/>
              <a:t>20</a:t>
            </a:r>
            <a:endParaRPr lang="en-US" dirty="0"/>
          </a:p>
        </p:txBody>
      </p:sp>
      <p:sp>
        <p:nvSpPr>
          <p:cNvPr id="13" name="TextBox 12"/>
          <p:cNvSpPr txBox="1"/>
          <p:nvPr/>
        </p:nvSpPr>
        <p:spPr>
          <a:xfrm>
            <a:off x="76200" y="940994"/>
            <a:ext cx="8991600" cy="584775"/>
          </a:xfrm>
          <a:prstGeom prst="rect">
            <a:avLst/>
          </a:prstGeom>
          <a:noFill/>
        </p:spPr>
        <p:txBody>
          <a:bodyPr wrap="square" rtlCol="0">
            <a:spAutoFit/>
          </a:bodyPr>
          <a:lstStyle/>
          <a:p>
            <a:pPr algn="ctr"/>
            <a:r>
              <a:rPr lang="en-US" sz="3200" b="1" dirty="0" smtClean="0"/>
              <a:t>Top Usage Carriers vs. EDI Implementations</a:t>
            </a:r>
            <a:endParaRPr lang="en-US" sz="1350" dirty="0"/>
          </a:p>
        </p:txBody>
      </p:sp>
      <p:graphicFrame>
        <p:nvGraphicFramePr>
          <p:cNvPr id="8" name="Chart 7"/>
          <p:cNvGraphicFramePr>
            <a:graphicFrameLocks/>
          </p:cNvGraphicFramePr>
          <p:nvPr>
            <p:extLst/>
          </p:nvPr>
        </p:nvGraphicFramePr>
        <p:xfrm>
          <a:off x="228600" y="1600200"/>
          <a:ext cx="86106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0293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2286000"/>
            <a:ext cx="8229600" cy="384048"/>
          </a:xfrm>
        </p:spPr>
        <p:txBody>
          <a:bodyPr/>
          <a:lstStyle/>
          <a:p>
            <a:pPr lvl="1" algn="ctr" rtl="0">
              <a:spcBef>
                <a:spcPct val="0"/>
              </a:spcBef>
            </a:pPr>
            <a:r>
              <a:rPr lang="en-US" sz="3200" b="1" dirty="0" smtClean="0">
                <a:latin typeface="+mj-lt"/>
              </a:rPr>
              <a:t>FY 2015 vs FY 2016</a:t>
            </a:r>
            <a:endParaRPr lang="en-US" sz="3200" b="1" dirty="0">
              <a:latin typeface="+mj-lt"/>
            </a:endParaRPr>
          </a:p>
        </p:txBody>
      </p:sp>
      <p:sp>
        <p:nvSpPr>
          <p:cNvPr id="9" name="Slide Number Placeholder 5"/>
          <p:cNvSpPr>
            <a:spLocks noGrp="1"/>
          </p:cNvSpPr>
          <p:nvPr>
            <p:ph type="sldNum" sz="quarter" idx="12"/>
          </p:nvPr>
        </p:nvSpPr>
        <p:spPr>
          <a:xfrm>
            <a:off x="6562344" y="6416675"/>
            <a:ext cx="2133600" cy="365125"/>
          </a:xfrm>
        </p:spPr>
        <p:txBody>
          <a:bodyPr/>
          <a:lstStyle/>
          <a:p>
            <a:r>
              <a:rPr lang="en-US" dirty="0" smtClean="0"/>
              <a:t>21</a:t>
            </a:r>
            <a:endParaRPr lang="en-US" dirty="0"/>
          </a:p>
        </p:txBody>
      </p:sp>
      <p:sp>
        <p:nvSpPr>
          <p:cNvPr id="5"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Tree>
    <p:extLst>
      <p:ext uri="{BB962C8B-B14F-4D97-AF65-F5344CB8AC3E}">
        <p14:creationId xmlns:p14="http://schemas.microsoft.com/office/powerpoint/2010/main" val="3808895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r>
              <a:rPr lang="en-US" dirty="0" smtClean="0"/>
              <a:t>22</a:t>
            </a:r>
            <a:endParaRPr lang="en-US" dirty="0"/>
          </a:p>
        </p:txBody>
      </p:sp>
      <p:sp>
        <p:nvSpPr>
          <p:cNvPr id="6"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11" name="TextBox 10"/>
          <p:cNvSpPr txBox="1"/>
          <p:nvPr/>
        </p:nvSpPr>
        <p:spPr>
          <a:xfrm>
            <a:off x="76200" y="940994"/>
            <a:ext cx="8991600" cy="584775"/>
          </a:xfrm>
          <a:prstGeom prst="rect">
            <a:avLst/>
          </a:prstGeom>
          <a:noFill/>
        </p:spPr>
        <p:txBody>
          <a:bodyPr wrap="square" rtlCol="0">
            <a:spAutoFit/>
          </a:bodyPr>
          <a:lstStyle/>
          <a:p>
            <a:pPr algn="ctr"/>
            <a:r>
              <a:rPr lang="en-US" sz="3200" b="1" dirty="0" smtClean="0"/>
              <a:t>Cost and Count of Freight Bills</a:t>
            </a:r>
            <a:endParaRPr lang="en-US" sz="1350" dirty="0"/>
          </a:p>
        </p:txBody>
      </p:sp>
      <p:graphicFrame>
        <p:nvGraphicFramePr>
          <p:cNvPr id="7" name="Chart 6"/>
          <p:cNvGraphicFramePr>
            <a:graphicFrameLocks/>
          </p:cNvGraphicFramePr>
          <p:nvPr>
            <p:extLst>
              <p:ext uri="{D42A27DB-BD31-4B8C-83A1-F6EECF244321}">
                <p14:modId xmlns:p14="http://schemas.microsoft.com/office/powerpoint/2010/main" val="2709810944"/>
              </p:ext>
            </p:extLst>
          </p:nvPr>
        </p:nvGraphicFramePr>
        <p:xfrm>
          <a:off x="76200" y="1525769"/>
          <a:ext cx="8915400" cy="4722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63620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fld id="{53D5C10A-1044-44F5-A4B8-6DB8661118EF}" type="slidenum">
              <a:rPr lang="en-US" smtClean="0"/>
              <a:t>23</a:t>
            </a:fld>
            <a:endParaRPr lang="en-US" dirty="0"/>
          </a:p>
        </p:txBody>
      </p:sp>
      <p:sp>
        <p:nvSpPr>
          <p:cNvPr id="11" name="TextBox 10"/>
          <p:cNvSpPr txBox="1"/>
          <p:nvPr/>
        </p:nvSpPr>
        <p:spPr>
          <a:xfrm>
            <a:off x="76200" y="940994"/>
            <a:ext cx="8991600" cy="584775"/>
          </a:xfrm>
          <a:prstGeom prst="rect">
            <a:avLst/>
          </a:prstGeom>
          <a:noFill/>
        </p:spPr>
        <p:txBody>
          <a:bodyPr wrap="square" rtlCol="0">
            <a:spAutoFit/>
          </a:bodyPr>
          <a:lstStyle/>
          <a:p>
            <a:pPr algn="ctr"/>
            <a:r>
              <a:rPr lang="en-US" sz="3200" b="1" dirty="0" smtClean="0"/>
              <a:t>Freight Bill Input Method</a:t>
            </a:r>
            <a:endParaRPr lang="en-US" sz="1350" dirty="0"/>
          </a:p>
        </p:txBody>
      </p:sp>
      <p:sp>
        <p:nvSpPr>
          <p:cNvPr id="8"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699273777"/>
              </p:ext>
            </p:extLst>
          </p:nvPr>
        </p:nvGraphicFramePr>
        <p:xfrm>
          <a:off x="228600" y="1525769"/>
          <a:ext cx="8686800" cy="46464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299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553200" y="6416675"/>
            <a:ext cx="2133600" cy="365125"/>
          </a:xfrm>
        </p:spPr>
        <p:txBody>
          <a:bodyPr/>
          <a:lstStyle/>
          <a:p>
            <a:r>
              <a:rPr lang="en-US" dirty="0" smtClean="0"/>
              <a:t>24</a:t>
            </a:r>
            <a:endParaRPr lang="en-US" dirty="0"/>
          </a:p>
        </p:txBody>
      </p:sp>
      <p:sp>
        <p:nvSpPr>
          <p:cNvPr id="6"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11" name="TextBox 10"/>
          <p:cNvSpPr txBox="1"/>
          <p:nvPr/>
        </p:nvSpPr>
        <p:spPr>
          <a:xfrm>
            <a:off x="76200" y="940994"/>
            <a:ext cx="8991600" cy="584775"/>
          </a:xfrm>
          <a:prstGeom prst="rect">
            <a:avLst/>
          </a:prstGeom>
          <a:noFill/>
        </p:spPr>
        <p:txBody>
          <a:bodyPr wrap="square" rtlCol="0">
            <a:spAutoFit/>
          </a:bodyPr>
          <a:lstStyle/>
          <a:p>
            <a:pPr algn="ctr"/>
            <a:r>
              <a:rPr lang="en-US" sz="3200" b="1" dirty="0" smtClean="0"/>
              <a:t>Shipping Documents</a:t>
            </a:r>
            <a:endParaRPr lang="en-US" sz="1350" dirty="0"/>
          </a:p>
        </p:txBody>
      </p:sp>
      <p:graphicFrame>
        <p:nvGraphicFramePr>
          <p:cNvPr id="8" name="Chart 7"/>
          <p:cNvGraphicFramePr>
            <a:graphicFrameLocks/>
          </p:cNvGraphicFramePr>
          <p:nvPr>
            <p:extLst>
              <p:ext uri="{D42A27DB-BD31-4B8C-83A1-F6EECF244321}">
                <p14:modId xmlns:p14="http://schemas.microsoft.com/office/powerpoint/2010/main" val="299571794"/>
              </p:ext>
            </p:extLst>
          </p:nvPr>
        </p:nvGraphicFramePr>
        <p:xfrm>
          <a:off x="152400" y="1525769"/>
          <a:ext cx="8763000" cy="46464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6315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2286000"/>
            <a:ext cx="8229600" cy="384048"/>
          </a:xfrm>
        </p:spPr>
        <p:txBody>
          <a:bodyPr/>
          <a:lstStyle/>
          <a:p>
            <a:pPr lvl="1" algn="ctr" rtl="0">
              <a:spcBef>
                <a:spcPct val="0"/>
              </a:spcBef>
            </a:pPr>
            <a:r>
              <a:rPr lang="en-US" sz="3200" b="1" dirty="0" smtClean="0">
                <a:latin typeface="+mj-lt"/>
              </a:rPr>
              <a:t>Next Steps</a:t>
            </a:r>
          </a:p>
        </p:txBody>
      </p:sp>
      <p:sp>
        <p:nvSpPr>
          <p:cNvPr id="5"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6" name="Slide Number Placeholder 5"/>
          <p:cNvSpPr>
            <a:spLocks noGrp="1"/>
          </p:cNvSpPr>
          <p:nvPr>
            <p:ph type="sldNum" sz="quarter" idx="12"/>
          </p:nvPr>
        </p:nvSpPr>
        <p:spPr>
          <a:xfrm>
            <a:off x="6562344" y="6416675"/>
            <a:ext cx="2133600" cy="365125"/>
          </a:xfrm>
        </p:spPr>
        <p:txBody>
          <a:bodyPr/>
          <a:lstStyle/>
          <a:p>
            <a:r>
              <a:rPr lang="en-US" dirty="0" smtClean="0"/>
              <a:t>25</a:t>
            </a:r>
            <a:endParaRPr lang="en-US" dirty="0"/>
          </a:p>
        </p:txBody>
      </p:sp>
    </p:spTree>
    <p:extLst>
      <p:ext uri="{BB962C8B-B14F-4D97-AF65-F5344CB8AC3E}">
        <p14:creationId xmlns:p14="http://schemas.microsoft.com/office/powerpoint/2010/main" val="3097272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384048"/>
          </a:xfrm>
        </p:spPr>
        <p:txBody>
          <a:bodyPr/>
          <a:lstStyle/>
          <a:p>
            <a:r>
              <a:rPr lang="en-US" sz="3200" b="1" dirty="0" smtClean="0"/>
              <a:t>ATLAS Program Next Steps</a:t>
            </a:r>
            <a:endParaRPr lang="en-US" sz="3200" b="1" dirty="0"/>
          </a:p>
        </p:txBody>
      </p:sp>
      <p:sp>
        <p:nvSpPr>
          <p:cNvPr id="9" name="Slide Number Placeholder 5"/>
          <p:cNvSpPr>
            <a:spLocks noGrp="1"/>
          </p:cNvSpPr>
          <p:nvPr>
            <p:ph type="sldNum" sz="quarter" idx="12"/>
          </p:nvPr>
        </p:nvSpPr>
        <p:spPr>
          <a:xfrm>
            <a:off x="6553200" y="6416675"/>
            <a:ext cx="2133600" cy="365125"/>
          </a:xfrm>
        </p:spPr>
        <p:txBody>
          <a:bodyPr/>
          <a:lstStyle/>
          <a:p>
            <a:r>
              <a:rPr lang="en-US" dirty="0" smtClean="0">
                <a:solidFill>
                  <a:prstClr val="black">
                    <a:tint val="75000"/>
                  </a:prstClr>
                </a:solidFill>
              </a:rPr>
              <a:t>26</a:t>
            </a:r>
            <a:endParaRPr lang="en-US" dirty="0">
              <a:solidFill>
                <a:prstClr val="black">
                  <a:tint val="75000"/>
                </a:prstClr>
              </a:solidFill>
            </a:endParaRPr>
          </a:p>
        </p:txBody>
      </p:sp>
      <p:sp>
        <p:nvSpPr>
          <p:cNvPr id="5" name="Date Placeholder 4"/>
          <p:cNvSpPr>
            <a:spLocks noGrp="1"/>
          </p:cNvSpPr>
          <p:nvPr>
            <p:ph type="dt" sz="half" idx="10"/>
          </p:nvPr>
        </p:nvSpPr>
        <p:spPr>
          <a:xfrm>
            <a:off x="304800" y="6416675"/>
            <a:ext cx="2667000" cy="365125"/>
          </a:xfrm>
        </p:spPr>
        <p:txBody>
          <a:bodyPr/>
          <a:lstStyle/>
          <a:p>
            <a:r>
              <a:rPr lang="en-US" dirty="0" smtClean="0">
                <a:solidFill>
                  <a:prstClr val="black">
                    <a:tint val="75000"/>
                  </a:prstClr>
                </a:solidFill>
              </a:rPr>
              <a:t>CTMA 2017 ATLAS Briefing</a:t>
            </a:r>
            <a:endParaRPr lang="en-US" dirty="0">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51303390"/>
              </p:ext>
            </p:extLst>
          </p:nvPr>
        </p:nvGraphicFramePr>
        <p:xfrm>
          <a:off x="457200" y="2057396"/>
          <a:ext cx="8534400" cy="3686175"/>
        </p:xfrm>
        <a:graphic>
          <a:graphicData uri="http://schemas.openxmlformats.org/drawingml/2006/table">
            <a:tbl>
              <a:tblPr>
                <a:tableStyleId>{5C22544A-7EE6-4342-B048-85BDC9FD1C3A}</a:tableStyleId>
              </a:tblPr>
              <a:tblGrid>
                <a:gridCol w="8534400"/>
              </a:tblGrid>
              <a:tr h="272921">
                <a:tc>
                  <a:txBody>
                    <a:bodyPr/>
                    <a:lstStyle/>
                    <a:p>
                      <a:pPr marL="285750" indent="-285750" algn="l" fontAlgn="ctr">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Software releases in 6-8</a:t>
                      </a:r>
                      <a:r>
                        <a:rPr lang="en-US" sz="2000" b="0" i="0" u="none" strike="noStrike" baseline="0" dirty="0" smtClean="0">
                          <a:solidFill>
                            <a:srgbClr val="000000"/>
                          </a:solidFill>
                          <a:effectLst/>
                          <a:latin typeface="Calibri" panose="020F0502020204030204" pitchFamily="34" charset="0"/>
                        </a:rPr>
                        <a:t> week cycles (unless emergency release).</a:t>
                      </a:r>
                    </a:p>
                    <a:p>
                      <a:pPr marL="285750" indent="-285750" algn="l" fontAlgn="ctr">
                        <a:buFont typeface="Arial" panose="020B0604020202020204" pitchFamily="34" charset="0"/>
                        <a:buChar char="•"/>
                      </a:pPr>
                      <a:r>
                        <a:rPr lang="en-US" sz="2000" b="0" i="0" u="none" strike="noStrike" baseline="0" dirty="0" smtClean="0">
                          <a:solidFill>
                            <a:srgbClr val="000000"/>
                          </a:solidFill>
                          <a:effectLst/>
                          <a:latin typeface="Calibri" panose="020F0502020204030204" pitchFamily="34" charset="0"/>
                        </a:rPr>
                        <a:t>Focus on continued Site adoption and ease of use.</a:t>
                      </a:r>
                    </a:p>
                    <a:p>
                      <a:pPr marL="285750" indent="-285750" algn="l" fontAlgn="ctr">
                        <a:buFont typeface="Arial" panose="020B0604020202020204" pitchFamily="34" charset="0"/>
                        <a:buChar char="•"/>
                      </a:pPr>
                      <a:r>
                        <a:rPr lang="en-US" sz="2000" b="0" i="0" u="none" strike="noStrike" baseline="0" dirty="0" smtClean="0">
                          <a:solidFill>
                            <a:srgbClr val="000000"/>
                          </a:solidFill>
                          <a:effectLst/>
                          <a:latin typeface="Calibri" panose="020F0502020204030204" pitchFamily="34" charset="0"/>
                        </a:rPr>
                        <a:t>Focus on timely updates from Carriers.</a:t>
                      </a:r>
                      <a:endParaRPr lang="en-US" sz="2000" b="0" i="0" u="none" strike="noStrike" dirty="0">
                        <a:solidFill>
                          <a:srgbClr val="000000"/>
                        </a:solidFill>
                        <a:effectLst/>
                        <a:latin typeface="Calibri" panose="020F0502020204030204" pitchFamily="34" charset="0"/>
                      </a:endParaRPr>
                    </a:p>
                  </a:txBody>
                  <a:tcPr marL="9525" marR="9525" marT="9525" marB="0" anchor="ctr">
                    <a:noFill/>
                  </a:tcPr>
                </a:tc>
              </a:tr>
              <a:tr h="272921">
                <a:tc>
                  <a:txBody>
                    <a:bodyPr/>
                    <a:lstStyle/>
                    <a:p>
                      <a:pPr marL="285750" indent="-285750" algn="l" fontAlgn="ctr">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Reporting, Reporting, Reporting.</a:t>
                      </a:r>
                      <a:endParaRPr lang="en-US" sz="2000" b="0" i="0" u="none" strike="noStrike" dirty="0">
                        <a:solidFill>
                          <a:srgbClr val="000000"/>
                        </a:solidFill>
                        <a:effectLst/>
                        <a:latin typeface="Calibri" panose="020F0502020204030204" pitchFamily="34" charset="0"/>
                      </a:endParaRPr>
                    </a:p>
                  </a:txBody>
                  <a:tcPr marL="9525" marR="9525" marT="9525" marB="0" anchor="ctr">
                    <a:noFill/>
                  </a:tcPr>
                </a:tc>
              </a:tr>
              <a:tr h="272921">
                <a:tc>
                  <a:txBody>
                    <a:bodyPr/>
                    <a:lstStyle/>
                    <a:p>
                      <a:pPr marL="285750" indent="-285750" algn="l" fontAlgn="b">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Begin quarterly WebEx Session focusing</a:t>
                      </a:r>
                      <a:r>
                        <a:rPr lang="en-US" sz="2000" b="0" i="0" u="none" strike="noStrike" baseline="0" dirty="0" smtClean="0">
                          <a:solidFill>
                            <a:srgbClr val="000000"/>
                          </a:solidFill>
                          <a:effectLst/>
                          <a:latin typeface="Calibri" panose="020F0502020204030204" pitchFamily="34" charset="0"/>
                        </a:rPr>
                        <a:t> on each module. </a:t>
                      </a:r>
                    </a:p>
                    <a:p>
                      <a:pPr marL="742950" lvl="1" indent="-285750" algn="l" fontAlgn="b">
                        <a:buFont typeface="Arial" panose="020B0604020202020204" pitchFamily="34" charset="0"/>
                        <a:buChar char="•"/>
                      </a:pPr>
                      <a:r>
                        <a:rPr lang="en-US" sz="2000" b="0" i="1" u="none" strike="noStrike" baseline="0" dirty="0" smtClean="0">
                          <a:solidFill>
                            <a:srgbClr val="000000"/>
                          </a:solidFill>
                          <a:effectLst/>
                          <a:latin typeface="Calibri" panose="020F0502020204030204" pitchFamily="34" charset="0"/>
                        </a:rPr>
                        <a:t>Ensure the right audience participates.</a:t>
                      </a:r>
                    </a:p>
                    <a:p>
                      <a:pPr marL="742950" lvl="1" indent="-285750" algn="l" fontAlgn="b">
                        <a:buFont typeface="Arial" panose="020B0604020202020204" pitchFamily="34" charset="0"/>
                        <a:buChar char="•"/>
                      </a:pPr>
                      <a:r>
                        <a:rPr lang="en-US" sz="2000" b="0" i="1" u="none" strike="noStrike" baseline="0" dirty="0" smtClean="0">
                          <a:solidFill>
                            <a:srgbClr val="000000"/>
                          </a:solidFill>
                          <a:effectLst/>
                          <a:latin typeface="Calibri" panose="020F0502020204030204" pitchFamily="34" charset="0"/>
                        </a:rPr>
                        <a:t>Carriers will be invited to attend the Carrier Profile Module WebEx.</a:t>
                      </a:r>
                    </a:p>
                    <a:p>
                      <a:pPr marL="285750" indent="-285750" algn="l" fontAlgn="b">
                        <a:buFont typeface="Arial" panose="020B0604020202020204" pitchFamily="34" charset="0"/>
                        <a:buChar char="•"/>
                      </a:pPr>
                      <a:r>
                        <a:rPr lang="en-US" sz="2000" b="0" i="0" u="none" strike="noStrike" baseline="0" dirty="0" smtClean="0">
                          <a:solidFill>
                            <a:srgbClr val="000000"/>
                          </a:solidFill>
                          <a:effectLst/>
                          <a:latin typeface="Calibri" panose="020F0502020204030204" pitchFamily="34" charset="0"/>
                        </a:rPr>
                        <a:t>Outreach to Carriers through the TMC regrading updates to the Carrier Profile.</a:t>
                      </a:r>
                    </a:p>
                    <a:p>
                      <a:pPr marL="285750" indent="-285750" algn="l" fontAlgn="b">
                        <a:buFont typeface="Arial" panose="020B0604020202020204" pitchFamily="34" charset="0"/>
                        <a:buChar char="•"/>
                      </a:pPr>
                      <a:r>
                        <a:rPr lang="en-US" sz="2000" b="0" i="0" u="none" strike="noStrike" baseline="0" dirty="0" smtClean="0">
                          <a:solidFill>
                            <a:srgbClr val="000000"/>
                          </a:solidFill>
                          <a:effectLst/>
                          <a:latin typeface="Calibri" panose="020F0502020204030204" pitchFamily="34" charset="0"/>
                        </a:rPr>
                        <a:t>Work with Sites to get a better understanding of Site specific requirements driven by contractual or employee transitions. </a:t>
                      </a:r>
                    </a:p>
                    <a:p>
                      <a:pPr marL="285750" indent="-285750" algn="l" fontAlgn="b">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Encourage Carriers which are frequently used by</a:t>
                      </a:r>
                      <a:r>
                        <a:rPr lang="en-US" sz="2000" b="0" i="0" u="none" strike="noStrike" baseline="0" dirty="0" smtClean="0">
                          <a:solidFill>
                            <a:srgbClr val="000000"/>
                          </a:solidFill>
                          <a:effectLst/>
                          <a:latin typeface="Calibri" panose="020F0502020204030204" pitchFamily="34" charset="0"/>
                        </a:rPr>
                        <a:t> DOE sites to consider the use/integration of EDI’s through ATLAS.</a:t>
                      </a:r>
                      <a:endParaRPr lang="en-US" sz="2000" b="0" i="0" u="none" strike="noStrike" dirty="0">
                        <a:solidFill>
                          <a:srgbClr val="000000"/>
                        </a:solidFill>
                        <a:effectLst/>
                        <a:latin typeface="Calibri" panose="020F0502020204030204" pitchFamily="34" charset="0"/>
                      </a:endParaRPr>
                    </a:p>
                  </a:txBody>
                  <a:tcPr marL="9525" marR="9525" marT="9525" marB="0" anchor="b">
                    <a:noFill/>
                  </a:tcPr>
                </a:tc>
              </a:tr>
            </a:tbl>
          </a:graphicData>
        </a:graphic>
      </p:graphicFrame>
    </p:spTree>
    <p:extLst>
      <p:ext uri="{BB962C8B-B14F-4D97-AF65-F5344CB8AC3E}">
        <p14:creationId xmlns:p14="http://schemas.microsoft.com/office/powerpoint/2010/main" val="3210393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2286000"/>
            <a:ext cx="8229600" cy="384048"/>
          </a:xfrm>
        </p:spPr>
        <p:txBody>
          <a:bodyPr/>
          <a:lstStyle/>
          <a:p>
            <a:pPr lvl="1" algn="ctr" rtl="0">
              <a:spcBef>
                <a:spcPct val="0"/>
              </a:spcBef>
            </a:pPr>
            <a:r>
              <a:rPr lang="en-US" sz="3200" b="1" dirty="0" smtClean="0">
                <a:latin typeface="+mj-lt"/>
              </a:rPr>
              <a:t>Closing/Questions</a:t>
            </a:r>
          </a:p>
        </p:txBody>
      </p:sp>
      <p:sp>
        <p:nvSpPr>
          <p:cNvPr id="5"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sp>
        <p:nvSpPr>
          <p:cNvPr id="6" name="Slide Number Placeholder 5"/>
          <p:cNvSpPr>
            <a:spLocks noGrp="1"/>
          </p:cNvSpPr>
          <p:nvPr>
            <p:ph type="sldNum" sz="quarter" idx="12"/>
          </p:nvPr>
        </p:nvSpPr>
        <p:spPr>
          <a:xfrm>
            <a:off x="6562344" y="6416675"/>
            <a:ext cx="2133600" cy="365125"/>
          </a:xfrm>
        </p:spPr>
        <p:txBody>
          <a:bodyPr/>
          <a:lstStyle/>
          <a:p>
            <a:r>
              <a:rPr lang="en-US" dirty="0" smtClean="0"/>
              <a:t>27</a:t>
            </a:r>
            <a:endParaRPr lang="en-US" dirty="0"/>
          </a:p>
        </p:txBody>
      </p:sp>
    </p:spTree>
    <p:extLst>
      <p:ext uri="{BB962C8B-B14F-4D97-AF65-F5344CB8AC3E}">
        <p14:creationId xmlns:p14="http://schemas.microsoft.com/office/powerpoint/2010/main" val="1516074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304800" y="6416675"/>
            <a:ext cx="2667000" cy="365125"/>
          </a:xfrm>
        </p:spPr>
        <p:txBody>
          <a:bodyPr/>
          <a:lstStyle/>
          <a:p>
            <a:r>
              <a:rPr lang="en-US" dirty="0"/>
              <a:t>CTMA 2017 ATLAS </a:t>
            </a:r>
            <a:r>
              <a:rPr lang="en-US" dirty="0" smtClean="0"/>
              <a:t>Briefing</a:t>
            </a:r>
            <a:endParaRPr lang="en-US" dirty="0"/>
          </a:p>
        </p:txBody>
      </p:sp>
      <p:sp>
        <p:nvSpPr>
          <p:cNvPr id="6" name="Slide Number Placeholder 5"/>
          <p:cNvSpPr txBox="1">
            <a:spLocks/>
          </p:cNvSpPr>
          <p:nvPr/>
        </p:nvSpPr>
        <p:spPr>
          <a:xfrm>
            <a:off x="6553200" y="64166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3</a:t>
            </a:r>
            <a:endParaRPr lang="en-US" dirty="0"/>
          </a:p>
        </p:txBody>
      </p:sp>
      <p:sp>
        <p:nvSpPr>
          <p:cNvPr id="7" name="TextBox 6"/>
          <p:cNvSpPr txBox="1"/>
          <p:nvPr/>
        </p:nvSpPr>
        <p:spPr>
          <a:xfrm>
            <a:off x="1493840" y="4038600"/>
            <a:ext cx="6250577" cy="1323439"/>
          </a:xfrm>
          <a:prstGeom prst="rect">
            <a:avLst/>
          </a:prstGeom>
          <a:noFill/>
        </p:spPr>
        <p:txBody>
          <a:bodyPr wrap="square" rtlCol="0">
            <a:spAutoFit/>
          </a:bodyPr>
          <a:lstStyle/>
          <a:p>
            <a:pPr algn="ctr"/>
            <a:r>
              <a:rPr lang="en-US" sz="2000" dirty="0"/>
              <a:t>ATLAS provides </a:t>
            </a:r>
            <a:r>
              <a:rPr lang="en-US" sz="2000" dirty="0" smtClean="0"/>
              <a:t>an Enterprise</a:t>
            </a:r>
            <a:r>
              <a:rPr lang="en-US" sz="2000" dirty="0"/>
              <a:t> </a:t>
            </a:r>
            <a:r>
              <a:rPr lang="en-US" sz="2000" dirty="0" smtClean="0"/>
              <a:t>wide solution for transportation and logistics operations. Users have access to information </a:t>
            </a:r>
            <a:r>
              <a:rPr lang="en-US" sz="2000" dirty="0"/>
              <a:t>for visibility and analysis of </a:t>
            </a:r>
            <a:r>
              <a:rPr lang="en-US" sz="2000" dirty="0" smtClean="0"/>
              <a:t>their transportation activities.  </a:t>
            </a:r>
            <a:endParaRPr lang="en-US" sz="1350" dirty="0"/>
          </a:p>
        </p:txBody>
      </p:sp>
      <p:pic>
        <p:nvPicPr>
          <p:cNvPr id="12" name="Picture 11"/>
          <p:cNvPicPr>
            <a:picLocks noChangeAspect="1"/>
          </p:cNvPicPr>
          <p:nvPr/>
        </p:nvPicPr>
        <p:blipFill>
          <a:blip r:embed="rId3"/>
          <a:stretch>
            <a:fillRect/>
          </a:stretch>
        </p:blipFill>
        <p:spPr>
          <a:xfrm>
            <a:off x="1119025" y="1676400"/>
            <a:ext cx="6905951" cy="1694906"/>
          </a:xfrm>
          <a:prstGeom prst="rect">
            <a:avLst/>
          </a:prstGeom>
        </p:spPr>
      </p:pic>
    </p:spTree>
    <p:extLst>
      <p:ext uri="{BB962C8B-B14F-4D97-AF65-F5344CB8AC3E}">
        <p14:creationId xmlns:p14="http://schemas.microsoft.com/office/powerpoint/2010/main" val="1369199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48000" y="1295400"/>
            <a:ext cx="5638800" cy="792525"/>
          </a:xfrm>
          <a:prstGeom prst="rect">
            <a:avLst/>
          </a:prstGeom>
          <a:noFill/>
        </p:spPr>
        <p:txBody>
          <a:bodyPr wrap="square" rtlCol="0">
            <a:spAutoFit/>
          </a:bodyPr>
          <a:lstStyle/>
          <a:p>
            <a:pPr algn="ctr"/>
            <a:r>
              <a:rPr lang="en-US" sz="3200" b="1" dirty="0" smtClean="0"/>
              <a:t>Carrier Profile Module </a:t>
            </a:r>
            <a:endParaRPr lang="en-US" sz="3200" b="1" dirty="0"/>
          </a:p>
          <a:p>
            <a:endParaRPr lang="en-US" sz="1350" dirty="0"/>
          </a:p>
        </p:txBody>
      </p:sp>
      <p:sp>
        <p:nvSpPr>
          <p:cNvPr id="13" name="TextBox 12"/>
          <p:cNvSpPr txBox="1"/>
          <p:nvPr/>
        </p:nvSpPr>
        <p:spPr>
          <a:xfrm>
            <a:off x="3048000" y="2287741"/>
            <a:ext cx="5638800" cy="3008516"/>
          </a:xfrm>
          <a:prstGeom prst="rect">
            <a:avLst/>
          </a:prstGeom>
          <a:noFill/>
        </p:spPr>
        <p:txBody>
          <a:bodyPr wrap="square" rtlCol="0">
            <a:spAutoFit/>
          </a:bodyPr>
          <a:lstStyle/>
          <a:p>
            <a:r>
              <a:rPr lang="en-US" sz="1600" dirty="0" smtClean="0"/>
              <a:t>The Carrier Profile Module captures important information about a carrier including corporate information, registrations, certifications, permits, equipment types and insurance liabilities as well as corporate contact information.</a:t>
            </a:r>
          </a:p>
          <a:p>
            <a:endParaRPr lang="en-US" sz="1600" dirty="0">
              <a:cs typeface="Arial" panose="020B0604020202020204" pitchFamily="34" charset="0"/>
            </a:endParaRPr>
          </a:p>
          <a:p>
            <a:r>
              <a:rPr lang="en-US" sz="1600" dirty="0" smtClean="0">
                <a:cs typeface="Arial" panose="020B0604020202020204" pitchFamily="34" charset="0"/>
              </a:rPr>
              <a:t>Currently there are 194 carriers available </a:t>
            </a:r>
            <a:r>
              <a:rPr lang="en-US" sz="1600" dirty="0">
                <a:cs typeface="Arial" panose="020B0604020202020204" pitchFamily="34" charset="0"/>
              </a:rPr>
              <a:t>in </a:t>
            </a:r>
            <a:r>
              <a:rPr lang="en-US" sz="1600" dirty="0" smtClean="0">
                <a:cs typeface="Arial" panose="020B0604020202020204" pitchFamily="34" charset="0"/>
              </a:rPr>
              <a:t>ATLAS. 84 carriers are in the Carrier Profile Module while the remaining are available </a:t>
            </a:r>
            <a:r>
              <a:rPr lang="en-US" sz="1600" dirty="0" smtClean="0"/>
              <a:t>through </a:t>
            </a:r>
            <a:r>
              <a:rPr lang="en-US" sz="1600" dirty="0"/>
              <a:t>the drop down lists in the Shipping Documents Module and Freight Bill Module.</a:t>
            </a:r>
          </a:p>
          <a:p>
            <a:endParaRPr lang="en-US" sz="1600" dirty="0" smtClean="0">
              <a:cs typeface="Arial" panose="020B0604020202020204" pitchFamily="34" charset="0"/>
            </a:endParaRPr>
          </a:p>
          <a:p>
            <a:endParaRPr lang="en-US" sz="1600" dirty="0"/>
          </a:p>
          <a:p>
            <a:endParaRPr lang="en-US" sz="1350" dirty="0" smtClean="0"/>
          </a:p>
        </p:txBody>
      </p:sp>
      <p:sp>
        <p:nvSpPr>
          <p:cNvPr id="14" name="Slide Number Placeholder 5"/>
          <p:cNvSpPr>
            <a:spLocks noGrp="1"/>
          </p:cNvSpPr>
          <p:nvPr>
            <p:ph type="sldNum" sz="quarter" idx="12"/>
          </p:nvPr>
        </p:nvSpPr>
        <p:spPr>
          <a:xfrm>
            <a:off x="6553200" y="6416675"/>
            <a:ext cx="2133600" cy="365125"/>
          </a:xfrm>
        </p:spPr>
        <p:txBody>
          <a:bodyPr/>
          <a:lstStyle/>
          <a:p>
            <a:r>
              <a:rPr lang="en-US" dirty="0"/>
              <a:t>4</a:t>
            </a:r>
          </a:p>
        </p:txBody>
      </p:sp>
      <p:sp>
        <p:nvSpPr>
          <p:cNvPr id="15" name="Date Placeholder 4"/>
          <p:cNvSpPr>
            <a:spLocks noGrp="1"/>
          </p:cNvSpPr>
          <p:nvPr>
            <p:ph type="dt" sz="half" idx="10"/>
          </p:nvPr>
        </p:nvSpPr>
        <p:spPr>
          <a:xfrm>
            <a:off x="304800" y="6416675"/>
            <a:ext cx="2667000" cy="365125"/>
          </a:xfrm>
        </p:spPr>
        <p:txBody>
          <a:bodyPr/>
          <a:lstStyle/>
          <a:p>
            <a:r>
              <a:rPr lang="en-US" dirty="0"/>
              <a:t>CTMA 2017 ATLAS </a:t>
            </a:r>
            <a:r>
              <a:rPr lang="en-US" dirty="0" smtClean="0"/>
              <a:t>Briefing</a:t>
            </a:r>
            <a:endParaRPr lang="en-US" dirty="0"/>
          </a:p>
        </p:txBody>
      </p:sp>
      <p:pic>
        <p:nvPicPr>
          <p:cNvPr id="16" name="Picture 15"/>
          <p:cNvPicPr>
            <a:picLocks noChangeAspect="1"/>
          </p:cNvPicPr>
          <p:nvPr/>
        </p:nvPicPr>
        <p:blipFill>
          <a:blip r:embed="rId3"/>
          <a:stretch>
            <a:fillRect/>
          </a:stretch>
        </p:blipFill>
        <p:spPr>
          <a:xfrm>
            <a:off x="621608" y="2293120"/>
            <a:ext cx="2033384" cy="2057400"/>
          </a:xfrm>
          <a:prstGeom prst="rect">
            <a:avLst/>
          </a:prstGeom>
        </p:spPr>
      </p:pic>
      <p:pic>
        <p:nvPicPr>
          <p:cNvPr id="18" name="Picture 17"/>
          <p:cNvPicPr>
            <a:picLocks noChangeAspect="1"/>
          </p:cNvPicPr>
          <p:nvPr/>
        </p:nvPicPr>
        <p:blipFill rotWithShape="1">
          <a:blip r:embed="rId4"/>
          <a:srcRect r="75378"/>
          <a:stretch/>
        </p:blipFill>
        <p:spPr>
          <a:xfrm>
            <a:off x="669543" y="2287740"/>
            <a:ext cx="2069435" cy="2062779"/>
          </a:xfrm>
          <a:prstGeom prst="rect">
            <a:avLst/>
          </a:prstGeom>
        </p:spPr>
      </p:pic>
    </p:spTree>
    <p:extLst>
      <p:ext uri="{BB962C8B-B14F-4D97-AF65-F5344CB8AC3E}">
        <p14:creationId xmlns:p14="http://schemas.microsoft.com/office/powerpoint/2010/main" val="30381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0" y="1295400"/>
            <a:ext cx="5638800" cy="792525"/>
          </a:xfrm>
          <a:prstGeom prst="rect">
            <a:avLst/>
          </a:prstGeom>
          <a:noFill/>
        </p:spPr>
        <p:txBody>
          <a:bodyPr wrap="square" rtlCol="0">
            <a:spAutoFit/>
          </a:bodyPr>
          <a:lstStyle/>
          <a:p>
            <a:pPr algn="ctr"/>
            <a:r>
              <a:rPr lang="en-US" sz="3200" b="1" dirty="0" smtClean="0"/>
              <a:t>Shipping Documents Module</a:t>
            </a:r>
            <a:endParaRPr lang="en-US" sz="3200" b="1" dirty="0"/>
          </a:p>
          <a:p>
            <a:endParaRPr lang="en-US" sz="1350" dirty="0"/>
          </a:p>
        </p:txBody>
      </p:sp>
      <p:sp>
        <p:nvSpPr>
          <p:cNvPr id="9" name="TextBox 8"/>
          <p:cNvSpPr txBox="1"/>
          <p:nvPr/>
        </p:nvSpPr>
        <p:spPr>
          <a:xfrm>
            <a:off x="3048000" y="2287741"/>
            <a:ext cx="5638800" cy="2800767"/>
          </a:xfrm>
          <a:prstGeom prst="rect">
            <a:avLst/>
          </a:prstGeom>
          <a:noFill/>
        </p:spPr>
        <p:txBody>
          <a:bodyPr wrap="square" rtlCol="0">
            <a:spAutoFit/>
          </a:bodyPr>
          <a:lstStyle/>
          <a:p>
            <a:r>
              <a:rPr lang="en-US" sz="1600" dirty="0" smtClean="0"/>
              <a:t>The Shipping Document Module integrates with other ATLAS modules for “look ups” to pre-populate information. </a:t>
            </a:r>
          </a:p>
          <a:p>
            <a:endParaRPr lang="en-US" sz="1600" dirty="0"/>
          </a:p>
          <a:p>
            <a:pPr>
              <a:defRPr/>
            </a:pPr>
            <a:r>
              <a:rPr lang="en-US" sz="1600" dirty="0">
                <a:cs typeface="Arial" panose="020B0604020202020204" pitchFamily="34" charset="0"/>
              </a:rPr>
              <a:t>ATLAS </a:t>
            </a:r>
            <a:r>
              <a:rPr lang="en-US" sz="1600" dirty="0" smtClean="0">
                <a:cs typeface="Arial" panose="020B0604020202020204" pitchFamily="34" charset="0"/>
              </a:rPr>
              <a:t>enables the creation of the </a:t>
            </a:r>
            <a:r>
              <a:rPr lang="en-US" sz="1600" dirty="0">
                <a:cs typeface="Arial" panose="020B0604020202020204" pitchFamily="34" charset="0"/>
              </a:rPr>
              <a:t>following shipping </a:t>
            </a:r>
            <a:r>
              <a:rPr lang="en-US" sz="1600" dirty="0" smtClean="0">
                <a:cs typeface="Arial" panose="020B0604020202020204" pitchFamily="34" charset="0"/>
              </a:rPr>
              <a:t>documents:</a:t>
            </a:r>
            <a:br>
              <a:rPr lang="en-US" sz="1600" dirty="0" smtClean="0">
                <a:cs typeface="Arial" panose="020B0604020202020204" pitchFamily="34" charset="0"/>
              </a:rPr>
            </a:br>
            <a:endParaRPr lang="en-US" sz="1600" dirty="0" smtClean="0">
              <a:cs typeface="Arial" panose="020B0604020202020204" pitchFamily="34" charset="0"/>
            </a:endParaRPr>
          </a:p>
          <a:p>
            <a:pPr marL="1200150" lvl="2" indent="-285750">
              <a:buFont typeface="Arial" panose="020B0604020202020204" pitchFamily="34" charset="0"/>
              <a:buChar char="•"/>
              <a:defRPr/>
            </a:pPr>
            <a:r>
              <a:rPr lang="en-US" sz="1600" dirty="0" smtClean="0">
                <a:cs typeface="Arial" panose="020B0604020202020204" pitchFamily="34" charset="0"/>
              </a:rPr>
              <a:t>BOL</a:t>
            </a:r>
          </a:p>
          <a:p>
            <a:pPr marL="1200150" lvl="2" indent="-285750">
              <a:buFont typeface="Arial" panose="020B0604020202020204" pitchFamily="34" charset="0"/>
              <a:buChar char="•"/>
              <a:defRPr/>
            </a:pPr>
            <a:r>
              <a:rPr lang="en-US" sz="1600" dirty="0" smtClean="0">
                <a:cs typeface="Arial" panose="020B0604020202020204" pitchFamily="34" charset="0"/>
              </a:rPr>
              <a:t>UHWM</a:t>
            </a:r>
          </a:p>
          <a:p>
            <a:pPr marL="1200150" lvl="2" indent="-285750">
              <a:buFont typeface="Arial" panose="020B0604020202020204" pitchFamily="34" charset="0"/>
              <a:buChar char="•"/>
              <a:defRPr/>
            </a:pPr>
            <a:r>
              <a:rPr lang="en-US" sz="1600" dirty="0" smtClean="0">
                <a:cs typeface="Arial" panose="020B0604020202020204" pitchFamily="34" charset="0"/>
              </a:rPr>
              <a:t>IATA </a:t>
            </a:r>
            <a:endParaRPr lang="en-US" sz="1600" strike="sngStrike" dirty="0">
              <a:solidFill>
                <a:srgbClr val="FF0000"/>
              </a:solidFill>
              <a:cs typeface="Arial" panose="020B0604020202020204" pitchFamily="34" charset="0"/>
            </a:endParaRPr>
          </a:p>
          <a:p>
            <a:pPr marL="1200150" lvl="2" indent="-285750">
              <a:buFont typeface="Arial" panose="020B0604020202020204" pitchFamily="34" charset="0"/>
              <a:buChar char="•"/>
              <a:defRPr/>
            </a:pPr>
            <a:r>
              <a:rPr lang="en-US" sz="1600" dirty="0" smtClean="0">
                <a:cs typeface="Arial" panose="020B0604020202020204" pitchFamily="34" charset="0"/>
              </a:rPr>
              <a:t>NRC 540, 541, 542 </a:t>
            </a:r>
            <a:r>
              <a:rPr lang="en-US" sz="1600" dirty="0">
                <a:cs typeface="Arial" panose="020B0604020202020204" pitchFamily="34" charset="0"/>
              </a:rPr>
              <a:t>and </a:t>
            </a:r>
            <a:r>
              <a:rPr lang="en-US" sz="1600" dirty="0" smtClean="0">
                <a:cs typeface="Arial" panose="020B0604020202020204" pitchFamily="34" charset="0"/>
              </a:rPr>
              <a:t>741</a:t>
            </a:r>
            <a:endParaRPr lang="en-US" sz="1600" dirty="0">
              <a:cs typeface="Arial" panose="020B0604020202020204" pitchFamily="34" charset="0"/>
            </a:endParaRPr>
          </a:p>
          <a:p>
            <a:r>
              <a:rPr lang="en-US" sz="1600" dirty="0" smtClean="0">
                <a:cs typeface="Arial" panose="020B0604020202020204" pitchFamily="34" charset="0"/>
              </a:rPr>
              <a:t/>
            </a:r>
            <a:br>
              <a:rPr lang="en-US" sz="1600" dirty="0" smtClean="0">
                <a:cs typeface="Arial" panose="020B0604020202020204" pitchFamily="34" charset="0"/>
              </a:rPr>
            </a:br>
            <a:endParaRPr lang="en-US" sz="1600" dirty="0">
              <a:cs typeface="Arial" panose="020B0604020202020204" pitchFamily="34" charset="0"/>
            </a:endParaRPr>
          </a:p>
        </p:txBody>
      </p:sp>
      <p:sp>
        <p:nvSpPr>
          <p:cNvPr id="10" name="Slide Number Placeholder 5"/>
          <p:cNvSpPr>
            <a:spLocks noGrp="1"/>
          </p:cNvSpPr>
          <p:nvPr>
            <p:ph type="sldNum" sz="quarter" idx="12"/>
          </p:nvPr>
        </p:nvSpPr>
        <p:spPr>
          <a:xfrm>
            <a:off x="6553200" y="6416675"/>
            <a:ext cx="2133600" cy="365125"/>
          </a:xfrm>
        </p:spPr>
        <p:txBody>
          <a:bodyPr/>
          <a:lstStyle/>
          <a:p>
            <a:r>
              <a:rPr lang="en-US" dirty="0"/>
              <a:t>5</a:t>
            </a:r>
          </a:p>
        </p:txBody>
      </p:sp>
      <p:sp>
        <p:nvSpPr>
          <p:cNvPr id="11"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pic>
        <p:nvPicPr>
          <p:cNvPr id="20" name="Picture 19"/>
          <p:cNvPicPr>
            <a:picLocks noChangeAspect="1"/>
          </p:cNvPicPr>
          <p:nvPr/>
        </p:nvPicPr>
        <p:blipFill rotWithShape="1">
          <a:blip r:embed="rId3"/>
          <a:srcRect l="24622" r="50000"/>
          <a:stretch/>
        </p:blipFill>
        <p:spPr>
          <a:xfrm>
            <a:off x="667512" y="2286000"/>
            <a:ext cx="2136889" cy="2066544"/>
          </a:xfrm>
          <a:prstGeom prst="rect">
            <a:avLst/>
          </a:prstGeom>
        </p:spPr>
      </p:pic>
    </p:spTree>
    <p:extLst>
      <p:ext uri="{BB962C8B-B14F-4D97-AF65-F5344CB8AC3E}">
        <p14:creationId xmlns:p14="http://schemas.microsoft.com/office/powerpoint/2010/main" val="423595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48000" y="1295400"/>
            <a:ext cx="5638800" cy="792525"/>
          </a:xfrm>
          <a:prstGeom prst="rect">
            <a:avLst/>
          </a:prstGeom>
          <a:noFill/>
        </p:spPr>
        <p:txBody>
          <a:bodyPr wrap="square" rtlCol="0">
            <a:spAutoFit/>
          </a:bodyPr>
          <a:lstStyle/>
          <a:p>
            <a:pPr algn="ctr"/>
            <a:r>
              <a:rPr lang="en-US" sz="3200" b="1" dirty="0" smtClean="0"/>
              <a:t>Rate &amp; Route Module</a:t>
            </a:r>
            <a:endParaRPr lang="en-US" sz="3200" b="1" dirty="0"/>
          </a:p>
          <a:p>
            <a:endParaRPr lang="en-US" sz="1350" dirty="0"/>
          </a:p>
        </p:txBody>
      </p:sp>
      <p:sp>
        <p:nvSpPr>
          <p:cNvPr id="13" name="TextBox 12"/>
          <p:cNvSpPr txBox="1"/>
          <p:nvPr/>
        </p:nvSpPr>
        <p:spPr>
          <a:xfrm>
            <a:off x="3048000" y="2287741"/>
            <a:ext cx="5638800" cy="2762295"/>
          </a:xfrm>
          <a:prstGeom prst="rect">
            <a:avLst/>
          </a:prstGeom>
          <a:noFill/>
        </p:spPr>
        <p:txBody>
          <a:bodyPr wrap="square" rtlCol="0">
            <a:spAutoFit/>
          </a:bodyPr>
          <a:lstStyle/>
          <a:p>
            <a:r>
              <a:rPr lang="en-US" sz="1600" dirty="0" smtClean="0"/>
              <a:t>The Rate &amp; Route Module provides DOE Tenders and rating tools for LTL, TL, Parcel,  and Air.  A link to download an Excel HHG rating tool is provided.</a:t>
            </a:r>
          </a:p>
          <a:p>
            <a:endParaRPr lang="en-US" sz="1600" dirty="0"/>
          </a:p>
          <a:p>
            <a:r>
              <a:rPr lang="en-US" sz="1600" dirty="0" smtClean="0"/>
              <a:t>This module provides pricing determinations based on hazardous material miles and assessorials and shows cost comparisons between carriers.</a:t>
            </a:r>
          </a:p>
          <a:p>
            <a:endParaRPr lang="en-US" sz="1600" dirty="0"/>
          </a:p>
          <a:p>
            <a:endParaRPr lang="en-US" sz="1600" dirty="0"/>
          </a:p>
          <a:p>
            <a:endParaRPr lang="en-US" sz="1600" dirty="0"/>
          </a:p>
          <a:p>
            <a:endParaRPr lang="en-US" sz="1350" dirty="0" smtClean="0"/>
          </a:p>
        </p:txBody>
      </p:sp>
      <p:sp>
        <p:nvSpPr>
          <p:cNvPr id="14" name="Slide Number Placeholder 5"/>
          <p:cNvSpPr>
            <a:spLocks noGrp="1"/>
          </p:cNvSpPr>
          <p:nvPr>
            <p:ph type="sldNum" sz="quarter" idx="12"/>
          </p:nvPr>
        </p:nvSpPr>
        <p:spPr>
          <a:xfrm>
            <a:off x="6553200" y="6416675"/>
            <a:ext cx="2133600" cy="365125"/>
          </a:xfrm>
        </p:spPr>
        <p:txBody>
          <a:bodyPr/>
          <a:lstStyle/>
          <a:p>
            <a:r>
              <a:rPr lang="en-US" dirty="0"/>
              <a:t>6</a:t>
            </a:r>
          </a:p>
        </p:txBody>
      </p:sp>
      <p:sp>
        <p:nvSpPr>
          <p:cNvPr id="15"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pic>
        <p:nvPicPr>
          <p:cNvPr id="21" name="Picture 20"/>
          <p:cNvPicPr>
            <a:picLocks noChangeAspect="1"/>
          </p:cNvPicPr>
          <p:nvPr/>
        </p:nvPicPr>
        <p:blipFill rotWithShape="1">
          <a:blip r:embed="rId3"/>
          <a:srcRect l="50000" r="24622"/>
          <a:stretch/>
        </p:blipFill>
        <p:spPr>
          <a:xfrm>
            <a:off x="667512" y="2286000"/>
            <a:ext cx="2141318" cy="2070828"/>
          </a:xfrm>
          <a:prstGeom prst="rect">
            <a:avLst/>
          </a:prstGeom>
        </p:spPr>
      </p:pic>
    </p:spTree>
    <p:extLst>
      <p:ext uri="{BB962C8B-B14F-4D97-AF65-F5344CB8AC3E}">
        <p14:creationId xmlns:p14="http://schemas.microsoft.com/office/powerpoint/2010/main" val="563116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00" y="1295400"/>
            <a:ext cx="5638800" cy="792525"/>
          </a:xfrm>
          <a:prstGeom prst="rect">
            <a:avLst/>
          </a:prstGeom>
          <a:noFill/>
        </p:spPr>
        <p:txBody>
          <a:bodyPr wrap="square" rtlCol="0">
            <a:spAutoFit/>
          </a:bodyPr>
          <a:lstStyle/>
          <a:p>
            <a:pPr algn="ctr"/>
            <a:r>
              <a:rPr lang="en-US" sz="3200" b="1" dirty="0" smtClean="0"/>
              <a:t>Freight Bill Module</a:t>
            </a:r>
            <a:endParaRPr lang="en-US" sz="3200" b="1" dirty="0"/>
          </a:p>
          <a:p>
            <a:endParaRPr lang="en-US" sz="1350" dirty="0"/>
          </a:p>
        </p:txBody>
      </p:sp>
      <p:sp>
        <p:nvSpPr>
          <p:cNvPr id="10" name="TextBox 9"/>
          <p:cNvSpPr txBox="1"/>
          <p:nvPr/>
        </p:nvSpPr>
        <p:spPr>
          <a:xfrm>
            <a:off x="3048000" y="2287741"/>
            <a:ext cx="5638800" cy="2516073"/>
          </a:xfrm>
          <a:prstGeom prst="rect">
            <a:avLst/>
          </a:prstGeom>
          <a:noFill/>
        </p:spPr>
        <p:txBody>
          <a:bodyPr wrap="square" rtlCol="0">
            <a:spAutoFit/>
          </a:bodyPr>
          <a:lstStyle/>
          <a:p>
            <a:r>
              <a:rPr lang="en-US" sz="1600" dirty="0" smtClean="0"/>
              <a:t>The Freight Bill Module allows the import and export of carrier freight bills as well as manual freight bill entry. In addition, the Freight Bill Module integrates with major carriers to receive electronic freight bills via EDI. </a:t>
            </a:r>
            <a:endParaRPr lang="en-US" sz="1600" dirty="0"/>
          </a:p>
          <a:p>
            <a:endParaRPr lang="en-US" sz="1600" dirty="0"/>
          </a:p>
          <a:p>
            <a:r>
              <a:rPr lang="en-US" sz="1600" dirty="0" smtClean="0"/>
              <a:t>The Freight Bill Module also enables pre-payment audits on freight bills.</a:t>
            </a:r>
          </a:p>
          <a:p>
            <a:endParaRPr lang="en-US" sz="1600" dirty="0" smtClean="0"/>
          </a:p>
          <a:p>
            <a:endParaRPr lang="en-US" sz="1600" dirty="0"/>
          </a:p>
          <a:p>
            <a:endParaRPr lang="en-US" sz="1350" dirty="0" smtClean="0"/>
          </a:p>
        </p:txBody>
      </p:sp>
      <p:sp>
        <p:nvSpPr>
          <p:cNvPr id="11" name="Slide Number Placeholder 5"/>
          <p:cNvSpPr>
            <a:spLocks noGrp="1"/>
          </p:cNvSpPr>
          <p:nvPr>
            <p:ph type="sldNum" sz="quarter" idx="12"/>
          </p:nvPr>
        </p:nvSpPr>
        <p:spPr>
          <a:xfrm>
            <a:off x="6553200" y="6416675"/>
            <a:ext cx="2133600" cy="365125"/>
          </a:xfrm>
        </p:spPr>
        <p:txBody>
          <a:bodyPr/>
          <a:lstStyle/>
          <a:p>
            <a:r>
              <a:rPr lang="en-US" dirty="0"/>
              <a:t>7</a:t>
            </a:r>
          </a:p>
        </p:txBody>
      </p:sp>
      <p:sp>
        <p:nvSpPr>
          <p:cNvPr id="18"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pic>
        <p:nvPicPr>
          <p:cNvPr id="22" name="Picture 21"/>
          <p:cNvPicPr>
            <a:picLocks noChangeAspect="1"/>
          </p:cNvPicPr>
          <p:nvPr/>
        </p:nvPicPr>
        <p:blipFill rotWithShape="1">
          <a:blip r:embed="rId3"/>
          <a:srcRect l="75378"/>
          <a:stretch/>
        </p:blipFill>
        <p:spPr>
          <a:xfrm>
            <a:off x="667512" y="2286000"/>
            <a:ext cx="2003802" cy="1997356"/>
          </a:xfrm>
          <a:prstGeom prst="rect">
            <a:avLst/>
          </a:prstGeom>
        </p:spPr>
      </p:pic>
    </p:spTree>
    <p:extLst>
      <p:ext uri="{BB962C8B-B14F-4D97-AF65-F5344CB8AC3E}">
        <p14:creationId xmlns:p14="http://schemas.microsoft.com/office/powerpoint/2010/main" val="653038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384048"/>
          </a:xfrm>
        </p:spPr>
        <p:txBody>
          <a:bodyPr/>
          <a:lstStyle/>
          <a:p>
            <a:pPr lvl="1" algn="ctr" rtl="0">
              <a:spcBef>
                <a:spcPct val="0"/>
              </a:spcBef>
            </a:pPr>
            <a:r>
              <a:rPr lang="en-US" sz="3200" b="1" dirty="0" smtClean="0">
                <a:latin typeface="+mj-lt"/>
              </a:rPr>
              <a:t>ATLAS Releases</a:t>
            </a:r>
          </a:p>
        </p:txBody>
      </p:sp>
      <p:sp>
        <p:nvSpPr>
          <p:cNvPr id="9" name="Slide Number Placeholder 5"/>
          <p:cNvSpPr>
            <a:spLocks noGrp="1"/>
          </p:cNvSpPr>
          <p:nvPr>
            <p:ph type="sldNum" sz="quarter" idx="12"/>
          </p:nvPr>
        </p:nvSpPr>
        <p:spPr>
          <a:xfrm>
            <a:off x="6553200" y="6416675"/>
            <a:ext cx="2133600" cy="365125"/>
          </a:xfrm>
        </p:spPr>
        <p:txBody>
          <a:bodyPr/>
          <a:lstStyle/>
          <a:p>
            <a:r>
              <a:rPr lang="en-US" dirty="0" smtClean="0"/>
              <a:t>8</a:t>
            </a:r>
            <a:endParaRPr lang="en-US" dirty="0"/>
          </a:p>
        </p:txBody>
      </p:sp>
      <p:sp>
        <p:nvSpPr>
          <p:cNvPr id="5" name="Date Placeholder 4"/>
          <p:cNvSpPr>
            <a:spLocks noGrp="1"/>
          </p:cNvSpPr>
          <p:nvPr>
            <p:ph type="dt" sz="half" idx="10"/>
          </p:nvPr>
        </p:nvSpPr>
        <p:spPr>
          <a:xfrm>
            <a:off x="304800" y="6416675"/>
            <a:ext cx="2667000" cy="365125"/>
          </a:xfrm>
        </p:spPr>
        <p:txBody>
          <a:bodyPr/>
          <a:lstStyle/>
          <a:p>
            <a:r>
              <a:rPr lang="en-US" dirty="0"/>
              <a:t>CTMA 2017 ATLAS </a:t>
            </a:r>
            <a:r>
              <a:rPr lang="en-US" dirty="0" smtClean="0"/>
              <a:t>Briefing</a:t>
            </a:r>
            <a:endParaRPr lang="en-US" dirty="0"/>
          </a:p>
        </p:txBody>
      </p:sp>
    </p:spTree>
    <p:extLst>
      <p:ext uri="{BB962C8B-B14F-4D97-AF65-F5344CB8AC3E}">
        <p14:creationId xmlns:p14="http://schemas.microsoft.com/office/powerpoint/2010/main" val="323685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384048"/>
          </a:xfrm>
        </p:spPr>
        <p:txBody>
          <a:bodyPr/>
          <a:lstStyle/>
          <a:p>
            <a:r>
              <a:rPr lang="en-US" sz="3200" b="1" dirty="0" smtClean="0"/>
              <a:t>ATLAS Releases September, 2016 – Present</a:t>
            </a:r>
            <a:br>
              <a:rPr lang="en-US" sz="3200" b="1" dirty="0" smtClean="0"/>
            </a:br>
            <a:r>
              <a:rPr lang="en-US" sz="3200" b="1" dirty="0" smtClean="0"/>
              <a:t>36 SCRs Implemented in 6 Releases</a:t>
            </a:r>
            <a:endParaRPr lang="en-US" sz="3200" b="1" dirty="0"/>
          </a:p>
        </p:txBody>
      </p:sp>
      <p:sp>
        <p:nvSpPr>
          <p:cNvPr id="9" name="Slide Number Placeholder 5"/>
          <p:cNvSpPr>
            <a:spLocks noGrp="1"/>
          </p:cNvSpPr>
          <p:nvPr>
            <p:ph type="sldNum" sz="quarter" idx="12"/>
          </p:nvPr>
        </p:nvSpPr>
        <p:spPr>
          <a:xfrm>
            <a:off x="6553200" y="6416675"/>
            <a:ext cx="2133600" cy="365125"/>
          </a:xfrm>
        </p:spPr>
        <p:txBody>
          <a:bodyPr/>
          <a:lstStyle/>
          <a:p>
            <a:r>
              <a:rPr lang="en-US" dirty="0"/>
              <a:t>9</a:t>
            </a:r>
          </a:p>
        </p:txBody>
      </p:sp>
      <p:sp>
        <p:nvSpPr>
          <p:cNvPr id="5" name="Date Placeholder 4"/>
          <p:cNvSpPr>
            <a:spLocks noGrp="1"/>
          </p:cNvSpPr>
          <p:nvPr>
            <p:ph type="dt" sz="half" idx="10"/>
          </p:nvPr>
        </p:nvSpPr>
        <p:spPr>
          <a:xfrm>
            <a:off x="304800" y="6416675"/>
            <a:ext cx="2667000" cy="365125"/>
          </a:xfrm>
        </p:spPr>
        <p:txBody>
          <a:bodyPr/>
          <a:lstStyle/>
          <a:p>
            <a:r>
              <a:rPr lang="en-US" dirty="0" smtClean="0"/>
              <a:t>CTMA 2017 ATLAS Briefing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10323708"/>
              </p:ext>
            </p:extLst>
          </p:nvPr>
        </p:nvGraphicFramePr>
        <p:xfrm>
          <a:off x="269449" y="2133599"/>
          <a:ext cx="8534400" cy="3200400"/>
        </p:xfrm>
        <a:graphic>
          <a:graphicData uri="http://schemas.openxmlformats.org/drawingml/2006/table">
            <a:tbl>
              <a:tblPr firstRow="1" bandRow="1">
                <a:tableStyleId>{5C22544A-7EE6-4342-B048-85BDC9FD1C3A}</a:tableStyleId>
              </a:tblPr>
              <a:tblGrid>
                <a:gridCol w="1219200"/>
                <a:gridCol w="1219200"/>
                <a:gridCol w="1219200"/>
                <a:gridCol w="1219200"/>
                <a:gridCol w="1406951"/>
                <a:gridCol w="1031449"/>
                <a:gridCol w="1219200"/>
              </a:tblGrid>
              <a:tr h="518354">
                <a:tc>
                  <a:txBody>
                    <a:bodyPr/>
                    <a:lstStyle/>
                    <a:p>
                      <a:r>
                        <a:rPr lang="en-US" dirty="0" smtClean="0">
                          <a:solidFill>
                            <a:schemeClr val="tx1"/>
                          </a:solidFill>
                        </a:rPr>
                        <a:t>Release</a:t>
                      </a:r>
                      <a:endParaRPr lang="en-US" dirty="0">
                        <a:solidFill>
                          <a:schemeClr val="tx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US" dirty="0" smtClean="0">
                          <a:solidFill>
                            <a:schemeClr val="tx1"/>
                          </a:solidFill>
                        </a:rPr>
                        <a:t># SCRs</a:t>
                      </a:r>
                      <a:endParaRPr lang="en-US" dirty="0">
                        <a:solidFill>
                          <a:schemeClr val="tx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US" dirty="0" smtClean="0">
                          <a:solidFill>
                            <a:schemeClr val="tx1"/>
                          </a:solidFill>
                        </a:rPr>
                        <a:t>Carrier Profile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lang="en-US" dirty="0" smtClean="0">
                          <a:solidFill>
                            <a:schemeClr val="tx1"/>
                          </a:solidFill>
                        </a:rPr>
                        <a:t>Rate &amp; Route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en-US" dirty="0" smtClean="0">
                          <a:solidFill>
                            <a:schemeClr val="tx1"/>
                          </a:solidFill>
                        </a:rPr>
                        <a:t>Shipping Documents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66"/>
                    </a:solidFill>
                  </a:tcPr>
                </a:tc>
                <a:tc>
                  <a:txBody>
                    <a:bodyPr/>
                    <a:lstStyle/>
                    <a:p>
                      <a:r>
                        <a:rPr lang="en-US" dirty="0" smtClean="0">
                          <a:solidFill>
                            <a:schemeClr val="tx1"/>
                          </a:solidFill>
                        </a:rPr>
                        <a:t>Freight Bill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n-US" dirty="0" smtClean="0">
                          <a:solidFill>
                            <a:schemeClr val="tx1"/>
                          </a:solidFill>
                        </a:rPr>
                        <a:t>System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00316">
                <a:tc>
                  <a:txBody>
                    <a:bodyPr/>
                    <a:lstStyle/>
                    <a:p>
                      <a:r>
                        <a:rPr lang="en-US" dirty="0" smtClean="0"/>
                        <a:t>4.2.0</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dirty="0" smtClean="0"/>
                        <a:t>12</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lang="en-US" sz="18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66"/>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dirty="0" smtClean="0">
                          <a:solidFill>
                            <a:schemeClr val="tx1"/>
                          </a:solidFill>
                        </a:rPr>
                        <a:t>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00316">
                <a:tc>
                  <a:txBody>
                    <a:bodyPr/>
                    <a:lstStyle/>
                    <a:p>
                      <a:r>
                        <a:rPr lang="en-US" dirty="0" smtClean="0"/>
                        <a:t>4.3.0</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lang="en-US" sz="18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66"/>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00316">
                <a:tc>
                  <a:txBody>
                    <a:bodyPr/>
                    <a:lstStyle/>
                    <a:p>
                      <a:r>
                        <a:rPr lang="en-US" dirty="0" smtClean="0"/>
                        <a:t>4.4.0</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dirty="0" smtClean="0"/>
                        <a:t>3</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lang="en-US" sz="18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66"/>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00316">
                <a:tc>
                  <a:txBody>
                    <a:bodyPr/>
                    <a:lstStyle/>
                    <a:p>
                      <a:r>
                        <a:rPr lang="en-US" dirty="0" smtClean="0"/>
                        <a:t>4.4.1</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lang="en-US" sz="18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66"/>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00316">
                <a:tc>
                  <a:txBody>
                    <a:bodyPr/>
                    <a:lstStyle/>
                    <a:p>
                      <a:r>
                        <a:rPr lang="en-US" dirty="0" smtClean="0"/>
                        <a:t>4.5.0</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dirty="0" smtClean="0"/>
                        <a:t>3</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lang="en-US" sz="18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66"/>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00316">
                <a:tc>
                  <a:txBody>
                    <a:bodyPr/>
                    <a:lstStyle/>
                    <a:p>
                      <a:r>
                        <a:rPr lang="en-US" dirty="0" smtClean="0"/>
                        <a:t>4.6.0</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dirty="0" smtClean="0"/>
                        <a:t>9</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lang="en-US" sz="18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66"/>
                    </a:solidFill>
                  </a:tcPr>
                </a:tc>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00316">
                <a:tc>
                  <a:txBody>
                    <a:bodyPr/>
                    <a:lstStyle/>
                    <a:p>
                      <a:r>
                        <a:rPr lang="en-US" dirty="0" smtClean="0"/>
                        <a:t>5.0.0*</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dirty="0" smtClean="0"/>
                        <a:t>7</a:t>
                      </a:r>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sz="1800" b="0" kern="1200" dirty="0" smtClean="0">
                          <a:solidFill>
                            <a:schemeClr val="tx1"/>
                          </a:solidFill>
                          <a:latin typeface="+mn-lt"/>
                          <a:ea typeface="+mn-ea"/>
                          <a:cs typeface="+mn-cs"/>
                        </a:rPr>
                        <a:t>1</a:t>
                      </a:r>
                      <a:endParaRPr lang="en-US" sz="18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66"/>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
        <p:nvSpPr>
          <p:cNvPr id="7" name="TextBox 6"/>
          <p:cNvSpPr txBox="1"/>
          <p:nvPr/>
        </p:nvSpPr>
        <p:spPr>
          <a:xfrm>
            <a:off x="6981725" y="5943600"/>
            <a:ext cx="2155205" cy="369332"/>
          </a:xfrm>
          <a:prstGeom prst="rect">
            <a:avLst/>
          </a:prstGeom>
          <a:noFill/>
        </p:spPr>
        <p:txBody>
          <a:bodyPr wrap="none" rtlCol="0">
            <a:spAutoFit/>
          </a:bodyPr>
          <a:lstStyle/>
          <a:p>
            <a:r>
              <a:rPr lang="en-US" dirty="0" smtClean="0"/>
              <a:t>* Release in progress</a:t>
            </a:r>
            <a:endParaRPr lang="en-US" dirty="0"/>
          </a:p>
        </p:txBody>
      </p:sp>
    </p:spTree>
    <p:extLst>
      <p:ext uri="{BB962C8B-B14F-4D97-AF65-F5344CB8AC3E}">
        <p14:creationId xmlns:p14="http://schemas.microsoft.com/office/powerpoint/2010/main" val="3942627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67563</TotalTime>
  <Words>831</Words>
  <Application>Microsoft Office PowerPoint</Application>
  <PresentationFormat>On-screen Show (4:3)</PresentationFormat>
  <Paragraphs>247</Paragraphs>
  <Slides>27</Slides>
  <Notes>25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Wingdings</vt:lpstr>
      <vt:lpstr>Office Theme</vt:lpstr>
      <vt:lpstr>1_Office Theme</vt:lpstr>
      <vt:lpstr>Agenda</vt:lpstr>
      <vt:lpstr>ATLAS Overview</vt:lpstr>
      <vt:lpstr>PowerPoint Presentation</vt:lpstr>
      <vt:lpstr>PowerPoint Presentation</vt:lpstr>
      <vt:lpstr>PowerPoint Presentation</vt:lpstr>
      <vt:lpstr>PowerPoint Presentation</vt:lpstr>
      <vt:lpstr>PowerPoint Presentation</vt:lpstr>
      <vt:lpstr>ATLAS Releases</vt:lpstr>
      <vt:lpstr>ATLAS Releases September, 2016 – Present 36 SCRs Implemented in 6 Releases</vt:lpstr>
      <vt:lpstr>ATLAS Statistics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EDI</vt:lpstr>
      <vt:lpstr>PowerPoint Presentation</vt:lpstr>
      <vt:lpstr>PowerPoint Presentation</vt:lpstr>
      <vt:lpstr>FY 2015 vs FY 2016</vt:lpstr>
      <vt:lpstr>PowerPoint Presentation</vt:lpstr>
      <vt:lpstr>PowerPoint Presentation</vt:lpstr>
      <vt:lpstr>PowerPoint Presentation</vt:lpstr>
      <vt:lpstr>Next Steps</vt:lpstr>
      <vt:lpstr>ATLAS Program Next Steps</vt:lpstr>
      <vt:lpstr>Closing/Questions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cwidhalm</dc:creator>
  <cp:lastModifiedBy>deannewton</cp:lastModifiedBy>
  <cp:revision>525</cp:revision>
  <cp:lastPrinted>2017-05-15T17:14:20Z</cp:lastPrinted>
  <dcterms:created xsi:type="dcterms:W3CDTF">2014-06-01T15:38:24Z</dcterms:created>
  <dcterms:modified xsi:type="dcterms:W3CDTF">2017-05-22T16:19:09Z</dcterms:modified>
</cp:coreProperties>
</file>