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el-Roback, Becky" initials="CB" lastIdx="5" clrIdx="0">
    <p:extLst>
      <p:ext uri="{19B8F6BF-5375-455C-9EA6-DF929625EA0E}">
        <p15:presenceInfo xmlns:p15="http://schemas.microsoft.com/office/powerpoint/2012/main" userId="S-1-5-21-1229272821-838170752-1417001333-12740" providerId="AD"/>
      </p:ext>
    </p:extLst>
  </p:cmAuthor>
  <p:cmAuthor id="2" name="Taplin, Temeka" initials="TT" lastIdx="3" clrIdx="1">
    <p:extLst>
      <p:ext uri="{19B8F6BF-5375-455C-9EA6-DF929625EA0E}">
        <p15:presenceInfo xmlns:p15="http://schemas.microsoft.com/office/powerpoint/2012/main" userId="S-1-5-21-2844929807-1687724802-988633214-675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20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00" autoAdjust="0"/>
    <p:restoredTop sz="94673" autoAdjust="0"/>
  </p:normalViewPr>
  <p:slideViewPr>
    <p:cSldViewPr snapToGrid="0" showGuides="1"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86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7700\OSR\WM%202014,%202016,%202017\WM2017\Ship\Recoveries%20FY%202016%20w%20Site%20Typ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7700\OSR\WM%202014,%202016,%202017\WM2017\Copy%20of%20Plot%20For%20Paper%20Sources-recovery%20per%20FY%20version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5.9021827620509927E-2"/>
                  <c:y val="-6.2220961673874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BC-4A93-9F6D-3E76C05BA7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275431687229298E-2"/>
                  <c:y val="-1.928321267305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BC-4A93-9F6D-3E76C05BA7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743271061005879E-2"/>
                  <c:y val="2.7748301870008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BC-4A93-9F6D-3E76C05BA7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139840928669803E-2"/>
                  <c:y val="3.7110761572093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BC-4A93-9F6D-3E76C05BA7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674933293431892E-2"/>
                  <c:y val="-3.1241894927647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4BC-4A93-9F6D-3E76C05BA7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443461195117175E-2"/>
                  <c:y val="1.2183963552951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4BC-4A93-9F6D-3E76C05BA7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254665688309516E-2"/>
                  <c:y val="-1.141540773893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4BC-4A93-9F6D-3E76C05BA7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28575">
                  <a:solidFill>
                    <a:schemeClr val="tx1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'Ioana Self Ship by FY'!$K$3:$K$9</c:f>
              <c:strCache>
                <c:ptCount val="7"/>
                <c:pt idx="0">
                  <c:v>DOE Site</c:v>
                </c:pt>
                <c:pt idx="1">
                  <c:v>DOD Site</c:v>
                </c:pt>
                <c:pt idx="2">
                  <c:v>Federal Agency</c:v>
                </c:pt>
                <c:pt idx="3">
                  <c:v>Foreign Entity</c:v>
                </c:pt>
                <c:pt idx="4">
                  <c:v>Hospitals</c:v>
                </c:pt>
                <c:pt idx="5">
                  <c:v>Industry</c:v>
                </c:pt>
                <c:pt idx="6">
                  <c:v>Universities</c:v>
                </c:pt>
              </c:strCache>
            </c:strRef>
          </c:cat>
          <c:val>
            <c:numRef>
              <c:f>'Ioana Self Ship by FY'!$L$3:$L$9</c:f>
              <c:numCache>
                <c:formatCode>General</c:formatCode>
                <c:ptCount val="7"/>
                <c:pt idx="0">
                  <c:v>14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15</c:v>
                </c:pt>
                <c:pt idx="5">
                  <c:v>34</c:v>
                </c:pt>
                <c:pt idx="6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4BC-4A93-9F6D-3E76C05BA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0798179213106"/>
          <c:y val="7.1284536117344546E-2"/>
          <c:w val="0.69134441528142321"/>
          <c:h val="0.71640129665353303"/>
        </c:manualLayout>
      </c:layout>
      <c:barChart>
        <c:barDir val="col"/>
        <c:grouping val="stacked"/>
        <c:varyColors val="0"/>
        <c:ser>
          <c:idx val="0"/>
          <c:order val="0"/>
          <c:tx>
            <c:v>Self-Ships</c:v>
          </c:tx>
          <c:spPr>
            <a:solidFill>
              <a:srgbClr val="1870DA"/>
            </a:solidFill>
          </c:spPr>
          <c:invertIfNegative val="0"/>
          <c:cat>
            <c:numRef>
              <c:f>Sheet1!$B$22:$B$25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Sheet1!$C$22:$C$25</c:f>
              <c:numCache>
                <c:formatCode>General</c:formatCode>
                <c:ptCount val="4"/>
                <c:pt idx="0">
                  <c:v>37</c:v>
                </c:pt>
                <c:pt idx="1">
                  <c:v>23</c:v>
                </c:pt>
                <c:pt idx="2">
                  <c:v>25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72-4471-A04F-9F9EE7075E5C}"/>
            </c:ext>
          </c:extLst>
        </c:ser>
        <c:ser>
          <c:idx val="1"/>
          <c:order val="1"/>
          <c:tx>
            <c:v>On-Site Recoveries</c:v>
          </c:tx>
          <c:spPr>
            <a:solidFill>
              <a:srgbClr val="CB801D"/>
            </a:solidFill>
          </c:spPr>
          <c:invertIfNegative val="0"/>
          <c:cat>
            <c:numRef>
              <c:f>Sheet1!$B$22:$B$25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Sheet1!$D$22:$D$25</c:f>
              <c:numCache>
                <c:formatCode>General</c:formatCode>
                <c:ptCount val="4"/>
                <c:pt idx="0">
                  <c:v>47</c:v>
                </c:pt>
                <c:pt idx="1">
                  <c:v>43</c:v>
                </c:pt>
                <c:pt idx="2">
                  <c:v>41</c:v>
                </c:pt>
                <c:pt idx="3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72-4471-A04F-9F9EE7075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3057088"/>
        <c:axId val="303056696"/>
      </c:barChart>
      <c:scatterChart>
        <c:scatterStyle val="smoothMarker"/>
        <c:varyColors val="0"/>
        <c:ser>
          <c:idx val="3"/>
          <c:order val="2"/>
          <c:tx>
            <c:v>Sources</c:v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Sheet1!$B$22:$B$25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xVal>
          <c:yVal>
            <c:numRef>
              <c:f>Sheet1!$H$22:$H$25</c:f>
              <c:numCache>
                <c:formatCode>General</c:formatCode>
                <c:ptCount val="4"/>
                <c:pt idx="0">
                  <c:v>1506</c:v>
                </c:pt>
                <c:pt idx="1">
                  <c:v>1906</c:v>
                </c:pt>
                <c:pt idx="2">
                  <c:v>2343</c:v>
                </c:pt>
                <c:pt idx="3">
                  <c:v>2555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0B72-4471-A04F-9F9EE7075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058656"/>
        <c:axId val="303059440"/>
      </c:scatterChart>
      <c:catAx>
        <c:axId val="303057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Fiscal Year</a:t>
                </a:r>
              </a:p>
            </c:rich>
          </c:tx>
          <c:layout>
            <c:manualLayout>
              <c:xMode val="edge"/>
              <c:yMode val="edge"/>
              <c:x val="0.4051827760660352"/>
              <c:y val="0.865600354583214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03056696"/>
        <c:crosses val="autoZero"/>
        <c:auto val="1"/>
        <c:lblAlgn val="ctr"/>
        <c:lblOffset val="100"/>
        <c:noMultiLvlLbl val="0"/>
      </c:catAx>
      <c:valAx>
        <c:axId val="303056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Number of Recoveries</a:t>
                </a:r>
              </a:p>
            </c:rich>
          </c:tx>
          <c:layout>
            <c:manualLayout>
              <c:xMode val="edge"/>
              <c:yMode val="edge"/>
              <c:x val="1.3780161537778791E-2"/>
              <c:y val="0.122142409618152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03057088"/>
        <c:crosses val="autoZero"/>
        <c:crossBetween val="between"/>
      </c:valAx>
      <c:valAx>
        <c:axId val="3030594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000">
                    <a:latin typeface="Arial" panose="020B0604020202020204" pitchFamily="34" charset="0"/>
                    <a:cs typeface="Arial" panose="020B0604020202020204" pitchFamily="34" charset="0"/>
                  </a:rPr>
                  <a:t>Number of Sources</a:t>
                </a:r>
              </a:p>
            </c:rich>
          </c:tx>
          <c:layout>
            <c:manualLayout>
              <c:xMode val="edge"/>
              <c:yMode val="edge"/>
              <c:x val="0.93439157061889"/>
              <c:y val="0.132004056270317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03058656"/>
        <c:crosses val="max"/>
        <c:crossBetween val="midCat"/>
      </c:valAx>
      <c:valAx>
        <c:axId val="30305865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crossAx val="303059440"/>
        <c:crosses val="max"/>
        <c:crossBetween val="midCat"/>
      </c:valAx>
      <c:spPr>
        <a:gradFill flip="none" rotWithShape="1">
          <a:gsLst>
            <a:gs pos="0">
              <a:srgbClr val="5E9EFF"/>
            </a:gs>
            <a:gs pos="13000">
              <a:schemeClr val="tx2">
                <a:lumMod val="20000"/>
                <a:lumOff val="8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 w="12700"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20482812836801198"/>
          <c:y val="0.93166234382930979"/>
          <c:w val="0.6049555580914705"/>
          <c:h val="6.1901295071923434E-2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BA7D3-F292-47D0-B687-3ECE3C3C1A3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2EF58-D892-45C0-A37B-E06C03BAC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35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F6F6-375E-4F82-B7FD-4505C2CDD94E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4716E-D86F-4E10-A71C-621E5B281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4716E-D86F-4E10-A71C-621E5B281F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8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LOBE 7-21-1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t="-7358" r="218" b="22497"/>
          <a:stretch/>
        </p:blipFill>
        <p:spPr>
          <a:xfrm>
            <a:off x="28228" y="574226"/>
            <a:ext cx="7255975" cy="6283750"/>
          </a:xfrm>
          <a:prstGeom prst="rect">
            <a:avLst/>
          </a:prstGeom>
        </p:spPr>
      </p:pic>
      <p:pic>
        <p:nvPicPr>
          <p:cNvPr id="16" name="Picture 15" descr="ORS 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5" y="156459"/>
            <a:ext cx="3418669" cy="819934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83709" y="1259054"/>
            <a:ext cx="6035653" cy="84246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81129" y="2623720"/>
            <a:ext cx="4375150" cy="914400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 smtClean="0"/>
              <a:t>Date</a:t>
            </a:r>
          </a:p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375" y="6005381"/>
            <a:ext cx="1416988" cy="39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571" y="5803651"/>
            <a:ext cx="733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82" y="5941895"/>
            <a:ext cx="1034051" cy="529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1" y="4986531"/>
            <a:ext cx="1845962" cy="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1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44983" y="1005368"/>
            <a:ext cx="6001129" cy="492125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/>
            </a:lvl1pPr>
            <a:lvl2pPr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30166" y="1521926"/>
            <a:ext cx="8636000" cy="4605337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8766" y="631494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55A9-4BA2-4866-9244-6EAA7F9272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83" y="6305181"/>
            <a:ext cx="1279898" cy="3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558" y="6204885"/>
            <a:ext cx="570425" cy="5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81" y="6272821"/>
            <a:ext cx="820019" cy="420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00" y="6151697"/>
            <a:ext cx="1521536" cy="541228"/>
          </a:xfrm>
          <a:prstGeom prst="rect">
            <a:avLst/>
          </a:prstGeom>
        </p:spPr>
      </p:pic>
      <p:pic>
        <p:nvPicPr>
          <p:cNvPr id="11" name="Picture 10" descr="ORS logo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" y="178770"/>
            <a:ext cx="266877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9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80934" y="252747"/>
            <a:ext cx="6001129" cy="492125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/>
            </a:lvl1pPr>
            <a:lvl2pPr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8766" y="631494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55A9-4BA2-4866-9244-6EAA7F9272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RS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" y="178770"/>
            <a:ext cx="2668778" cy="64008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 userDrawn="1">
            <p:extLst/>
          </p:nvPr>
        </p:nvGraphicFramePr>
        <p:xfrm>
          <a:off x="268438" y="1475429"/>
          <a:ext cx="8636000" cy="39557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59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9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92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Header 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Header 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Header 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Header 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92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Keep information simple.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 speaker notes for complex discussion.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Should be easy to read and digest.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 theme</a:t>
                      </a:r>
                      <a:r>
                        <a:rPr lang="en-US" sz="1600" baseline="0" dirty="0" smtClean="0"/>
                        <a:t> colors.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92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928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928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92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83" y="6305181"/>
            <a:ext cx="1279898" cy="3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558" y="6204885"/>
            <a:ext cx="570425" cy="5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81" y="6272821"/>
            <a:ext cx="820019" cy="4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3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80934" y="252747"/>
            <a:ext cx="6001129" cy="492125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/>
            </a:lvl1pPr>
            <a:lvl2pPr>
              <a:defRPr sz="2000" i="1"/>
            </a:lvl2pPr>
            <a:lvl3pPr>
              <a:defRPr sz="18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8766" y="631494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55A9-4BA2-4866-9244-6EAA7F9272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RS 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" y="178770"/>
            <a:ext cx="2668778" cy="64008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58158" y="1410898"/>
            <a:ext cx="4308776" cy="3682774"/>
          </a:xfrm>
        </p:spPr>
        <p:txBody>
          <a:bodyPr>
            <a:normAutofit/>
          </a:bodyPr>
          <a:lstStyle>
            <a:lvl2pPr>
              <a:buClr>
                <a:srgbClr val="ED7D31"/>
              </a:buClr>
              <a:defRPr>
                <a:solidFill>
                  <a:schemeClr val="tx1"/>
                </a:solidFill>
              </a:defRPr>
            </a:lvl2pPr>
          </a:lstStyle>
          <a:p>
            <a:pPr marL="342900" lvl="1" indent="-342900"/>
            <a:r>
              <a:rPr lang="en-US" sz="1800" dirty="0" smtClean="0"/>
              <a:t>Text</a:t>
            </a: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943726" y="1279243"/>
            <a:ext cx="3657600" cy="4572000"/>
          </a:xfrm>
          <a:prstGeom prst="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  <a:alpha val="43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  <a:alpha val="43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  <a:alpha val="43000"/>
                </a:schemeClr>
              </a:gs>
            </a:gsLst>
            <a:lin ang="54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883" y="6305181"/>
            <a:ext cx="1279898" cy="35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558" y="6204885"/>
            <a:ext cx="570425" cy="5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81" y="6272821"/>
            <a:ext cx="820019" cy="4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7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2A62-C5AB-4F62-9566-52FBF06D80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OBE 7-21-15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t="-7358" r="218" b="22497"/>
          <a:stretch/>
        </p:blipFill>
        <p:spPr>
          <a:xfrm>
            <a:off x="28228" y="457176"/>
            <a:ext cx="739113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0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91697" y="1259054"/>
            <a:ext cx="5379308" cy="1821897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The Off-Site Source Recovery Program </a:t>
            </a:r>
            <a:r>
              <a:rPr lang="en-US" dirty="0" smtClean="0"/>
              <a:t>Capabilities </a:t>
            </a:r>
            <a:r>
              <a:rPr lang="en-US" dirty="0"/>
              <a:t>in Recovering Sealed Sources – 17599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91697" y="2711619"/>
            <a:ext cx="5379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 algn="r">
              <a:buNone/>
            </a:pPr>
            <a:r>
              <a:rPr lang="en-US" altLang="en-US" sz="2000" b="1" dirty="0" smtClean="0"/>
              <a:t>CTMA, May </a:t>
            </a:r>
            <a:r>
              <a:rPr lang="en-US" altLang="en-US" sz="2000" b="1" dirty="0" smtClean="0"/>
              <a:t>23-26, </a:t>
            </a:r>
            <a:r>
              <a:rPr lang="en-US" altLang="en-US" sz="2000" b="1" dirty="0" smtClean="0"/>
              <a:t>2017</a:t>
            </a:r>
            <a:endParaRPr lang="en-US" altLang="en-US" sz="2000" b="1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408405" y="3245017"/>
            <a:ext cx="55626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James (Jim) Matzke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30594" y="253408"/>
            <a:ext cx="5008605" cy="693943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Type A Packaging Used for WIPP Source Disposal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1353192"/>
              </p:ext>
            </p:extLst>
          </p:nvPr>
        </p:nvGraphicFramePr>
        <p:xfrm>
          <a:off x="390525" y="1168232"/>
          <a:ext cx="8229600" cy="463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2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2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625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7519">
                <a:tc>
                  <a:txBody>
                    <a:bodyPr/>
                    <a:lstStyle/>
                    <a:p>
                      <a:r>
                        <a:rPr lang="en-US" sz="2000" dirty="0"/>
                        <a:t>Component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S100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/>
                        <a:t>Drum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S300 Drum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12”Pipe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Overpack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8299">
                <a:tc>
                  <a:txBody>
                    <a:bodyPr/>
                    <a:lstStyle/>
                    <a:p>
                      <a:r>
                        <a:rPr lang="en-US" b="0" dirty="0"/>
                        <a:t>Standard 55 gal. drum</a:t>
                      </a:r>
                      <a:r>
                        <a:rPr lang="en-US" b="0" baseline="0" dirty="0"/>
                        <a:t> &amp; rigid</a:t>
                      </a:r>
                      <a:r>
                        <a:rPr lang="en-US" b="0" dirty="0"/>
                        <a:t> liner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8299">
                <a:tc>
                  <a:txBody>
                    <a:bodyPr/>
                    <a:lstStyle/>
                    <a:p>
                      <a:r>
                        <a:rPr lang="en-US" b="0" dirty="0"/>
                        <a:t>Pipe Component 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6”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12”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171">
                <a:tc>
                  <a:txBody>
                    <a:bodyPr/>
                    <a:lstStyle/>
                    <a:p>
                      <a:r>
                        <a:rPr lang="en-US" b="0" dirty="0"/>
                        <a:t>Internal </a:t>
                      </a:r>
                      <a:r>
                        <a:rPr lang="en-US" b="0" dirty="0" smtClean="0"/>
                        <a:t>Shield </a:t>
                      </a:r>
                      <a:r>
                        <a:rPr lang="en-US" b="0" dirty="0"/>
                        <a:t>Insert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0428">
                <a:tc>
                  <a:txBody>
                    <a:bodyPr/>
                    <a:lstStyle/>
                    <a:p>
                      <a:r>
                        <a:rPr lang="en-US" b="0" dirty="0"/>
                        <a:t>Shield</a:t>
                      </a:r>
                      <a:r>
                        <a:rPr lang="en-US" b="0" baseline="0" dirty="0"/>
                        <a:t> Outside Pipe Component (Neutron Shield)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171">
                <a:tc>
                  <a:txBody>
                    <a:bodyPr/>
                    <a:lstStyle/>
                    <a:p>
                      <a:r>
                        <a:rPr lang="en-US" b="0" dirty="0"/>
                        <a:t>Outer </a:t>
                      </a:r>
                      <a:r>
                        <a:rPr lang="en-US" b="0" dirty="0" smtClean="0"/>
                        <a:t>Fiberboard </a:t>
                      </a:r>
                      <a:r>
                        <a:rPr lang="en-US" b="0" dirty="0" err="1" smtClean="0"/>
                        <a:t>Pkg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22556">
                <a:tc>
                  <a:txBody>
                    <a:bodyPr/>
                    <a:lstStyle/>
                    <a:p>
                      <a:r>
                        <a:rPr lang="en-US" b="0" dirty="0"/>
                        <a:t>Main Uses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Neutron</a:t>
                      </a:r>
                      <a:r>
                        <a:rPr lang="en-US" baseline="0" dirty="0"/>
                        <a:t> Sources, Small Volume, Less Sources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A Fissile packaging, Special Form USA/9329/AF-96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Alpha or Shielded Neutron Sources,</a:t>
                      </a:r>
                      <a:r>
                        <a:rPr lang="en-US" baseline="0" dirty="0"/>
                        <a:t> Larger Volume, More Sources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105663" y="241566"/>
            <a:ext cx="5740615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Drums </a:t>
            </a:r>
            <a:r>
              <a:rPr lang="en-US" dirty="0" smtClean="0">
                <a:cs typeface="Arial" panose="020B0604020202020204" pitchFamily="34" charset="0"/>
              </a:rPr>
              <a:t>Used </a:t>
            </a:r>
            <a:r>
              <a:rPr lang="en-US" dirty="0">
                <a:cs typeface="Arial" panose="020B0604020202020204" pitchFamily="34" charset="0"/>
              </a:rPr>
              <a:t>for TRU Source Packaging</a:t>
            </a:r>
          </a:p>
        </p:txBody>
      </p:sp>
      <p:pic>
        <p:nvPicPr>
          <p:cNvPr id="4" name="Picture 3" descr="C:\Users\147700\OSR\From the Server OSRWEB2\Witkowski, Ioana\Recoveries AK\East Coast NY, NJ, PA\Photos\IMG_91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69" y="1881127"/>
            <a:ext cx="2514600" cy="2514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Content Placeholder 4" descr="packaging sources in a multifunction container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9" y="1881127"/>
            <a:ext cx="2752725" cy="25332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4" y="1881127"/>
            <a:ext cx="2604654" cy="2514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64893" y="457217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S100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25868" y="4572175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S300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47684" y="4572174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12” POC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077730" y="275033"/>
            <a:ext cx="4721052" cy="76293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Packaging and Shipment of TRU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66716" y="1309739"/>
            <a:ext cx="8407727" cy="4605337"/>
          </a:xfrm>
        </p:spPr>
        <p:txBody>
          <a:bodyPr/>
          <a:lstStyle/>
          <a:p>
            <a:pPr>
              <a:buSzPct val="100000"/>
            </a:pPr>
            <a:r>
              <a:rPr lang="en-US" sz="2600" dirty="0" smtClean="0"/>
              <a:t>OSRP </a:t>
            </a:r>
            <a:r>
              <a:rPr lang="en-US" sz="2600" dirty="0"/>
              <a:t>has authorized shippers to </a:t>
            </a:r>
            <a:r>
              <a:rPr lang="en-US" sz="2600" dirty="0" smtClean="0"/>
              <a:t>facilitate shipment from     licensees</a:t>
            </a:r>
            <a:endParaRPr lang="en-US" sz="2600" dirty="0"/>
          </a:p>
          <a:p>
            <a:pPr>
              <a:buSzPct val="100000"/>
            </a:pPr>
            <a:r>
              <a:rPr lang="en-US" sz="2600" dirty="0" smtClean="0"/>
              <a:t>Different contact handled </a:t>
            </a:r>
            <a:r>
              <a:rPr lang="en-US" sz="2600" dirty="0"/>
              <a:t>packaging configurations determined by:</a:t>
            </a:r>
          </a:p>
          <a:p>
            <a:pPr lvl="1">
              <a:buSzPct val="100000"/>
            </a:pPr>
            <a:r>
              <a:rPr lang="en-US" dirty="0"/>
              <a:t>Total source activity</a:t>
            </a:r>
          </a:p>
          <a:p>
            <a:pPr lvl="1">
              <a:buSzPct val="100000"/>
            </a:pPr>
            <a:r>
              <a:rPr lang="en-US" dirty="0"/>
              <a:t>Dose rate</a:t>
            </a:r>
          </a:p>
          <a:p>
            <a:pPr lvl="1">
              <a:buSzPct val="100000"/>
            </a:pPr>
            <a:r>
              <a:rPr lang="en-US" dirty="0"/>
              <a:t>Source dimensions</a:t>
            </a:r>
          </a:p>
          <a:p>
            <a:pPr>
              <a:buSzPct val="100000"/>
            </a:pPr>
            <a:r>
              <a:rPr lang="en-US" sz="2600" dirty="0" smtClean="0"/>
              <a:t>Shipments </a:t>
            </a:r>
            <a:r>
              <a:rPr lang="en-US" sz="2600" dirty="0"/>
              <a:t>follow DOT regulations 49 CFR:</a:t>
            </a:r>
          </a:p>
          <a:p>
            <a:pPr lvl="1">
              <a:buSzPct val="100000"/>
            </a:pPr>
            <a:r>
              <a:rPr lang="en-US" dirty="0"/>
              <a:t>Normal form sources over A</a:t>
            </a:r>
            <a:r>
              <a:rPr lang="en-US" baseline="-25000" dirty="0"/>
              <a:t>2</a:t>
            </a:r>
            <a:r>
              <a:rPr lang="en-US" dirty="0"/>
              <a:t> limit are encapsulated in Special Form Capsules (SFCs)</a:t>
            </a:r>
          </a:p>
          <a:p>
            <a:pPr lvl="1">
              <a:buSzPct val="100000"/>
            </a:pPr>
            <a:r>
              <a:rPr lang="en-US" dirty="0"/>
              <a:t>Special form sources under A</a:t>
            </a:r>
            <a:r>
              <a:rPr lang="en-US" baseline="-25000" dirty="0"/>
              <a:t>1</a:t>
            </a:r>
            <a:r>
              <a:rPr lang="en-US" dirty="0"/>
              <a:t> limit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90378" y="249803"/>
            <a:ext cx="7322717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Type of SFC Models for TRU Packaging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27" y="1710771"/>
            <a:ext cx="5401945" cy="30384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0998" y="489430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Special Form Capsules: Model I, Model II, Model III have different internal volume and limits on source activity and weight loading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778159" y="250319"/>
            <a:ext cx="6001129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Self-Ship Recovery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9593" y="1315980"/>
            <a:ext cx="8636000" cy="4605337"/>
          </a:xfrm>
        </p:spPr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 smtClean="0"/>
              <a:t>Licensee packages and ships </a:t>
            </a:r>
            <a:r>
              <a:rPr lang="en-US" dirty="0"/>
              <a:t>the sources to an interim </a:t>
            </a:r>
            <a:r>
              <a:rPr lang="en-US" dirty="0" smtClean="0"/>
              <a:t> staging </a:t>
            </a:r>
            <a:r>
              <a:rPr lang="en-US" dirty="0"/>
              <a:t>site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 smtClean="0"/>
              <a:t>Licensee must use a shipper trained </a:t>
            </a:r>
            <a:r>
              <a:rPr lang="en-US" dirty="0"/>
              <a:t>to DOT </a:t>
            </a:r>
            <a:r>
              <a:rPr lang="en-US" dirty="0" smtClean="0"/>
              <a:t>requirements</a:t>
            </a:r>
            <a:endParaRPr lang="en-US" dirty="0"/>
          </a:p>
          <a:p>
            <a:pPr>
              <a:spcBef>
                <a:spcPts val="600"/>
              </a:spcBef>
              <a:buSzPct val="100000"/>
            </a:pPr>
            <a:r>
              <a:rPr lang="en-US" smtClean="0"/>
              <a:t>Ideal option for </a:t>
            </a:r>
            <a:r>
              <a:rPr lang="en-US" dirty="0" smtClean="0"/>
              <a:t>licensees </a:t>
            </a:r>
            <a:r>
              <a:rPr lang="en-US" dirty="0"/>
              <a:t>who </a:t>
            </a:r>
            <a:r>
              <a:rPr lang="en-US" dirty="0" smtClean="0"/>
              <a:t>want </a:t>
            </a:r>
            <a:r>
              <a:rPr lang="en-US" dirty="0"/>
              <a:t>to expedite the </a:t>
            </a:r>
            <a:r>
              <a:rPr lang="en-US" dirty="0" smtClean="0"/>
              <a:t>removal </a:t>
            </a:r>
            <a:r>
              <a:rPr lang="en-US" dirty="0"/>
              <a:t>of their sources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 smtClean="0"/>
              <a:t>AK </a:t>
            </a:r>
            <a:r>
              <a:rPr lang="en-US" dirty="0"/>
              <a:t>and activity under A value DOT </a:t>
            </a:r>
            <a:r>
              <a:rPr lang="en-US" dirty="0" smtClean="0"/>
              <a:t>limit </a:t>
            </a:r>
            <a:r>
              <a:rPr lang="en-US" dirty="0"/>
              <a:t>requirements </a:t>
            </a:r>
            <a:r>
              <a:rPr lang="en-US" dirty="0" smtClean="0"/>
              <a:t>must be </a:t>
            </a:r>
            <a:r>
              <a:rPr lang="en-US" dirty="0"/>
              <a:t>met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 smtClean="0"/>
              <a:t>OSRP can provide Type </a:t>
            </a:r>
            <a:r>
              <a:rPr lang="en-US" dirty="0"/>
              <a:t>A drums for </a:t>
            </a:r>
            <a:r>
              <a:rPr lang="en-US" dirty="0" smtClean="0"/>
              <a:t>self-ships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361038" y="264220"/>
            <a:ext cx="5515490" cy="790223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High Activity Beta-Gamma Source Eligibility for Recoveries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7102" y="1570853"/>
            <a:ext cx="8296276" cy="4479925"/>
          </a:xfrm>
        </p:spPr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n-US" dirty="0" smtClean="0"/>
              <a:t>Register </a:t>
            </a:r>
            <a:r>
              <a:rPr lang="en-US" dirty="0"/>
              <a:t>both excess and “in-use” sources at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420F"/>
                </a:solidFill>
              </a:rPr>
              <a:t>osrp.lanl.gov</a:t>
            </a:r>
            <a:endParaRPr lang="en-US" dirty="0">
              <a:solidFill>
                <a:srgbClr val="FF420F"/>
              </a:solidFill>
            </a:endParaRPr>
          </a:p>
          <a:p>
            <a:pPr>
              <a:spcBef>
                <a:spcPts val="600"/>
              </a:spcBef>
              <a:buSzPct val="100000"/>
            </a:pPr>
            <a:r>
              <a:rPr lang="en-US" dirty="0" smtClean="0"/>
              <a:t>Prioritization is based </a:t>
            </a:r>
            <a:r>
              <a:rPr lang="en-US" dirty="0"/>
              <a:t>on source activity, proximity </a:t>
            </a:r>
            <a:r>
              <a:rPr lang="en-US" dirty="0" smtClean="0"/>
              <a:t>to </a:t>
            </a:r>
            <a:r>
              <a:rPr lang="en-US" dirty="0"/>
              <a:t>populated areas and site </a:t>
            </a:r>
            <a:r>
              <a:rPr lang="en-US" dirty="0" smtClean="0"/>
              <a:t>security</a:t>
            </a:r>
            <a:endParaRPr lang="en-US" dirty="0"/>
          </a:p>
          <a:p>
            <a:pPr>
              <a:spcBef>
                <a:spcPts val="600"/>
              </a:spcBef>
              <a:buSzPct val="100000"/>
            </a:pPr>
            <a:r>
              <a:rPr lang="en-US" dirty="0" smtClean="0"/>
              <a:t>OSRP </a:t>
            </a:r>
            <a:r>
              <a:rPr lang="en-US" dirty="0"/>
              <a:t>establishes contracts with a commercial vendor </a:t>
            </a:r>
            <a:r>
              <a:rPr lang="en-US" dirty="0" smtClean="0"/>
              <a:t>for high-activity </a:t>
            </a:r>
            <a:r>
              <a:rPr lang="en-US" dirty="0"/>
              <a:t>device removal</a:t>
            </a:r>
          </a:p>
          <a:p>
            <a:pPr>
              <a:spcBef>
                <a:spcPts val="600"/>
              </a:spcBef>
              <a:buSzPct val="100000"/>
            </a:pPr>
            <a:r>
              <a:rPr lang="en-US" dirty="0" smtClean="0"/>
              <a:t>OSRP recovers an </a:t>
            </a:r>
            <a:r>
              <a:rPr lang="en-US" dirty="0"/>
              <a:t>average of 15-20 </a:t>
            </a:r>
            <a:r>
              <a:rPr lang="en-US" dirty="0" smtClean="0"/>
              <a:t>high-activity beta-gamma device removals per 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162300" y="295884"/>
            <a:ext cx="5652083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Containers for Beta-Gamma Recoveries</a:t>
            </a:r>
          </a:p>
        </p:txBody>
      </p:sp>
      <p:pic>
        <p:nvPicPr>
          <p:cNvPr id="4" name="Picture 2" descr="C:\Users\147700\OSR\WM 2014, 2016, 2017\WM2017\Presentation\DSC_003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9" y="1495425"/>
            <a:ext cx="383759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147700\OSR\WM 2014, 2016, 2017\WM2017\Presentation\image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5425"/>
            <a:ext cx="3143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1402" y="5686425"/>
            <a:ext cx="245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435B Production Unit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4900" y="522922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435B Drop Testing of Test Unit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42054" y="339648"/>
            <a:ext cx="5907808" cy="755984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Packaging and Shipment of Beta-Gamma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27942" y="1420985"/>
            <a:ext cx="8147780" cy="390065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 smtClean="0"/>
              <a:t>Transportation of high-activity beta-gamma sources requires a certified Type B container</a:t>
            </a:r>
          </a:p>
          <a:p>
            <a:pPr>
              <a:buSzPct val="100000"/>
            </a:pPr>
            <a:r>
              <a:rPr lang="en-US" dirty="0" smtClean="0"/>
              <a:t>Licensed vendors or commercial companies are used to remove and prepare the devices for shipment</a:t>
            </a:r>
          </a:p>
          <a:p>
            <a:pPr>
              <a:buSzPct val="100000"/>
            </a:pPr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elf-ship option is an OSRP-assisted recovery  where licensees ship the sources to a consolidation      site, at which point ownership is assumed by OSRP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656312" y="318795"/>
            <a:ext cx="5203482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High Activity Beta-Gamma Recoveries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9" y="1019608"/>
            <a:ext cx="3206625" cy="4648200"/>
          </a:xfrm>
          <a:prstGeom prst="rect">
            <a:avLst/>
          </a:prstGeom>
        </p:spPr>
      </p:pic>
      <p:pic>
        <p:nvPicPr>
          <p:cNvPr id="3074" name="Picture 2" descr="C:\Users\147700\OSR\WM 2014, 2016, 2017\WM2017\Presentation\Frank 10160 B Conta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99" y="1025718"/>
            <a:ext cx="3243262" cy="46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2542" y="5777554"/>
            <a:ext cx="348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10-160B Container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04266" y="250834"/>
            <a:ext cx="6001129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Type A Shipping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6762901"/>
              </p:ext>
            </p:extLst>
          </p:nvPr>
        </p:nvGraphicFramePr>
        <p:xfrm>
          <a:off x="716692" y="1257463"/>
          <a:ext cx="7570575" cy="4360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1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41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41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41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41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16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Isotope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 Limit (TBq)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sz="20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dirty="0" smtClean="0"/>
                        <a:t> Limit</a:t>
                      </a:r>
                      <a:r>
                        <a:rPr lang="en-US" sz="2000" baseline="0" dirty="0" smtClean="0"/>
                        <a:t> (Ci)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sz="20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dirty="0" smtClean="0"/>
                        <a:t> Limit (</a:t>
                      </a:r>
                      <a:r>
                        <a:rPr lang="en-US" sz="2000" dirty="0" err="1" smtClean="0"/>
                        <a:t>TBq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sz="2000" b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dirty="0" smtClean="0"/>
                        <a:t> Limit (Ci)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891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Pu-239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1E-3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891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Pu-238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1E-3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891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Am-241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1E-3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891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Co-60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9891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Cs-137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891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Sr-90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789405" y="382461"/>
            <a:ext cx="5076761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Background on OSRP Recoveries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spcBef>
                <a:spcPct val="40000"/>
              </a:spcBef>
              <a:buSzPct val="100000"/>
            </a:pPr>
            <a:r>
              <a:rPr lang="en-US" altLang="en-US" dirty="0">
                <a:latin typeface="Calibri" panose="020F0502020204030204" pitchFamily="34" charset="0"/>
              </a:rPr>
              <a:t>OSRP’s mission – 16 years of </a:t>
            </a:r>
            <a:r>
              <a:rPr lang="en-US" altLang="en-US" dirty="0" smtClean="0">
                <a:latin typeface="Calibri" panose="020F0502020204030204" pitchFamily="34" charset="0"/>
              </a:rPr>
              <a:t>recovering excess</a:t>
            </a:r>
            <a:r>
              <a:rPr lang="en-US" altLang="en-US" dirty="0">
                <a:latin typeface="Calibri" panose="020F0502020204030204" pitchFamily="34" charset="0"/>
              </a:rPr>
              <a:t>, unwanted, abandoned, </a:t>
            </a:r>
            <a:r>
              <a:rPr lang="en-US" altLang="en-US" dirty="0" smtClean="0">
                <a:latin typeface="Calibri" panose="020F0502020204030204" pitchFamily="34" charset="0"/>
              </a:rPr>
              <a:t>and </a:t>
            </a:r>
            <a:r>
              <a:rPr lang="en-US" altLang="en-US" dirty="0">
                <a:latin typeface="Calibri" panose="020F0502020204030204" pitchFamily="34" charset="0"/>
              </a:rPr>
              <a:t>orphaned radioactive sealed sources in the interest of national security and public health and safety </a:t>
            </a:r>
          </a:p>
          <a:p>
            <a:pPr>
              <a:spcBef>
                <a:spcPct val="40000"/>
              </a:spcBef>
              <a:buSzPct val="100000"/>
            </a:pPr>
            <a:r>
              <a:rPr lang="en-US" altLang="en-US" dirty="0" smtClean="0">
                <a:latin typeface="Calibri" panose="020F0502020204030204" pitchFamily="34" charset="0"/>
              </a:rPr>
              <a:t>OSRP </a:t>
            </a:r>
            <a:r>
              <a:rPr lang="en-US" altLang="en-US" dirty="0">
                <a:latin typeface="Calibri" panose="020F0502020204030204" pitchFamily="34" charset="0"/>
              </a:rPr>
              <a:t>is sponsored by </a:t>
            </a:r>
            <a:r>
              <a:rPr lang="en-US" altLang="en-US" dirty="0" smtClean="0">
                <a:latin typeface="Calibri" panose="020F0502020204030204" pitchFamily="34" charset="0"/>
              </a:rPr>
              <a:t>the NNSA </a:t>
            </a:r>
            <a:r>
              <a:rPr lang="en-US" altLang="en-US" dirty="0">
                <a:latin typeface="Calibri" panose="020F0502020204030204" pitchFamily="34" charset="0"/>
              </a:rPr>
              <a:t>Office of Global Material Security’s Office of Radiological Security</a:t>
            </a:r>
          </a:p>
          <a:p>
            <a:pPr>
              <a:spcBef>
                <a:spcPct val="40000"/>
              </a:spcBef>
              <a:buSzPct val="100000"/>
            </a:pPr>
            <a:r>
              <a:rPr lang="en-US" altLang="en-US" dirty="0">
                <a:latin typeface="Calibri" panose="020F0502020204030204" pitchFamily="34" charset="0"/>
              </a:rPr>
              <a:t>Recovery of </a:t>
            </a:r>
            <a:r>
              <a:rPr lang="en-US" altLang="en-US" dirty="0" smtClean="0">
                <a:latin typeface="Calibri" panose="020F0502020204030204" pitchFamily="34" charset="0"/>
              </a:rPr>
              <a:t>TRU, </a:t>
            </a:r>
            <a:r>
              <a:rPr lang="en-US" altLang="en-US" dirty="0">
                <a:latin typeface="Calibri" panose="020F0502020204030204" pitchFamily="34" charset="0"/>
              </a:rPr>
              <a:t>US origin, defense-related sources </a:t>
            </a:r>
            <a:r>
              <a:rPr lang="en-US" altLang="en-US" dirty="0">
                <a:latin typeface="Calibri" panose="020F0502020204030204" pitchFamily="34" charset="0"/>
              </a:rPr>
              <a:t>(Pu-239, Pu-238, Am-241, Cf-252, Cm-244) and non-TRU </a:t>
            </a:r>
            <a:r>
              <a:rPr lang="en-US" altLang="en-US" dirty="0">
                <a:latin typeface="Calibri" panose="020F0502020204030204" pitchFamily="34" charset="0"/>
              </a:rPr>
              <a:t>not commercially disposable </a:t>
            </a:r>
            <a:r>
              <a:rPr lang="en-US" altLang="en-US" dirty="0" smtClean="0">
                <a:latin typeface="Calibri" panose="020F0502020204030204" pitchFamily="34" charset="0"/>
              </a:rPr>
              <a:t>sources (</a:t>
            </a:r>
            <a:r>
              <a:rPr lang="en-US" altLang="en-US" dirty="0" smtClean="0">
                <a:latin typeface="Calibri" panose="020F0502020204030204" pitchFamily="34" charset="0"/>
              </a:rPr>
              <a:t>Sr-90</a:t>
            </a:r>
            <a:r>
              <a:rPr lang="en-US" altLang="en-US" dirty="0">
                <a:latin typeface="Calibri" panose="020F0502020204030204" pitchFamily="34" charset="0"/>
              </a:rPr>
              <a:t>, Cs-137, Co-60, Ir-192, Ra-226</a:t>
            </a:r>
            <a:r>
              <a:rPr lang="en-US" altLang="en-US" dirty="0" smtClean="0">
                <a:latin typeface="Calibri" panose="020F0502020204030204" pitchFamily="34" charset="0"/>
              </a:rPr>
              <a:t>)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325498" y="207635"/>
            <a:ext cx="4554431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Summary of Recovery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48692" y="1454911"/>
            <a:ext cx="8707739" cy="4354512"/>
          </a:xfrm>
        </p:spPr>
        <p:txBody>
          <a:bodyPr/>
          <a:lstStyle/>
          <a:p>
            <a:pPr>
              <a:buSzPct val="100000"/>
            </a:pPr>
            <a:r>
              <a:rPr lang="en-US" dirty="0" smtClean="0"/>
              <a:t>Source </a:t>
            </a:r>
            <a:r>
              <a:rPr lang="en-US" dirty="0"/>
              <a:t>Activity &lt; A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	Normal </a:t>
            </a:r>
            <a:r>
              <a:rPr lang="en-US" dirty="0"/>
              <a:t>Form Type </a:t>
            </a:r>
            <a:r>
              <a:rPr lang="en-US" dirty="0" smtClean="0"/>
              <a:t>A</a:t>
            </a:r>
          </a:p>
          <a:p>
            <a:pPr marL="3711575" lvl="8" indent="0">
              <a:buSzPct val="100000"/>
              <a:buNone/>
            </a:pPr>
            <a:r>
              <a:rPr lang="en-US" dirty="0" smtClean="0"/>
              <a:t>Potential Self ship or OSRP </a:t>
            </a:r>
            <a:r>
              <a:rPr lang="en-US" dirty="0" smtClean="0"/>
              <a:t>On-Site </a:t>
            </a:r>
            <a:r>
              <a:rPr lang="en-US" dirty="0" smtClean="0"/>
              <a:t>visit</a:t>
            </a:r>
          </a:p>
          <a:p>
            <a:pPr>
              <a:buSzPct val="100000"/>
            </a:pPr>
            <a:r>
              <a:rPr lang="en-US" dirty="0" smtClean="0"/>
              <a:t>Source </a:t>
            </a:r>
            <a:r>
              <a:rPr lang="en-US" dirty="0"/>
              <a:t>Activity </a:t>
            </a:r>
            <a:r>
              <a:rPr lang="en-US" dirty="0" smtClean="0"/>
              <a:t>&lt; A</a:t>
            </a:r>
            <a:r>
              <a:rPr lang="en-US" baseline="-25000" dirty="0" smtClean="0"/>
              <a:t>1</a:t>
            </a:r>
            <a:r>
              <a:rPr lang="en-US" dirty="0" smtClean="0"/>
              <a:t>       Special </a:t>
            </a:r>
            <a:r>
              <a:rPr lang="en-US" dirty="0"/>
              <a:t>Form </a:t>
            </a:r>
            <a:r>
              <a:rPr lang="en-US" dirty="0" smtClean="0"/>
              <a:t>Type A</a:t>
            </a:r>
          </a:p>
          <a:p>
            <a:pPr marL="3711575" lvl="8" indent="0">
              <a:buSzPct val="100000"/>
              <a:buNone/>
            </a:pPr>
            <a:r>
              <a:rPr lang="en-US" dirty="0" smtClean="0"/>
              <a:t>Potential </a:t>
            </a:r>
            <a:r>
              <a:rPr lang="en-US" dirty="0"/>
              <a:t>Self ship or OSRP Site </a:t>
            </a:r>
            <a:r>
              <a:rPr lang="en-US" dirty="0" smtClean="0"/>
              <a:t>visit</a:t>
            </a:r>
          </a:p>
          <a:p>
            <a:pPr>
              <a:buSzPct val="100000"/>
            </a:pPr>
            <a:r>
              <a:rPr lang="en-US" dirty="0" smtClean="0"/>
              <a:t>A</a:t>
            </a:r>
            <a:r>
              <a:rPr lang="en-US" baseline="-25000" dirty="0" smtClean="0"/>
              <a:t>2 </a:t>
            </a:r>
            <a:r>
              <a:rPr lang="en-US" dirty="0"/>
              <a:t>&gt;</a:t>
            </a:r>
            <a:r>
              <a:rPr lang="en-US" dirty="0" smtClean="0"/>
              <a:t> Source </a:t>
            </a:r>
            <a:r>
              <a:rPr lang="en-US" dirty="0"/>
              <a:t>Activity </a:t>
            </a:r>
            <a:r>
              <a:rPr lang="en-US" dirty="0" smtClean="0"/>
              <a:t>&lt; A</a:t>
            </a:r>
            <a:r>
              <a:rPr lang="en-US" baseline="-25000" dirty="0" smtClean="0"/>
              <a:t>1</a:t>
            </a:r>
            <a:r>
              <a:rPr lang="en-US" dirty="0" smtClean="0"/>
              <a:t>       Normal </a:t>
            </a:r>
            <a:r>
              <a:rPr lang="en-US" dirty="0"/>
              <a:t>Form Type A </a:t>
            </a:r>
            <a:endParaRPr lang="en-US" dirty="0" smtClean="0"/>
          </a:p>
          <a:p>
            <a:pPr marL="3711575" lvl="8" indent="0">
              <a:buSzPct val="100000"/>
              <a:buNone/>
            </a:pPr>
            <a:r>
              <a:rPr lang="en-US" dirty="0" smtClean="0"/>
              <a:t>OSRP </a:t>
            </a:r>
            <a:r>
              <a:rPr lang="en-US" dirty="0" smtClean="0"/>
              <a:t>On-Site visit, </a:t>
            </a:r>
            <a:r>
              <a:rPr lang="en-US" dirty="0" smtClean="0"/>
              <a:t>requires Special Form Capsule</a:t>
            </a:r>
          </a:p>
          <a:p>
            <a:pPr>
              <a:buSzPct val="100000"/>
            </a:pPr>
            <a:r>
              <a:rPr lang="en-US" dirty="0" smtClean="0"/>
              <a:t>Source </a:t>
            </a:r>
            <a:r>
              <a:rPr lang="en-US" dirty="0"/>
              <a:t>Activity </a:t>
            </a:r>
            <a:r>
              <a:rPr lang="en-US" dirty="0" smtClean="0"/>
              <a:t>&gt; A</a:t>
            </a:r>
            <a:r>
              <a:rPr lang="en-US" baseline="-25000" dirty="0" smtClean="0"/>
              <a:t>1</a:t>
            </a:r>
            <a:r>
              <a:rPr lang="en-US" dirty="0" smtClean="0"/>
              <a:t>       Type </a:t>
            </a:r>
            <a:r>
              <a:rPr lang="en-US" dirty="0"/>
              <a:t>B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15948" y="3336505"/>
            <a:ext cx="4191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58723" y="2519778"/>
            <a:ext cx="447675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58723" y="1689404"/>
            <a:ext cx="447675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58723" y="4167915"/>
            <a:ext cx="4191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58529" y="212125"/>
            <a:ext cx="6021345" cy="659293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Number of Total Recoveries and Sources Collected </a:t>
            </a:r>
            <a:r>
              <a:rPr lang="en-US" dirty="0" smtClean="0">
                <a:cs typeface="Arial" panose="020B0604020202020204" pitchFamily="34" charset="0"/>
              </a:rPr>
              <a:t>each </a:t>
            </a:r>
            <a:r>
              <a:rPr lang="en-US" dirty="0">
                <a:cs typeface="Arial" panose="020B0604020202020204" pitchFamily="34" charset="0"/>
              </a:rPr>
              <a:t>FY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836051"/>
              </p:ext>
            </p:extLst>
          </p:nvPr>
        </p:nvGraphicFramePr>
        <p:xfrm>
          <a:off x="682710" y="1213793"/>
          <a:ext cx="7886700" cy="4552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25053" y="337074"/>
            <a:ext cx="5288692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Recoveries and Sources Collected  </a:t>
            </a:r>
          </a:p>
          <a:p>
            <a:pPr algn="r"/>
            <a:r>
              <a:rPr lang="en-US" dirty="0">
                <a:cs typeface="Arial" panose="020B0604020202020204" pitchFamily="34" charset="0"/>
              </a:rPr>
              <a:t/>
            </a:r>
            <a:br>
              <a:rPr lang="en-US" dirty="0">
                <a:cs typeface="Arial" panose="020B0604020202020204" pitchFamily="34" charset="0"/>
              </a:rPr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03182" y="1264801"/>
            <a:ext cx="8310563" cy="4546600"/>
          </a:xfrm>
        </p:spPr>
        <p:txBody>
          <a:bodyPr/>
          <a:lstStyle/>
          <a:p>
            <a:pPr>
              <a:buSzPct val="100000"/>
            </a:pPr>
            <a:r>
              <a:rPr lang="en-US" dirty="0" smtClean="0"/>
              <a:t>Number </a:t>
            </a:r>
            <a:r>
              <a:rPr lang="en-US" dirty="0"/>
              <a:t>of self-ships </a:t>
            </a:r>
            <a:r>
              <a:rPr lang="en-US" dirty="0" smtClean="0"/>
              <a:t>average 30 per FY, </a:t>
            </a:r>
            <a:r>
              <a:rPr lang="en-US" dirty="0"/>
              <a:t>representing </a:t>
            </a:r>
            <a:r>
              <a:rPr lang="en-US" dirty="0" smtClean="0"/>
              <a:t>         between </a:t>
            </a:r>
            <a:r>
              <a:rPr lang="en-US" dirty="0"/>
              <a:t>35-45% of total recoveries per </a:t>
            </a:r>
            <a:r>
              <a:rPr lang="en-US" dirty="0" smtClean="0"/>
              <a:t>year</a:t>
            </a:r>
          </a:p>
          <a:p>
            <a:pPr>
              <a:buSzPct val="100000"/>
            </a:pPr>
            <a:r>
              <a:rPr lang="en-US" dirty="0" smtClean="0"/>
              <a:t>Average </a:t>
            </a:r>
            <a:r>
              <a:rPr lang="en-US" dirty="0"/>
              <a:t>number of </a:t>
            </a:r>
            <a:r>
              <a:rPr lang="en-US" dirty="0" smtClean="0"/>
              <a:t>on-site </a:t>
            </a:r>
            <a:r>
              <a:rPr lang="en-US" dirty="0"/>
              <a:t>recoveries </a:t>
            </a:r>
            <a:r>
              <a:rPr lang="en-US" dirty="0" smtClean="0"/>
              <a:t>is 45 per FY</a:t>
            </a:r>
            <a:endParaRPr lang="en-US" dirty="0"/>
          </a:p>
          <a:p>
            <a:pPr>
              <a:buSzPct val="100000"/>
            </a:pPr>
            <a:r>
              <a:rPr lang="en-US" dirty="0" smtClean="0"/>
              <a:t>The </a:t>
            </a:r>
            <a:r>
              <a:rPr lang="en-US" dirty="0"/>
              <a:t>ratio of TRU on-site recoveries to </a:t>
            </a:r>
            <a:r>
              <a:rPr lang="en-US" dirty="0" smtClean="0"/>
              <a:t>self-ships is close to 1.5:1; </a:t>
            </a:r>
            <a:r>
              <a:rPr lang="en-US" dirty="0"/>
              <a:t>the </a:t>
            </a:r>
            <a:r>
              <a:rPr lang="en-US" dirty="0" smtClean="0"/>
              <a:t>high-activity beta-gamma ratio </a:t>
            </a:r>
            <a:r>
              <a:rPr lang="en-US" dirty="0"/>
              <a:t>varied</a:t>
            </a:r>
          </a:p>
          <a:p>
            <a:pPr>
              <a:buSzPct val="100000"/>
            </a:pPr>
            <a:r>
              <a:rPr lang="en-US" dirty="0" smtClean="0"/>
              <a:t>There have been more total TRU recoveries </a:t>
            </a:r>
            <a:r>
              <a:rPr lang="en-US" dirty="0"/>
              <a:t>than </a:t>
            </a:r>
            <a:r>
              <a:rPr lang="en-US" dirty="0" smtClean="0"/>
              <a:t>high-activity beta-gamma recoveries</a:t>
            </a:r>
            <a:endParaRPr lang="en-US" dirty="0"/>
          </a:p>
          <a:p>
            <a:pPr>
              <a:buSzPct val="100000"/>
            </a:pPr>
            <a:r>
              <a:rPr lang="en-US" dirty="0" smtClean="0"/>
              <a:t>The </a:t>
            </a:r>
            <a:r>
              <a:rPr lang="en-US" dirty="0"/>
              <a:t>activity for </a:t>
            </a:r>
            <a:r>
              <a:rPr lang="en-US" dirty="0" smtClean="0"/>
              <a:t>beta-gamma </a:t>
            </a:r>
            <a:r>
              <a:rPr lang="en-US" dirty="0"/>
              <a:t>sources recovered far exceeds </a:t>
            </a:r>
            <a:r>
              <a:rPr lang="en-US" dirty="0" smtClean="0"/>
              <a:t>that of TRU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73051" y="307211"/>
            <a:ext cx="6001129" cy="492125"/>
          </a:xfrm>
        </p:spPr>
        <p:txBody>
          <a:bodyPr/>
          <a:lstStyle/>
          <a:p>
            <a:pPr algn="r"/>
            <a:r>
              <a:rPr lang="en-US" dirty="0" smtClean="0">
                <a:cs typeface="Arial" panose="020B0604020202020204" pitchFamily="34" charset="0"/>
              </a:rPr>
              <a:t>Summary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38180" y="1210814"/>
            <a:ext cx="8636000" cy="4605337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</a:pP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Self-ships 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and on-site recoveries </a:t>
            </a: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both help licensees to 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dispose of their excess sources</a:t>
            </a:r>
          </a:p>
          <a:p>
            <a:pPr>
              <a:buSzPct val="100000"/>
            </a:pP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The compliant packaging 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of sources </a:t>
            </a: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is determined by source activity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dimensions, 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dose 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rate</a:t>
            </a:r>
          </a:p>
          <a:p>
            <a:pPr>
              <a:buSzPct val="100000"/>
            </a:pP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OSRP 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has many tools to help licensees to qualify </a:t>
            </a: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sources for 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recoveries: source information, </a:t>
            </a: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qualified shippers, etc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ct val="100000"/>
            </a:pP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Many 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challenges lay ahead with qualifying more </a:t>
            </a: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types  of 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sources for disposal and resuming </a:t>
            </a: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shipments 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WIPP</a:t>
            </a:r>
          </a:p>
          <a:p>
            <a:pPr>
              <a:buSzPct val="100000"/>
            </a:pPr>
            <a:r>
              <a:rPr lang="en-US" sz="3000" dirty="0" smtClean="0"/>
              <a:t>The </a:t>
            </a:r>
            <a:r>
              <a:rPr lang="en-US" sz="3000" dirty="0"/>
              <a:t>need for OSRP recoveries </a:t>
            </a:r>
            <a:r>
              <a:rPr lang="en-US" sz="3000" dirty="0" smtClean="0"/>
              <a:t>will continue as </a:t>
            </a:r>
            <a:r>
              <a:rPr lang="en-US" sz="3000" dirty="0"/>
              <a:t>long as licensees </a:t>
            </a:r>
            <a:r>
              <a:rPr lang="en-US" dirty="0" smtClean="0"/>
              <a:t>use </a:t>
            </a:r>
            <a:r>
              <a:rPr lang="en-US" dirty="0"/>
              <a:t>devices containing radioactive sources</a:t>
            </a:r>
          </a:p>
          <a:p>
            <a:pPr>
              <a:spcBef>
                <a:spcPts val="600"/>
              </a:spcBef>
              <a:buSzPct val="100000"/>
            </a:pP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100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62350" y="376718"/>
            <a:ext cx="5238750" cy="492125"/>
          </a:xfrm>
        </p:spPr>
        <p:txBody>
          <a:bodyPr/>
          <a:lstStyle/>
          <a:p>
            <a:pPr algn="r"/>
            <a:r>
              <a:rPr lang="en-US" altLang="en-US" dirty="0" smtClean="0">
                <a:cs typeface="Arial" panose="020B0604020202020204" pitchFamily="34" charset="0"/>
              </a:rPr>
              <a:t>Do you have unwanted sources?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37" descr="Registration Pag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91" y="1087935"/>
            <a:ext cx="4703709" cy="46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2303" y="1786061"/>
            <a:ext cx="3875088" cy="3766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6666" tIns="13333" rIns="26666" bIns="1333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ts val="1000"/>
              </a:spcBef>
              <a:buClr>
                <a:srgbClr val="FF420F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charset="0"/>
              </a:rPr>
              <a:t>Register unwanted </a:t>
            </a:r>
            <a:r>
              <a:rPr lang="en-US" altLang="en-US" sz="1800" dirty="0" smtClean="0">
                <a:latin typeface="Arial" charset="0"/>
              </a:rPr>
              <a:t>sources with </a:t>
            </a:r>
            <a:r>
              <a:rPr lang="en-US" altLang="en-US" sz="1800" dirty="0">
                <a:latin typeface="Arial" charset="0"/>
              </a:rPr>
              <a:t>OSRP for recovery consideration. </a:t>
            </a:r>
          </a:p>
          <a:p>
            <a:pPr marL="285750" indent="-285750" eaLnBrk="1" hangingPunct="1">
              <a:spcBef>
                <a:spcPts val="1000"/>
              </a:spcBef>
              <a:buClr>
                <a:srgbClr val="FF420F"/>
              </a:buCl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Arial" charset="0"/>
              </a:rPr>
              <a:t>Recovery is generally </a:t>
            </a:r>
            <a:r>
              <a:rPr lang="en-US" altLang="en-US" sz="1800" dirty="0">
                <a:latin typeface="Arial" charset="0"/>
              </a:rPr>
              <a:t>prioritized on the basis of activity and level of security. </a:t>
            </a:r>
          </a:p>
          <a:p>
            <a:pPr marL="285750" indent="-285750" eaLnBrk="1" hangingPunct="1">
              <a:spcBef>
                <a:spcPts val="1000"/>
              </a:spcBef>
              <a:buClr>
                <a:srgbClr val="FF420F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charset="0"/>
              </a:rPr>
              <a:t>Where numerous sources of lower activity are present at a single location, consideration is given to the total activity from a security perspective</a:t>
            </a:r>
            <a:r>
              <a:rPr lang="en-US" altLang="en-US" sz="1800" dirty="0" smtClean="0"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rgbClr val="FF420F"/>
              </a:buClr>
            </a:pPr>
            <a:r>
              <a:rPr lang="en-US" altLang="en-US" sz="1800" dirty="0" smtClean="0">
                <a:solidFill>
                  <a:srgbClr val="FF420F"/>
                </a:solidFill>
                <a:latin typeface="Arial" charset="0"/>
              </a:rPr>
              <a:t>Registration of sources does not guarantee recovery by OSRP</a:t>
            </a:r>
            <a:endParaRPr lang="en-US" altLang="en-US" sz="1800" dirty="0">
              <a:solidFill>
                <a:srgbClr val="FF420F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752" y="1197637"/>
            <a:ext cx="325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Register </a:t>
            </a:r>
            <a:r>
              <a:rPr lang="en-US" altLang="en-US" b="1" dirty="0" smtClean="0"/>
              <a:t>sources </a:t>
            </a:r>
            <a:r>
              <a:rPr lang="en-US" altLang="en-US" b="1" dirty="0"/>
              <a:t>at </a:t>
            </a:r>
            <a:r>
              <a:rPr lang="en-US" altLang="en-US" b="1" dirty="0">
                <a:solidFill>
                  <a:srgbClr val="FF420F"/>
                </a:solidFill>
              </a:rPr>
              <a:t>osrp.lanl.gov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865037" y="207327"/>
            <a:ext cx="6001129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Questions?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068912"/>
              </p:ext>
            </p:extLst>
          </p:nvPr>
        </p:nvGraphicFramePr>
        <p:xfrm>
          <a:off x="1952625" y="1647825"/>
          <a:ext cx="3695700" cy="4060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OSRP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Contacts at Los Alamos National Laboratory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lvl="1" indent="0">
                        <a:buNone/>
                      </a:pPr>
                      <a:r>
                        <a:rPr lang="en-US" sz="1800" b="1" u="non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Becky Coel-Roback</a:t>
                      </a:r>
                    </a:p>
                    <a:p>
                      <a:pPr marL="0" lvl="1" indent="0">
                        <a:buNone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Ph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505-667-7920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lvl="1" indent="0">
                        <a:buNone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Fax: 505-665-7913</a:t>
                      </a:r>
                    </a:p>
                    <a:p>
                      <a:pPr marL="0" lvl="1" indent="0">
                        <a:buNone/>
                      </a:pPr>
                      <a:r>
                        <a:rPr lang="en-US" sz="1800" b="0" dirty="0" smtClean="0">
                          <a:latin typeface="Calibri" panose="020F0502020204030204" pitchFamily="34" charset="0"/>
                        </a:rPr>
                        <a:t>Email: becky_cr@lanl.gov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0336">
                <a:tc>
                  <a:txBody>
                    <a:bodyPr/>
                    <a:lstStyle/>
                    <a:p>
                      <a:r>
                        <a:rPr lang="en-US" b="1" u="none" dirty="0" smtClean="0">
                          <a:solidFill>
                            <a:schemeClr val="tx1"/>
                          </a:solidFill>
                        </a:rPr>
                        <a:t>Justin Griffin</a:t>
                      </a:r>
                      <a:endParaRPr lang="en-US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: 505-606-0362</a:t>
                      </a:r>
                    </a:p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Fax: 505-665-7913</a:t>
                      </a:r>
                    </a:p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Email: jgriffin@lanl.gov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63" y="1025839"/>
            <a:ext cx="1134578" cy="4492097"/>
          </a:xfrm>
          <a:prstGeom prst="round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286896" y="292023"/>
            <a:ext cx="5678032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Sealed Sources Recovered by </a:t>
            </a:r>
            <a:r>
              <a:rPr lang="en-US" dirty="0" smtClean="0">
                <a:cs typeface="Arial" panose="020B0604020202020204" pitchFamily="34" charset="0"/>
              </a:rPr>
              <a:t>Isotope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6407" y="1696994"/>
            <a:ext cx="3339287" cy="3352802"/>
          </a:xfrm>
        </p:spPr>
        <p:txBody>
          <a:bodyPr/>
          <a:lstStyle/>
          <a:p>
            <a:pPr>
              <a:buSzPct val="100000"/>
            </a:pPr>
            <a:r>
              <a:rPr lang="en-US" dirty="0"/>
              <a:t>67% of the </a:t>
            </a:r>
            <a:r>
              <a:rPr lang="en-US" dirty="0" smtClean="0"/>
              <a:t>sources </a:t>
            </a:r>
            <a:r>
              <a:rPr lang="en-US" dirty="0"/>
              <a:t>recovered are TRU </a:t>
            </a:r>
            <a:endParaRPr lang="en-US" dirty="0" smtClean="0"/>
          </a:p>
          <a:p>
            <a:pPr>
              <a:buSzPct val="100000"/>
            </a:pPr>
            <a:r>
              <a:rPr lang="en-US" dirty="0" smtClean="0"/>
              <a:t>26</a:t>
            </a:r>
            <a:r>
              <a:rPr lang="en-US" dirty="0"/>
              <a:t>% of the sources recovered </a:t>
            </a:r>
            <a:r>
              <a:rPr lang="en-US" dirty="0" smtClean="0"/>
              <a:t>are</a:t>
            </a:r>
            <a:br>
              <a:rPr lang="en-US" dirty="0" smtClean="0"/>
            </a:br>
            <a:r>
              <a:rPr lang="en-US" dirty="0" smtClean="0"/>
              <a:t>high-activity</a:t>
            </a:r>
            <a:br>
              <a:rPr lang="en-US" dirty="0" smtClean="0"/>
            </a:br>
            <a:r>
              <a:rPr lang="en-US" dirty="0" smtClean="0"/>
              <a:t>beta-gamma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1" r="24902"/>
          <a:stretch/>
        </p:blipFill>
        <p:spPr>
          <a:xfrm>
            <a:off x="3725694" y="1523442"/>
            <a:ext cx="5066271" cy="3853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741746" y="270701"/>
            <a:ext cx="6141617" cy="461482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OSRP Operations Worldwide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7234" y="971629"/>
            <a:ext cx="580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Source Recovery, Consultancy, Training</a:t>
            </a:r>
            <a:endParaRPr lang="en-US" sz="2800" dirty="0"/>
          </a:p>
        </p:txBody>
      </p:sp>
      <p:pic>
        <p:nvPicPr>
          <p:cNvPr id="1026" name="Picture 2" descr="C:\Users\147700\OSR\WM 2014, 2016, 2017\WM2017\Presentation\OSRP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54" y="1434648"/>
            <a:ext cx="7769489" cy="4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132173" y="405808"/>
            <a:ext cx="3735672" cy="492125"/>
          </a:xfrm>
        </p:spPr>
        <p:txBody>
          <a:bodyPr/>
          <a:lstStyle/>
          <a:p>
            <a:pPr algn="r"/>
            <a:r>
              <a:rPr lang="en-US" dirty="0" smtClean="0">
                <a:cs typeface="Arial" panose="020B0604020202020204" pitchFamily="34" charset="0"/>
              </a:rPr>
              <a:t>Source Registration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23850" y="1331912"/>
            <a:ext cx="4141146" cy="4145863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OSRP helps licensees register and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qualify sources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for recovery</a:t>
            </a: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SzPct val="100000"/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Globally, over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3000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sites have registered more than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70,000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sources</a:t>
            </a:r>
          </a:p>
          <a:p>
            <a:pPr>
              <a:buSzPct val="100000"/>
            </a:pPr>
            <a:r>
              <a:rPr lang="en-US" dirty="0" smtClean="0">
                <a:cs typeface="Arial" panose="020B0604020202020204" pitchFamily="34" charset="0"/>
              </a:rPr>
              <a:t>OSRP has recovered nearly 38,500 disused and unwanted sources</a:t>
            </a:r>
          </a:p>
          <a:p>
            <a:pPr marL="61913" indent="0">
              <a:buSzPct val="75000"/>
              <a:buNone/>
            </a:pPr>
            <a:endParaRPr lang="en-US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V:\Information Management\Publications\Booth Media Show\Photo Files\MMD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72" y="1452606"/>
            <a:ext cx="4218024" cy="362938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4041" y="5375054"/>
            <a:ext cx="7756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/>
              <a:t>Register </a:t>
            </a:r>
            <a:r>
              <a:rPr lang="en-US" altLang="en-US" sz="2800" b="1" dirty="0" smtClean="0"/>
              <a:t>sources </a:t>
            </a:r>
            <a:r>
              <a:rPr lang="en-US" altLang="en-US" sz="2800" b="1" dirty="0"/>
              <a:t>at </a:t>
            </a:r>
            <a:r>
              <a:rPr lang="en-US" altLang="en-US" sz="2800" b="1" dirty="0">
                <a:solidFill>
                  <a:srgbClr val="FF420F"/>
                </a:solidFill>
              </a:rPr>
              <a:t>osrp.lanl.gov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748451" y="289575"/>
            <a:ext cx="6001129" cy="492125"/>
          </a:xfrm>
        </p:spPr>
        <p:txBody>
          <a:bodyPr/>
          <a:lstStyle/>
          <a:p>
            <a:pPr algn="r"/>
            <a:r>
              <a:rPr lang="en-US" dirty="0" smtClean="0">
                <a:cs typeface="Arial" panose="020B0604020202020204" pitchFamily="34" charset="0"/>
              </a:rPr>
              <a:t>Types </a:t>
            </a:r>
            <a:r>
              <a:rPr lang="en-US" dirty="0">
                <a:cs typeface="Arial" panose="020B0604020202020204" pitchFamily="34" charset="0"/>
              </a:rPr>
              <a:t>of Source Recoveries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90525" y="1562100"/>
            <a:ext cx="8491538" cy="4584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dirty="0" smtClean="0">
                <a:cs typeface="Arial" panose="020B0604020202020204" pitchFamily="34" charset="0"/>
              </a:rPr>
              <a:t>Single </a:t>
            </a:r>
            <a:r>
              <a:rPr lang="en-US" dirty="0">
                <a:cs typeface="Arial" panose="020B0604020202020204" pitchFamily="34" charset="0"/>
              </a:rPr>
              <a:t>site recovery – typically </a:t>
            </a:r>
            <a:r>
              <a:rPr lang="en-US" dirty="0" smtClean="0">
                <a:cs typeface="Arial" panose="020B0604020202020204" pitchFamily="34" charset="0"/>
              </a:rPr>
              <a:t>one site </a:t>
            </a:r>
            <a:r>
              <a:rPr lang="en-US" dirty="0">
                <a:cs typeface="Arial" panose="020B0604020202020204" pitchFamily="34" charset="0"/>
              </a:rPr>
              <a:t>with </a:t>
            </a:r>
            <a:r>
              <a:rPr lang="en-US" dirty="0" smtClean="0">
                <a:cs typeface="Arial" panose="020B0604020202020204" pitchFamily="34" charset="0"/>
              </a:rPr>
              <a:t>a large number of 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dirty="0" smtClean="0">
                <a:cs typeface="Arial" panose="020B0604020202020204" pitchFamily="34" charset="0"/>
              </a:rPr>
              <a:t>Multi-site </a:t>
            </a:r>
            <a:r>
              <a:rPr lang="en-US" dirty="0">
                <a:cs typeface="Arial" panose="020B0604020202020204" pitchFamily="34" charset="0"/>
              </a:rPr>
              <a:t>round-up recovery – </a:t>
            </a:r>
            <a:r>
              <a:rPr lang="en-US" dirty="0" smtClean="0">
                <a:cs typeface="Arial" panose="020B0604020202020204" pitchFamily="34" charset="0"/>
              </a:rPr>
              <a:t>typically several licensees with less sources per site</a:t>
            </a:r>
            <a:endParaRPr lang="en-US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-US" dirty="0" smtClean="0">
                <a:cs typeface="Arial" panose="020B0604020202020204" pitchFamily="34" charset="0"/>
              </a:rPr>
              <a:t>Self-ship </a:t>
            </a:r>
            <a:r>
              <a:rPr lang="en-US" dirty="0">
                <a:cs typeface="Arial" panose="020B0604020202020204" pitchFamily="34" charset="0"/>
              </a:rPr>
              <a:t>recoveries – licensee assisted shipping </a:t>
            </a:r>
            <a:r>
              <a:rPr lang="en-US" dirty="0" smtClean="0">
                <a:cs typeface="Arial" panose="020B0604020202020204" pitchFamily="34" charset="0"/>
              </a:rPr>
              <a:t>of few sources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287949" y="299505"/>
            <a:ext cx="5496128" cy="864023"/>
          </a:xfrm>
        </p:spPr>
        <p:txBody>
          <a:bodyPr/>
          <a:lstStyle/>
          <a:p>
            <a:pPr algn="r"/>
            <a:r>
              <a:rPr lang="en-US" dirty="0" smtClean="0">
                <a:cs typeface="Arial" panose="020B0604020202020204" pitchFamily="34" charset="0"/>
              </a:rPr>
              <a:t>Types </a:t>
            </a:r>
            <a:r>
              <a:rPr lang="en-US" dirty="0">
                <a:cs typeface="Arial" panose="020B0604020202020204" pitchFamily="34" charset="0"/>
              </a:rPr>
              <a:t>of Licensees </a:t>
            </a:r>
            <a:r>
              <a:rPr lang="en-US" dirty="0" smtClean="0">
                <a:cs typeface="Arial" panose="020B0604020202020204" pitchFamily="34" charset="0"/>
              </a:rPr>
              <a:t>and</a:t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Source </a:t>
            </a:r>
            <a:r>
              <a:rPr lang="en-US" dirty="0"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911" y="1524946"/>
            <a:ext cx="5166872" cy="4212656"/>
          </a:xfrm>
        </p:spPr>
        <p:txBody>
          <a:bodyPr/>
          <a:lstStyle/>
          <a:p>
            <a:pPr>
              <a:spcBef>
                <a:spcPts val="0"/>
              </a:spcBef>
              <a:buSzPct val="100000"/>
            </a:pPr>
            <a:r>
              <a:rPr lang="en-US" dirty="0" smtClean="0"/>
              <a:t>Licensees: private industry</a:t>
            </a:r>
            <a:r>
              <a:rPr lang="en-US" dirty="0"/>
              <a:t>, universities, hospitals, DOE labs, </a:t>
            </a:r>
            <a:r>
              <a:rPr lang="en-US" dirty="0" smtClean="0"/>
              <a:t>and other governmental </a:t>
            </a:r>
            <a:r>
              <a:rPr lang="en-US" dirty="0"/>
              <a:t>sites</a:t>
            </a:r>
          </a:p>
          <a:p>
            <a:pPr>
              <a:buSzPct val="100000"/>
            </a:pPr>
            <a:r>
              <a:rPr lang="en-US" dirty="0" smtClean="0"/>
              <a:t>Applications: industrial </a:t>
            </a:r>
            <a:r>
              <a:rPr lang="en-US" dirty="0"/>
              <a:t>radiological devices (moisture-density, thickness gauges etc.), medical devices (blood irradiators, radiotherapy), research, nuclear power </a:t>
            </a:r>
            <a:r>
              <a:rPr lang="en-US" dirty="0" smtClean="0"/>
              <a:t>plants, </a:t>
            </a:r>
            <a:r>
              <a:rPr lang="en-US" dirty="0"/>
              <a:t>etc.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36013" y="4085091"/>
            <a:ext cx="2221202" cy="1904207"/>
            <a:chOff x="5688484" y="4369591"/>
            <a:chExt cx="2221202" cy="1904207"/>
          </a:xfrm>
        </p:grpSpPr>
        <p:pic>
          <p:nvPicPr>
            <p:cNvPr id="4" name="Picture 2" descr="C:\Users\147700\OSR\WM 2014, 2016, 2017\WM2017\Presentation\IPL Am 241 XFB-3 Pic 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484" y="4369591"/>
              <a:ext cx="2221202" cy="155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13331" y="5935244"/>
              <a:ext cx="1783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IPL Am-241 XFB-3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94050" y="1642386"/>
            <a:ext cx="1133620" cy="2296816"/>
            <a:chOff x="4516437" y="3794627"/>
            <a:chExt cx="1133620" cy="2296816"/>
          </a:xfrm>
        </p:grpSpPr>
        <p:pic>
          <p:nvPicPr>
            <p:cNvPr id="1026" name="Picture 2" descr="C:\Users\147700\OSR\WM 2014, 2016, 2017\WM2017\Presentation\BG pi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437" y="3794627"/>
              <a:ext cx="1123880" cy="192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16437" y="5752889"/>
              <a:ext cx="1133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JLS Mark 1</a:t>
              </a:r>
              <a:endParaRPr lang="en-US" sz="1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27865" y="1455306"/>
            <a:ext cx="1180117" cy="2338007"/>
            <a:chOff x="6505573" y="3794626"/>
            <a:chExt cx="1180117" cy="2338007"/>
          </a:xfrm>
        </p:grpSpPr>
        <p:pic>
          <p:nvPicPr>
            <p:cNvPr id="2051" name="Picture 3" descr="C:\Users\147700\OSR\WM 2014, 2016, 2017\WM2017\Presentation\Frank Crop IMG_332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3" y="3794626"/>
              <a:ext cx="1180117" cy="1974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605093" y="5794079"/>
              <a:ext cx="981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IBL 437 C</a:t>
              </a:r>
              <a:endParaRPr lang="en-US" sz="1600" b="1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921211" y="301033"/>
            <a:ext cx="4916284" cy="492125"/>
          </a:xfrm>
        </p:spPr>
        <p:txBody>
          <a:bodyPr/>
          <a:lstStyle/>
          <a:p>
            <a:pPr algn="r"/>
            <a:r>
              <a:rPr lang="en-US" dirty="0">
                <a:cs typeface="Arial" panose="020B0604020202020204" pitchFamily="34" charset="0"/>
              </a:rPr>
              <a:t>Source </a:t>
            </a:r>
            <a:r>
              <a:rPr lang="en-US" dirty="0" smtClean="0">
                <a:cs typeface="Arial" panose="020B0604020202020204" pitchFamily="34" charset="0"/>
              </a:rPr>
              <a:t>Recovery Sites </a:t>
            </a:r>
            <a:r>
              <a:rPr lang="en-US" dirty="0">
                <a:cs typeface="Arial" panose="020B0604020202020204" pitchFamily="34" charset="0"/>
              </a:rPr>
              <a:t>in FY16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974038"/>
              </p:ext>
            </p:extLst>
          </p:nvPr>
        </p:nvGraphicFramePr>
        <p:xfrm>
          <a:off x="914400" y="1524000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641720"/>
              </p:ext>
            </p:extLst>
          </p:nvPr>
        </p:nvGraphicFramePr>
        <p:xfrm>
          <a:off x="914400" y="1349204"/>
          <a:ext cx="7239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99935" y="286359"/>
            <a:ext cx="5195373" cy="492125"/>
          </a:xfrm>
        </p:spPr>
        <p:txBody>
          <a:bodyPr/>
          <a:lstStyle/>
          <a:p>
            <a:pPr algn="r"/>
            <a:r>
              <a:rPr lang="en-US" dirty="0" smtClean="0">
                <a:cs typeface="Arial" panose="020B0604020202020204" pitchFamily="34" charset="0"/>
              </a:rPr>
              <a:t>Steps Towards TRU Source Eligibility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638" y="1235676"/>
            <a:ext cx="8520670" cy="4825399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 smtClean="0"/>
              <a:t>Register </a:t>
            </a:r>
            <a:r>
              <a:rPr lang="en-US" dirty="0"/>
              <a:t>excess and “in-use” sources at </a:t>
            </a:r>
            <a:r>
              <a:rPr lang="en-US" dirty="0" smtClean="0">
                <a:solidFill>
                  <a:srgbClr val="FF420F"/>
                </a:solidFill>
              </a:rPr>
              <a:t>osrp.lanl.gov </a:t>
            </a:r>
          </a:p>
          <a:p>
            <a:pPr>
              <a:buSzPct val="100000"/>
            </a:pPr>
            <a:r>
              <a:rPr lang="en-US" dirty="0" smtClean="0"/>
              <a:t>In </a:t>
            </a:r>
            <a:r>
              <a:rPr lang="en-US" dirty="0"/>
              <a:t>most cases OSRP covers the cost for source recovery </a:t>
            </a:r>
            <a:endParaRPr lang="en-US" dirty="0" smtClean="0"/>
          </a:p>
          <a:p>
            <a:pPr>
              <a:buSzPct val="100000"/>
            </a:pPr>
            <a:r>
              <a:rPr lang="en-US" dirty="0" smtClean="0"/>
              <a:t>TRU </a:t>
            </a:r>
            <a:r>
              <a:rPr lang="en-US" dirty="0"/>
              <a:t>sources that have US origin and satisfy WIPP </a:t>
            </a:r>
            <a:r>
              <a:rPr lang="en-US" dirty="0" smtClean="0"/>
              <a:t>Acceptable Knowledge (AK) criteria </a:t>
            </a:r>
            <a:r>
              <a:rPr lang="en-US" dirty="0"/>
              <a:t>for source </a:t>
            </a:r>
            <a:r>
              <a:rPr lang="en-US" dirty="0" smtClean="0"/>
              <a:t>information</a:t>
            </a:r>
          </a:p>
          <a:p>
            <a:pPr>
              <a:buSzPct val="100000"/>
            </a:pPr>
            <a:r>
              <a:rPr lang="en-US" dirty="0" smtClean="0"/>
              <a:t>Drums </a:t>
            </a:r>
            <a:r>
              <a:rPr lang="en-US" dirty="0"/>
              <a:t>packaged for WIPP </a:t>
            </a:r>
            <a:r>
              <a:rPr lang="en-US" dirty="0" smtClean="0"/>
              <a:t>must have </a:t>
            </a:r>
            <a:r>
              <a:rPr lang="en-US" dirty="0"/>
              <a:t>a decayed </a:t>
            </a:r>
            <a:r>
              <a:rPr lang="en-US" dirty="0" smtClean="0"/>
              <a:t>activity greater than 100 </a:t>
            </a:r>
            <a:r>
              <a:rPr lang="en-US" dirty="0" err="1" smtClean="0"/>
              <a:t>nCi</a:t>
            </a:r>
            <a:r>
              <a:rPr lang="en-US" dirty="0" smtClean="0"/>
              <a:t>/g for TRU isotopes </a:t>
            </a:r>
            <a:br>
              <a:rPr lang="en-US" dirty="0" smtClean="0"/>
            </a:br>
            <a:r>
              <a:rPr lang="en-US" dirty="0" smtClean="0"/>
              <a:t>and a contact dose </a:t>
            </a:r>
            <a:r>
              <a:rPr lang="en-US" dirty="0"/>
              <a:t>rate &lt;</a:t>
            </a:r>
            <a:r>
              <a:rPr lang="en-US" dirty="0" smtClean="0"/>
              <a:t>200 </a:t>
            </a:r>
            <a:r>
              <a:rPr lang="en-US" dirty="0" err="1" smtClean="0"/>
              <a:t>mrem</a:t>
            </a:r>
            <a:r>
              <a:rPr lang="en-US" dirty="0" smtClean="0"/>
              <a:t>/h</a:t>
            </a:r>
          </a:p>
          <a:p>
            <a:pPr>
              <a:buSzPct val="100000"/>
            </a:pPr>
            <a:r>
              <a:rPr lang="en-US" dirty="0" smtClean="0"/>
              <a:t>OSRP performs an </a:t>
            </a:r>
            <a:r>
              <a:rPr lang="en-US" dirty="0"/>
              <a:t>average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40-50 </a:t>
            </a:r>
            <a:r>
              <a:rPr lang="en-US" dirty="0"/>
              <a:t>recoveries per FY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56" y="4069561"/>
            <a:ext cx="2655352" cy="199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2D55A9-4BA2-4866-9244-6EAA7F9272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Globe ORS Template-Partn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e ORS Template.potx" id="{9F800099-9F24-4719-90A1-808950994A21}" vid="{FDE1465F-F0A6-4AA6-82DF-1E562E5ECC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70t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erspective">
    <a:fillStyleLst>
      <a:solidFill>
        <a:schemeClr val="phClr"/>
      </a:solidFill>
      <a:gradFill rotWithShape="1">
        <a:gsLst>
          <a:gs pos="0">
            <a:schemeClr val="phClr">
              <a:tint val="50000"/>
              <a:alpha val="100000"/>
              <a:satMod val="160000"/>
              <a:lumMod val="105000"/>
            </a:schemeClr>
          </a:gs>
          <a:gs pos="41000">
            <a:schemeClr val="phClr">
              <a:tint val="57000"/>
              <a:satMod val="180000"/>
              <a:lumMod val="99000"/>
            </a:schemeClr>
          </a:gs>
          <a:gs pos="100000">
            <a:schemeClr val="phClr">
              <a:tint val="80000"/>
              <a:satMod val="200000"/>
              <a:lumMod val="104000"/>
            </a:schemeClr>
          </a:gs>
        </a:gsLst>
        <a:lin ang="5400000" scaled="1"/>
      </a:gradFill>
      <a:gradFill rotWithShape="1">
        <a:gsLst>
          <a:gs pos="0">
            <a:schemeClr val="phClr">
              <a:tint val="96000"/>
              <a:satMod val="130000"/>
              <a:lumMod val="114000"/>
            </a:schemeClr>
          </a:gs>
          <a:gs pos="60000">
            <a:schemeClr val="phClr">
              <a:tint val="100000"/>
              <a:satMod val="106000"/>
              <a:lumMod val="110000"/>
            </a:schemeClr>
          </a:gs>
          <a:gs pos="100000">
            <a:schemeClr val="phClr"/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28000"/>
            </a:srgbClr>
          </a:outerShdw>
        </a:effectLst>
      </a:effectStyle>
      <a:effectStyle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a:effectStyle>
      <a:effectStyle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1-Globe ORS Template-Partner.potx</Template>
  <TotalTime>1117</TotalTime>
  <Words>1070</Words>
  <Application>Microsoft Office PowerPoint</Application>
  <PresentationFormat>On-screen Show (4:3)</PresentationFormat>
  <Paragraphs>207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1-Globe ORS Template-Partner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Matzke, Jim</cp:lastModifiedBy>
  <cp:revision>134</cp:revision>
  <dcterms:created xsi:type="dcterms:W3CDTF">2015-07-30T16:38:25Z</dcterms:created>
  <dcterms:modified xsi:type="dcterms:W3CDTF">2017-04-03T16:35:58Z</dcterms:modified>
</cp:coreProperties>
</file>