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Lst>
  <p:notesMasterIdLst>
    <p:notesMasterId r:id="rId21"/>
  </p:notesMasterIdLst>
  <p:handoutMasterIdLst>
    <p:handoutMasterId r:id="rId22"/>
  </p:handoutMasterIdLst>
  <p:sldIdLst>
    <p:sldId id="262" r:id="rId6"/>
    <p:sldId id="396" r:id="rId7"/>
    <p:sldId id="311" r:id="rId8"/>
    <p:sldId id="398" r:id="rId9"/>
    <p:sldId id="399" r:id="rId10"/>
    <p:sldId id="390" r:id="rId11"/>
    <p:sldId id="400" r:id="rId12"/>
    <p:sldId id="401" r:id="rId13"/>
    <p:sldId id="357" r:id="rId14"/>
    <p:sldId id="359" r:id="rId15"/>
    <p:sldId id="333" r:id="rId16"/>
    <p:sldId id="360" r:id="rId17"/>
    <p:sldId id="379" r:id="rId18"/>
    <p:sldId id="403" r:id="rId19"/>
    <p:sldId id="397" r:id="rId2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Tom (PHMSA)" initials="LT(" lastIdx="0" clrIdx="0">
    <p:extLst>
      <p:ext uri="{19B8F6BF-5375-455C-9EA6-DF929625EA0E}">
        <p15:presenceInfo xmlns:p15="http://schemas.microsoft.com/office/powerpoint/2012/main" userId="S-1-5-21-982035342-1880134254-310265210-20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0" autoAdjust="0"/>
    <p:restoredTop sz="90110" autoAdjust="0"/>
  </p:normalViewPr>
  <p:slideViewPr>
    <p:cSldViewPr>
      <p:cViewPr varScale="1">
        <p:scale>
          <a:sx n="103" d="100"/>
          <a:sy n="103" d="100"/>
        </p:scale>
        <p:origin x="1476" y="108"/>
      </p:cViewPr>
      <p:guideLst>
        <p:guide orient="horz" pos="2160"/>
        <p:guide pos="2880"/>
      </p:guideLst>
    </p:cSldViewPr>
  </p:slideViewPr>
  <p:outlineViewPr>
    <p:cViewPr>
      <p:scale>
        <a:sx n="33" d="100"/>
        <a:sy n="33" d="100"/>
      </p:scale>
      <p:origin x="0" y="94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EC289A3B-2AB0-4CBC-9264-FC062ECC5266}" type="datetimeFigureOut">
              <a:rPr lang="en-US" smtClean="0"/>
              <a:t>4/28/2017</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D203C90F-D10B-455D-8E8D-F4134B0D9371}" type="slidenum">
              <a:rPr lang="en-US" smtClean="0"/>
              <a:t>‹#›</a:t>
            </a:fld>
            <a:endParaRPr lang="en-US"/>
          </a:p>
        </p:txBody>
      </p:sp>
    </p:spTree>
    <p:extLst>
      <p:ext uri="{BB962C8B-B14F-4D97-AF65-F5344CB8AC3E}">
        <p14:creationId xmlns:p14="http://schemas.microsoft.com/office/powerpoint/2010/main" val="28997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9A256342-3DF3-405A-993C-8D5728C72D86}" type="datetimeFigureOut">
              <a:rPr lang="en-US" smtClean="0"/>
              <a:t>4/28/2017</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5420562-0322-45EE-98BC-E8EAA0AF59BB}" type="slidenum">
              <a:rPr lang="en-US" smtClean="0"/>
              <a:t>‹#›</a:t>
            </a:fld>
            <a:endParaRPr lang="en-US"/>
          </a:p>
        </p:txBody>
      </p:sp>
    </p:spTree>
    <p:extLst>
      <p:ext uri="{BB962C8B-B14F-4D97-AF65-F5344CB8AC3E}">
        <p14:creationId xmlns:p14="http://schemas.microsoft.com/office/powerpoint/2010/main" val="248964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20562-0322-45EE-98BC-E8EAA0AF59BB}" type="slidenum">
              <a:rPr lang="en-US" smtClean="0"/>
              <a:t>1</a:t>
            </a:fld>
            <a:endParaRPr lang="en-US"/>
          </a:p>
        </p:txBody>
      </p:sp>
    </p:spTree>
    <p:extLst>
      <p:ext uri="{BB962C8B-B14F-4D97-AF65-F5344CB8AC3E}">
        <p14:creationId xmlns:p14="http://schemas.microsoft.com/office/powerpoint/2010/main" val="54686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20562-0322-45EE-98BC-E8EAA0AF59BB}" type="slidenum">
              <a:rPr lang="en-US" smtClean="0"/>
              <a:t>3</a:t>
            </a:fld>
            <a:endParaRPr lang="en-US"/>
          </a:p>
        </p:txBody>
      </p:sp>
    </p:spTree>
    <p:extLst>
      <p:ext uri="{BB962C8B-B14F-4D97-AF65-F5344CB8AC3E}">
        <p14:creationId xmlns:p14="http://schemas.microsoft.com/office/powerpoint/2010/main" val="166068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20562-0322-45EE-98BC-E8EAA0AF59BB}" type="slidenum">
              <a:rPr lang="en-US" smtClean="0"/>
              <a:t>4</a:t>
            </a:fld>
            <a:endParaRPr lang="en-US"/>
          </a:p>
        </p:txBody>
      </p:sp>
    </p:spTree>
    <p:extLst>
      <p:ext uri="{BB962C8B-B14F-4D97-AF65-F5344CB8AC3E}">
        <p14:creationId xmlns:p14="http://schemas.microsoft.com/office/powerpoint/2010/main" val="27767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20562-0322-45EE-98BC-E8EAA0AF59BB}" type="slidenum">
              <a:rPr lang="en-US" smtClean="0"/>
              <a:t>5</a:t>
            </a:fld>
            <a:endParaRPr lang="en-US"/>
          </a:p>
        </p:txBody>
      </p:sp>
    </p:spTree>
    <p:extLst>
      <p:ext uri="{BB962C8B-B14F-4D97-AF65-F5344CB8AC3E}">
        <p14:creationId xmlns:p14="http://schemas.microsoft.com/office/powerpoint/2010/main" val="420948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20562-0322-45EE-98BC-E8EAA0AF59BB}" type="slidenum">
              <a:rPr lang="en-US" smtClean="0"/>
              <a:t>11</a:t>
            </a:fld>
            <a:endParaRPr lang="en-US"/>
          </a:p>
        </p:txBody>
      </p:sp>
    </p:spTree>
    <p:extLst>
      <p:ext uri="{BB962C8B-B14F-4D97-AF65-F5344CB8AC3E}">
        <p14:creationId xmlns:p14="http://schemas.microsoft.com/office/powerpoint/2010/main" val="294246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Subpart D Enforcement, Section 107.305 Investigations (a) General only states that The AA encourages voluntary production of documents in accordance with</a:t>
            </a:r>
            <a:r>
              <a:rPr lang="en-US" baseline="0" dirty="0"/>
              <a:t> and subject to 105.45….. So no specific time line to comply with request is written here ( may be further up </a:t>
            </a:r>
            <a:r>
              <a:rPr lang="en-US" baseline="0"/>
              <a:t>the rules/code </a:t>
            </a:r>
            <a:endParaRPr lang="en-US"/>
          </a:p>
        </p:txBody>
      </p:sp>
    </p:spTree>
    <p:extLst>
      <p:ext uri="{BB962C8B-B14F-4D97-AF65-F5344CB8AC3E}">
        <p14:creationId xmlns:p14="http://schemas.microsoft.com/office/powerpoint/2010/main" val="352180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question:  PHMSA has over the years done reviews to “update and remove old regulations that make no </a:t>
            </a:r>
            <a:r>
              <a:rPr lang="en-US" dirty="0" err="1"/>
              <a:t>sence</a:t>
            </a:r>
            <a:r>
              <a:rPr lang="en-US" dirty="0"/>
              <a:t>”, the President has asked all government Agencies  to look at </a:t>
            </a:r>
            <a:r>
              <a:rPr lang="en-US" dirty="0" err="1"/>
              <a:t>theior</a:t>
            </a:r>
            <a:r>
              <a:rPr lang="en-US" dirty="0"/>
              <a:t> Rules and regulations and to remove and/ or update</a:t>
            </a:r>
            <a:r>
              <a:rPr lang="en-US" baseline="0" dirty="0"/>
              <a:t> regulation that no longer support a safety function or not needed.  Please email your suggestion with comments and justification for your suggestion so I may forward to the PHMSA committee working this Presidential imitative.</a:t>
            </a:r>
            <a:endParaRPr lang="en-US" dirty="0"/>
          </a:p>
        </p:txBody>
      </p:sp>
      <p:sp>
        <p:nvSpPr>
          <p:cNvPr id="4" name="Slide Number Placeholder 3"/>
          <p:cNvSpPr>
            <a:spLocks noGrp="1"/>
          </p:cNvSpPr>
          <p:nvPr>
            <p:ph type="sldNum" sz="quarter" idx="10"/>
          </p:nvPr>
        </p:nvSpPr>
        <p:spPr/>
        <p:txBody>
          <a:bodyPr/>
          <a:lstStyle/>
          <a:p>
            <a:fld id="{F5420562-0322-45EE-98BC-E8EAA0AF59BB}" type="slidenum">
              <a:rPr lang="en-US" smtClean="0"/>
              <a:t>15</a:t>
            </a:fld>
            <a:endParaRPr lang="en-US"/>
          </a:p>
        </p:txBody>
      </p:sp>
    </p:spTree>
    <p:extLst>
      <p:ext uri="{BB962C8B-B14F-4D97-AF65-F5344CB8AC3E}">
        <p14:creationId xmlns:p14="http://schemas.microsoft.com/office/powerpoint/2010/main" val="335350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12"/>
          </p:nvPr>
        </p:nvSpPr>
        <p:spPr>
          <a:xfrm>
            <a:off x="7848600" y="152400"/>
            <a:ext cx="914400" cy="365125"/>
          </a:xfrm>
          <a:prstGeom prst="rect">
            <a:avLst/>
          </a:prstGeom>
        </p:spPr>
        <p:txBody>
          <a:bodyPr/>
          <a:lstStyle>
            <a:lvl1pPr algn="ctr">
              <a:defRPr sz="1400"/>
            </a:lvl1pPr>
          </a:lstStyle>
          <a:p>
            <a:fld id="{0D870305-0044-4A44-A208-10F858F388B8}" type="slidenum">
              <a:rPr lang="en-US" smtClean="0"/>
              <a:pPr/>
              <a:t>‹#›</a:t>
            </a:fld>
            <a:endParaRPr lang="en-US"/>
          </a:p>
        </p:txBody>
      </p:sp>
    </p:spTree>
    <p:extLst>
      <p:ext uri="{BB962C8B-B14F-4D97-AF65-F5344CB8AC3E}">
        <p14:creationId xmlns:p14="http://schemas.microsoft.com/office/powerpoint/2010/main" val="207186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70305-0044-4A44-A208-10F858F388B8}" type="slidenum">
              <a:rPr lang="en-US" smtClean="0"/>
              <a:t>‹#›</a:t>
            </a:fld>
            <a:endParaRPr lang="en-US"/>
          </a:p>
        </p:txBody>
      </p:sp>
      <p:sp>
        <p:nvSpPr>
          <p:cNvPr id="7" name="Slide Number Placeholder 5"/>
          <p:cNvSpPr txBox="1">
            <a:spLocks/>
          </p:cNvSpPr>
          <p:nvPr userDrawn="1"/>
        </p:nvSpPr>
        <p:spPr>
          <a:xfrm>
            <a:off x="7848600" y="152400"/>
            <a:ext cx="914400" cy="365125"/>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870305-0044-4A44-A208-10F858F388B8}" type="slidenum">
              <a:rPr lang="en-US" smtClean="0"/>
              <a:pPr/>
              <a:t>‹#›</a:t>
            </a:fld>
            <a:endParaRPr lang="en-US"/>
          </a:p>
        </p:txBody>
      </p:sp>
    </p:spTree>
    <p:extLst>
      <p:ext uri="{BB962C8B-B14F-4D97-AF65-F5344CB8AC3E}">
        <p14:creationId xmlns:p14="http://schemas.microsoft.com/office/powerpoint/2010/main" val="312843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70305-0044-4A44-A208-10F858F388B8}" type="slidenum">
              <a:rPr lang="en-US" smtClean="0"/>
              <a:t>‹#›</a:t>
            </a:fld>
            <a:endParaRPr lang="en-US"/>
          </a:p>
        </p:txBody>
      </p:sp>
      <p:sp>
        <p:nvSpPr>
          <p:cNvPr id="8" name="Slide Number Placeholder 5"/>
          <p:cNvSpPr txBox="1">
            <a:spLocks/>
          </p:cNvSpPr>
          <p:nvPr userDrawn="1"/>
        </p:nvSpPr>
        <p:spPr>
          <a:xfrm>
            <a:off x="7848600" y="152400"/>
            <a:ext cx="914400" cy="365125"/>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870305-0044-4A44-A208-10F858F388B8}" type="slidenum">
              <a:rPr lang="en-US" smtClean="0"/>
              <a:pPr/>
              <a:t>‹#›</a:t>
            </a:fld>
            <a:endParaRPr lang="en-US"/>
          </a:p>
        </p:txBody>
      </p:sp>
    </p:spTree>
    <p:extLst>
      <p:ext uri="{BB962C8B-B14F-4D97-AF65-F5344CB8AC3E}">
        <p14:creationId xmlns:p14="http://schemas.microsoft.com/office/powerpoint/2010/main" val="14310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483C87-91EF-4198-AB3B-0763C3586B74}"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65682-9EBA-496E-8E73-FBF5464190CD}" type="slidenum">
              <a:rPr lang="en-US" smtClean="0"/>
              <a:t>‹#›</a:t>
            </a:fld>
            <a:endParaRPr lang="en-US"/>
          </a:p>
        </p:txBody>
      </p:sp>
    </p:spTree>
    <p:extLst>
      <p:ext uri="{BB962C8B-B14F-4D97-AF65-F5344CB8AC3E}">
        <p14:creationId xmlns:p14="http://schemas.microsoft.com/office/powerpoint/2010/main" val="33094232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483C87-91EF-4198-AB3B-0763C3586B74}"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65682-9EBA-496E-8E73-FBF5464190CD}" type="slidenum">
              <a:rPr lang="en-US" smtClean="0"/>
              <a:t>‹#›</a:t>
            </a:fld>
            <a:endParaRPr lang="en-US"/>
          </a:p>
        </p:txBody>
      </p:sp>
    </p:spTree>
    <p:extLst>
      <p:ext uri="{BB962C8B-B14F-4D97-AF65-F5344CB8AC3E}">
        <p14:creationId xmlns:p14="http://schemas.microsoft.com/office/powerpoint/2010/main" val="78627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r>
              <a:rPr lang="en-US" altLang="en-US"/>
              <a:t>- </a:t>
            </a:r>
            <a:fld id="{0C4F69F0-41E7-4CDC-8B06-2196310A8855}" type="slidenum">
              <a:rPr lang="en-US" altLang="en-US" smtClean="0"/>
              <a:pPr>
                <a:defRPr/>
              </a:pPr>
              <a:t>‹#›</a:t>
            </a:fld>
            <a:r>
              <a:rPr lang="en-US" altLang="en-US"/>
              <a:t> -</a:t>
            </a:r>
          </a:p>
        </p:txBody>
      </p:sp>
    </p:spTree>
    <p:extLst>
      <p:ext uri="{BB962C8B-B14F-4D97-AF65-F5344CB8AC3E}">
        <p14:creationId xmlns:p14="http://schemas.microsoft.com/office/powerpoint/2010/main" val="2338441365"/>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9483C87-91EF-4198-AB3B-0763C3586B74}"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65682-9EBA-496E-8E73-FBF5464190CD}" type="slidenum">
              <a:rPr lang="en-US" smtClean="0"/>
              <a:t>‹#›</a:t>
            </a:fld>
            <a:endParaRPr lang="en-US"/>
          </a:p>
        </p:txBody>
      </p:sp>
    </p:spTree>
    <p:extLst>
      <p:ext uri="{BB962C8B-B14F-4D97-AF65-F5344CB8AC3E}">
        <p14:creationId xmlns:p14="http://schemas.microsoft.com/office/powerpoint/2010/main" val="193438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9483C87-91EF-4198-AB3B-0763C3586B74}"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65682-9EBA-496E-8E73-FBF5464190CD}" type="slidenum">
              <a:rPr lang="en-US" smtClean="0"/>
              <a:t>‹#›</a:t>
            </a:fld>
            <a:endParaRPr lang="en-US"/>
          </a:p>
        </p:txBody>
      </p:sp>
    </p:spTree>
    <p:extLst>
      <p:ext uri="{BB962C8B-B14F-4D97-AF65-F5344CB8AC3E}">
        <p14:creationId xmlns:p14="http://schemas.microsoft.com/office/powerpoint/2010/main" val="330314805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83C87-91EF-4198-AB3B-0763C3586B74}"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65682-9EBA-496E-8E73-FBF5464190CD}" type="slidenum">
              <a:rPr lang="en-US" smtClean="0"/>
              <a:t>‹#›</a:t>
            </a:fld>
            <a:endParaRPr lang="en-US"/>
          </a:p>
        </p:txBody>
      </p:sp>
    </p:spTree>
    <p:extLst>
      <p:ext uri="{BB962C8B-B14F-4D97-AF65-F5344CB8AC3E}">
        <p14:creationId xmlns:p14="http://schemas.microsoft.com/office/powerpoint/2010/main" val="377595825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83C87-91EF-4198-AB3B-0763C3586B74}"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65682-9EBA-496E-8E73-FBF5464190CD}" type="slidenum">
              <a:rPr lang="en-US" smtClean="0"/>
              <a:t>‹#›</a:t>
            </a:fld>
            <a:endParaRPr lang="en-US"/>
          </a:p>
        </p:txBody>
      </p:sp>
    </p:spTree>
    <p:extLst>
      <p:ext uri="{BB962C8B-B14F-4D97-AF65-F5344CB8AC3E}">
        <p14:creationId xmlns:p14="http://schemas.microsoft.com/office/powerpoint/2010/main" val="11962057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848600" y="152400"/>
            <a:ext cx="914400" cy="365125"/>
          </a:xfrm>
          <a:prstGeom prst="rect">
            <a:avLst/>
          </a:prstGeom>
        </p:spPr>
        <p:txBody>
          <a:bodyPr/>
          <a:lstStyle>
            <a:lvl1pPr algn="ctr">
              <a:defRPr sz="1400"/>
            </a:lvl1pPr>
          </a:lstStyle>
          <a:p>
            <a:fld id="{0D870305-0044-4A44-A208-10F858F388B8}" type="slidenum">
              <a:rPr lang="en-US" smtClean="0"/>
              <a:pPr/>
              <a:t>‹#›</a:t>
            </a:fld>
            <a:endParaRPr lang="en-US"/>
          </a:p>
        </p:txBody>
      </p:sp>
    </p:spTree>
    <p:extLst>
      <p:ext uri="{BB962C8B-B14F-4D97-AF65-F5344CB8AC3E}">
        <p14:creationId xmlns:p14="http://schemas.microsoft.com/office/powerpoint/2010/main" val="411311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870305-0044-4A44-A208-10F858F388B8}" type="slidenum">
              <a:rPr lang="en-US" smtClean="0"/>
              <a:t>‹#›</a:t>
            </a:fld>
            <a:endParaRPr lang="en-US"/>
          </a:p>
        </p:txBody>
      </p:sp>
      <p:sp>
        <p:nvSpPr>
          <p:cNvPr id="7" name="Slide Number Placeholder 5"/>
          <p:cNvSpPr txBox="1">
            <a:spLocks/>
          </p:cNvSpPr>
          <p:nvPr userDrawn="1"/>
        </p:nvSpPr>
        <p:spPr>
          <a:xfrm>
            <a:off x="7848600" y="152400"/>
            <a:ext cx="914400" cy="365125"/>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870305-0044-4A44-A208-10F858F388B8}" type="slidenum">
              <a:rPr lang="en-US" smtClean="0"/>
              <a:pPr/>
              <a:t>‹#›</a:t>
            </a:fld>
            <a:endParaRPr lang="en-US"/>
          </a:p>
        </p:txBody>
      </p:sp>
    </p:spTree>
    <p:extLst>
      <p:ext uri="{BB962C8B-B14F-4D97-AF65-F5344CB8AC3E}">
        <p14:creationId xmlns:p14="http://schemas.microsoft.com/office/powerpoint/2010/main" val="157195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870305-0044-4A44-A208-10F858F388B8}" type="slidenum">
              <a:rPr lang="en-US" smtClean="0"/>
              <a:t>‹#›</a:t>
            </a:fld>
            <a:endParaRPr lang="en-US"/>
          </a:p>
        </p:txBody>
      </p:sp>
      <p:sp>
        <p:nvSpPr>
          <p:cNvPr id="8" name="Slide Number Placeholder 5"/>
          <p:cNvSpPr txBox="1">
            <a:spLocks/>
          </p:cNvSpPr>
          <p:nvPr userDrawn="1"/>
        </p:nvSpPr>
        <p:spPr>
          <a:xfrm>
            <a:off x="7848600" y="152400"/>
            <a:ext cx="914400" cy="365125"/>
          </a:xfrm>
          <a:prstGeom prst="rect">
            <a:avLst/>
          </a:prstGeom>
        </p:spPr>
        <p:txBody>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870305-0044-4A44-A208-10F858F388B8}" type="slidenum">
              <a:rPr lang="en-US" smtClean="0"/>
              <a:pPr/>
              <a:t>‹#›</a:t>
            </a:fld>
            <a:endParaRPr lang="en-US"/>
          </a:p>
        </p:txBody>
      </p:sp>
    </p:spTree>
    <p:extLst>
      <p:ext uri="{BB962C8B-B14F-4D97-AF65-F5344CB8AC3E}">
        <p14:creationId xmlns:p14="http://schemas.microsoft.com/office/powerpoint/2010/main" val="370277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0426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
        <p:nvSpPr>
          <p:cNvPr id="5"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Click to edit Master title style</a:t>
            </a:r>
            <a:endParaRPr lang="en-US" dirty="0"/>
          </a:p>
        </p:txBody>
      </p:sp>
      <p:sp>
        <p:nvSpPr>
          <p:cNvPr id="6" name="Text Placeholder 2"/>
          <p:cNvSpPr>
            <a:spLocks noGrp="1"/>
          </p:cNvSpPr>
          <p:nvPr>
            <p:ph idx="10"/>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8229600" y="92075"/>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42F1F-C850-4B30-B9BB-15399ADA2BE8}" type="slidenum">
              <a:rPr lang="en-US" smtClean="0"/>
              <a:t>‹#›</a:t>
            </a:fld>
            <a:endParaRPr lang="en-US"/>
          </a:p>
        </p:txBody>
      </p:sp>
    </p:spTree>
    <p:extLst>
      <p:ext uri="{BB962C8B-B14F-4D97-AF65-F5344CB8AC3E}">
        <p14:creationId xmlns:p14="http://schemas.microsoft.com/office/powerpoint/2010/main" val="148049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457200" y="6245225"/>
            <a:ext cx="2133600" cy="476250"/>
          </a:xfrm>
          <a:prstGeom prst="rect">
            <a:avLst/>
          </a:prstGeom>
        </p:spPr>
        <p:txBody>
          <a:bodyPr/>
          <a:lstStyle>
            <a:lvl1pPr eaLnBrk="1" hangingPunct="1">
              <a:defRPr sz="2000">
                <a:solidFill>
                  <a:srgbClr val="000000"/>
                </a:solidFill>
                <a:latin typeface="Arial" charset="0"/>
                <a:cs typeface="+mn-cs"/>
              </a:defRPr>
            </a:lvl1pPr>
          </a:lstStyle>
          <a:p>
            <a:pPr>
              <a:defRPr/>
            </a:pPr>
            <a:endParaRPr lang="en-US"/>
          </a:p>
        </p:txBody>
      </p:sp>
      <p:sp>
        <p:nvSpPr>
          <p:cNvPr id="3" name="Rectangle 7"/>
          <p:cNvSpPr>
            <a:spLocks noGrp="1" noChangeArrowheads="1"/>
          </p:cNvSpPr>
          <p:nvPr>
            <p:ph type="ftr" sz="quarter" idx="11"/>
          </p:nvPr>
        </p:nvSpPr>
        <p:spPr>
          <a:xfrm>
            <a:off x="3124200" y="6245225"/>
            <a:ext cx="2895600" cy="476250"/>
          </a:xfrm>
          <a:prstGeom prst="rect">
            <a:avLst/>
          </a:prstGeom>
        </p:spPr>
        <p:txBody>
          <a:bodyPr/>
          <a:lstStyle>
            <a:lvl1pPr eaLnBrk="1" hangingPunct="1">
              <a:defRPr sz="2000">
                <a:solidFill>
                  <a:srgbClr val="000000"/>
                </a:solidFill>
                <a:latin typeface="Arial" charset="0"/>
                <a:cs typeface="+mn-cs"/>
              </a:defRPr>
            </a:lvl1pPr>
          </a:lstStyle>
          <a:p>
            <a:pPr>
              <a:defRPr/>
            </a:pPr>
            <a:endParaRPr lang="en-US"/>
          </a:p>
        </p:txBody>
      </p:sp>
      <p:sp>
        <p:nvSpPr>
          <p:cNvPr id="4" name="Rectangle 8"/>
          <p:cNvSpPr>
            <a:spLocks noGrp="1" noChangeArrowheads="1"/>
          </p:cNvSpPr>
          <p:nvPr>
            <p:ph type="sldNum" sz="quarter" idx="12"/>
          </p:nvPr>
        </p:nvSpPr>
        <p:spPr>
          <a:xfrm>
            <a:off x="8077200" y="6534150"/>
            <a:ext cx="990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2000">
                <a:solidFill>
                  <a:srgbClr val="000000"/>
                </a:solidFill>
              </a:defRPr>
            </a:lvl1pPr>
          </a:lstStyle>
          <a:p>
            <a:pPr>
              <a:defRPr/>
            </a:pPr>
            <a:r>
              <a:rPr lang="en-US" altLang="en-US"/>
              <a:t>- </a:t>
            </a:r>
            <a:fld id="{0C4F69F0-41E7-4CDC-8B06-2196310A8855}" type="slidenum">
              <a:rPr lang="en-US" altLang="en-US" smtClean="0"/>
              <a:pPr>
                <a:defRPr/>
              </a:pPr>
              <a:t>‹#›</a:t>
            </a:fld>
            <a:r>
              <a:rPr lang="en-US" altLang="en-US"/>
              <a:t> -</a:t>
            </a:r>
          </a:p>
        </p:txBody>
      </p:sp>
    </p:spTree>
    <p:extLst>
      <p:ext uri="{BB962C8B-B14F-4D97-AF65-F5344CB8AC3E}">
        <p14:creationId xmlns:p14="http://schemas.microsoft.com/office/powerpoint/2010/main" val="205948670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9483C87-91EF-4198-AB3B-0763C3586B74}"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70305-0044-4A44-A208-10F858F388B8}" type="slidenum">
              <a:rPr lang="en-US" smtClean="0"/>
              <a:pPr/>
              <a:t>‹#›</a:t>
            </a:fld>
            <a:endParaRPr lang="en-US"/>
          </a:p>
        </p:txBody>
      </p:sp>
    </p:spTree>
    <p:extLst>
      <p:ext uri="{BB962C8B-B14F-4D97-AF65-F5344CB8AC3E}">
        <p14:creationId xmlns:p14="http://schemas.microsoft.com/office/powerpoint/2010/main" val="177015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83C87-91EF-4198-AB3B-0763C3586B74}"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70305-0044-4A44-A208-10F858F388B8}" type="slidenum">
              <a:rPr lang="en-US" smtClean="0"/>
              <a:pPr/>
              <a:t>‹#›</a:t>
            </a:fld>
            <a:endParaRPr lang="en-US"/>
          </a:p>
        </p:txBody>
      </p:sp>
    </p:spTree>
    <p:extLst>
      <p:ext uri="{BB962C8B-B14F-4D97-AF65-F5344CB8AC3E}">
        <p14:creationId xmlns:p14="http://schemas.microsoft.com/office/powerpoint/2010/main" val="388385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Tree>
    <p:extLst>
      <p:ext uri="{BB962C8B-B14F-4D97-AF65-F5344CB8AC3E}">
        <p14:creationId xmlns:p14="http://schemas.microsoft.com/office/powerpoint/2010/main" val="82499173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9" r:id="rId5"/>
    <p:sldLayoutId id="2147483660" r:id="rId6"/>
    <p:sldLayoutId id="214748367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483C87-91EF-4198-AB3B-0763C3586B74}" type="datetimeFigureOut">
              <a:rPr lang="en-US" smtClean="0"/>
              <a:t>4/28/2017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165682-9EBA-496E-8E73-FBF5464190CD}"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27" y="0"/>
            <a:ext cx="9144000" cy="6858000"/>
          </a:xfrm>
          <a:prstGeom prst="rect">
            <a:avLst/>
          </a:prstGeom>
        </p:spPr>
      </p:pic>
    </p:spTree>
    <p:extLst>
      <p:ext uri="{BB962C8B-B14F-4D97-AF65-F5344CB8AC3E}">
        <p14:creationId xmlns:p14="http://schemas.microsoft.com/office/powerpoint/2010/main" val="215452518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tom.lynch@dot.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710" y="285345"/>
            <a:ext cx="7772400" cy="1115437"/>
          </a:xfrm>
        </p:spPr>
        <p:txBody>
          <a:bodyPr/>
          <a:lstStyle/>
          <a:p>
            <a:r>
              <a:rPr lang="en-US" sz="2400" dirty="0"/>
              <a:t>Pipeline and Hazardous Materials Safety Administration</a:t>
            </a:r>
            <a:br>
              <a:rPr lang="en-US" sz="2400" dirty="0"/>
            </a:br>
            <a:r>
              <a:rPr lang="en-US" sz="2400" dirty="0"/>
              <a:t>Office of Hazardous Materials Enforcement</a:t>
            </a:r>
            <a:br>
              <a:rPr lang="en-US" sz="2400" dirty="0"/>
            </a:b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33933"/>
            <a:ext cx="19748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320904"/>
            <a:ext cx="193357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52600" y="838201"/>
            <a:ext cx="5867400" cy="4924425"/>
          </a:xfrm>
          <a:prstGeom prst="rect">
            <a:avLst/>
          </a:prstGeom>
        </p:spPr>
        <p:txBody>
          <a:bodyPr wrap="square">
            <a:spAutoFit/>
          </a:bodyPr>
          <a:lstStyle/>
          <a:p>
            <a:pPr lvl="0" algn="ctr" fontAlgn="base">
              <a:spcBef>
                <a:spcPct val="0"/>
              </a:spcBef>
              <a:spcAft>
                <a:spcPct val="0"/>
              </a:spcAft>
            </a:pPr>
            <a:r>
              <a:rPr lang="en-US" altLang="en-US" sz="5400" dirty="0">
                <a:solidFill>
                  <a:srgbClr val="0000CC"/>
                </a:solidFill>
              </a:rPr>
              <a:t>Transportation of Class 7 materials: Compliance &amp; Regulatory issues    </a:t>
            </a:r>
          </a:p>
          <a:p>
            <a:pPr lvl="0" algn="ctr" fontAlgn="base">
              <a:spcBef>
                <a:spcPct val="0"/>
              </a:spcBef>
              <a:spcAft>
                <a:spcPct val="0"/>
              </a:spcAft>
            </a:pPr>
            <a:endParaRPr lang="en-US" altLang="en-US" sz="5400" dirty="0">
              <a:solidFill>
                <a:srgbClr val="0000CC"/>
              </a:solidFill>
            </a:endParaRPr>
          </a:p>
          <a:p>
            <a:pPr lvl="0" algn="ctr" fontAlgn="base">
              <a:spcBef>
                <a:spcPct val="0"/>
              </a:spcBef>
              <a:spcAft>
                <a:spcPct val="0"/>
              </a:spcAft>
            </a:pPr>
            <a:endParaRPr lang="en-US" altLang="en-US" sz="4400" dirty="0">
              <a:solidFill>
                <a:srgbClr val="0000CC"/>
              </a:solidFill>
            </a:endParaRPr>
          </a:p>
        </p:txBody>
      </p:sp>
      <p:sp>
        <p:nvSpPr>
          <p:cNvPr id="6" name="TextBox 5"/>
          <p:cNvSpPr txBox="1"/>
          <p:nvPr/>
        </p:nvSpPr>
        <p:spPr>
          <a:xfrm>
            <a:off x="1447800" y="4343400"/>
            <a:ext cx="6477000" cy="1077218"/>
          </a:xfrm>
          <a:prstGeom prst="rect">
            <a:avLst/>
          </a:prstGeom>
          <a:noFill/>
        </p:spPr>
        <p:txBody>
          <a:bodyPr wrap="square" rtlCol="0">
            <a:spAutoFit/>
          </a:bodyPr>
          <a:lstStyle/>
          <a:p>
            <a:pPr lvl="0" algn="ctr" fontAlgn="base">
              <a:spcBef>
                <a:spcPct val="0"/>
              </a:spcBef>
              <a:spcAft>
                <a:spcPct val="0"/>
              </a:spcAft>
            </a:pPr>
            <a:r>
              <a:rPr lang="en-US" altLang="en-US" sz="3200" dirty="0">
                <a:solidFill>
                  <a:srgbClr val="0000CC"/>
                </a:solidFill>
              </a:rPr>
              <a:t>Thomas J. Lynch, Investigator </a:t>
            </a:r>
          </a:p>
          <a:p>
            <a:pPr lvl="0" algn="ctr" fontAlgn="base">
              <a:spcBef>
                <a:spcPct val="0"/>
              </a:spcBef>
              <a:spcAft>
                <a:spcPct val="0"/>
              </a:spcAft>
            </a:pPr>
            <a:r>
              <a:rPr lang="en-US" altLang="en-US" sz="3200" dirty="0">
                <a:solidFill>
                  <a:srgbClr val="0000CC"/>
                </a:solidFill>
              </a:rPr>
              <a:t>Field Operations,  Southwest Region</a:t>
            </a:r>
            <a:endParaRPr lang="en-US" sz="3200" dirty="0"/>
          </a:p>
        </p:txBody>
      </p:sp>
    </p:spTree>
    <p:extLst>
      <p:ext uri="{BB962C8B-B14F-4D97-AF65-F5344CB8AC3E}">
        <p14:creationId xmlns:p14="http://schemas.microsoft.com/office/powerpoint/2010/main" val="337799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870305-0044-4A44-A208-10F858F388B8}" type="slidenum">
              <a:rPr lang="en-US" smtClean="0"/>
              <a:pPr/>
              <a:t>10</a:t>
            </a:fld>
            <a:endParaRPr lang="en-US"/>
          </a:p>
        </p:txBody>
      </p:sp>
      <p:sp>
        <p:nvSpPr>
          <p:cNvPr id="3" name="Content Placeholder 2"/>
          <p:cNvSpPr>
            <a:spLocks noGrp="1"/>
          </p:cNvSpPr>
          <p:nvPr>
            <p:ph idx="4294967295"/>
          </p:nvPr>
        </p:nvSpPr>
        <p:spPr>
          <a:xfrm>
            <a:off x="838200" y="990599"/>
            <a:ext cx="7048500" cy="3657601"/>
          </a:xfrm>
          <a:prstGeom prst="rect">
            <a:avLst/>
          </a:prstGeom>
        </p:spPr>
        <p:txBody>
          <a:bodyPr/>
          <a:lstStyle/>
          <a:p>
            <a:pPr marL="0" indent="0">
              <a:buNone/>
            </a:pPr>
            <a:r>
              <a:rPr lang="en-US" dirty="0"/>
              <a:t>(1) A description of the package showing </a:t>
            </a:r>
            <a:r>
              <a:rPr lang="en-US" dirty="0">
                <a:solidFill>
                  <a:srgbClr val="FF0000"/>
                </a:solidFill>
              </a:rPr>
              <a:t>materials of construction, dimensions, weight, closure and closure materials (including gaskets, tape, etc.) of each item of the containment system, shielding and packing materials</a:t>
            </a:r>
            <a:r>
              <a:rPr lang="en-US" dirty="0"/>
              <a:t> used in normal transportation, and the following:</a:t>
            </a:r>
          </a:p>
        </p:txBody>
      </p:sp>
    </p:spTree>
    <p:extLst>
      <p:ext uri="{BB962C8B-B14F-4D97-AF65-F5344CB8AC3E}">
        <p14:creationId xmlns:p14="http://schemas.microsoft.com/office/powerpoint/2010/main" val="423590009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870305-0044-4A44-A208-10F858F388B8}" type="slidenum">
              <a:rPr lang="en-US" smtClean="0"/>
              <a:pPr/>
              <a:t>11</a:t>
            </a:fld>
            <a:endParaRPr lang="en-US"/>
          </a:p>
        </p:txBody>
      </p:sp>
      <p:sp>
        <p:nvSpPr>
          <p:cNvPr id="3" name="Content Placeholder 2"/>
          <p:cNvSpPr>
            <a:spLocks noGrp="1"/>
          </p:cNvSpPr>
          <p:nvPr>
            <p:ph idx="4294967295"/>
          </p:nvPr>
        </p:nvSpPr>
        <p:spPr>
          <a:xfrm>
            <a:off x="685800" y="228600"/>
            <a:ext cx="7543800" cy="4876800"/>
          </a:xfrm>
          <a:prstGeom prst="rect">
            <a:avLst/>
          </a:prstGeom>
        </p:spPr>
        <p:txBody>
          <a:bodyPr/>
          <a:lstStyle/>
          <a:p>
            <a:pPr marL="0" indent="0">
              <a:buNone/>
            </a:pPr>
            <a:endParaRPr lang="en-US" sz="2000" dirty="0"/>
          </a:p>
          <a:p>
            <a:pPr marL="0" indent="0">
              <a:buNone/>
            </a:pPr>
            <a:r>
              <a:rPr lang="en-US" sz="2400" dirty="0"/>
              <a:t>(i) If the packaging is subjected to the physical tests of §173.465, and if applicable, §173.466, </a:t>
            </a:r>
            <a:r>
              <a:rPr lang="en-US" sz="2400" dirty="0">
                <a:solidFill>
                  <a:srgbClr val="FF0000"/>
                </a:solidFill>
              </a:rPr>
              <a:t>documentation of testing, including date, place of test, signature of testers, a detailed description of each test performed including equipment used, and the damage to each item of the containment system resulting from the tests,</a:t>
            </a:r>
            <a:r>
              <a:rPr lang="en-US" sz="2400" dirty="0"/>
              <a:t> or</a:t>
            </a:r>
          </a:p>
          <a:p>
            <a:pPr marL="0" indent="0">
              <a:buNone/>
            </a:pPr>
            <a:r>
              <a:rPr lang="en-US" sz="2400" dirty="0"/>
              <a:t>(ii) For any other demonstration of compliance with tests authorized in §173.461, a detailed analysis which shows that, for the contents being shipped, the package meets the pertinent design and performance requirements for a DOT 7A Type A specification package.</a:t>
            </a:r>
          </a:p>
          <a:p>
            <a:endParaRPr lang="en-US" sz="2400" dirty="0"/>
          </a:p>
        </p:txBody>
      </p:sp>
    </p:spTree>
    <p:extLst>
      <p:ext uri="{BB962C8B-B14F-4D97-AF65-F5344CB8AC3E}">
        <p14:creationId xmlns:p14="http://schemas.microsoft.com/office/powerpoint/2010/main" val="2227146489"/>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870305-0044-4A44-A208-10F858F388B8}" type="slidenum">
              <a:rPr lang="en-US" smtClean="0"/>
              <a:pPr/>
              <a:t>12</a:t>
            </a:fld>
            <a:endParaRPr lang="en-US"/>
          </a:p>
        </p:txBody>
      </p:sp>
      <p:sp>
        <p:nvSpPr>
          <p:cNvPr id="3" name="Content Placeholder 2"/>
          <p:cNvSpPr>
            <a:spLocks noGrp="1"/>
          </p:cNvSpPr>
          <p:nvPr>
            <p:ph idx="4294967295"/>
          </p:nvPr>
        </p:nvSpPr>
        <p:spPr>
          <a:xfrm>
            <a:off x="533400" y="533400"/>
            <a:ext cx="8153400" cy="5257800"/>
          </a:xfrm>
        </p:spPr>
        <p:txBody>
          <a:bodyPr/>
          <a:lstStyle/>
          <a:p>
            <a:pPr marL="0" indent="0">
              <a:buNone/>
            </a:pPr>
            <a:endParaRPr lang="en-US" sz="2800" dirty="0"/>
          </a:p>
          <a:p>
            <a:pPr marL="0" indent="0">
              <a:buNone/>
            </a:pPr>
            <a:r>
              <a:rPr lang="en-US" sz="2800" dirty="0"/>
              <a:t>(2) If the</a:t>
            </a:r>
            <a:r>
              <a:rPr lang="en-US" sz="2800" dirty="0">
                <a:solidFill>
                  <a:srgbClr val="FF0000"/>
                </a:solidFill>
              </a:rPr>
              <a:t> offeror </a:t>
            </a:r>
            <a:r>
              <a:rPr lang="en-US" sz="2800" dirty="0"/>
              <a:t>has obtained the packaging from another person who meets the definition of “packaging manufacturer” in §178.350(c) of this subchapter, a certification from the packaging manufacturer that the package meets all the requirements of §178.350 for the radioactive contents presented for transport </a:t>
            </a:r>
            <a:r>
              <a:rPr lang="en-US" sz="2800" dirty="0">
                <a:solidFill>
                  <a:srgbClr val="FF0000"/>
                </a:solidFill>
              </a:rPr>
              <a:t>and </a:t>
            </a:r>
            <a:r>
              <a:rPr lang="en-US" sz="2800" i="1" u="sng" dirty="0"/>
              <a:t>a copy of documents maintained by the packaging manufacturer that meet the requirements of paragraph (a)(1) of this section.</a:t>
            </a:r>
          </a:p>
          <a:p>
            <a:pPr marL="0" indent="0">
              <a:buNone/>
            </a:pPr>
            <a:endParaRPr lang="en-US" dirty="0"/>
          </a:p>
        </p:txBody>
      </p:sp>
    </p:spTree>
    <p:extLst>
      <p:ext uri="{BB962C8B-B14F-4D97-AF65-F5344CB8AC3E}">
        <p14:creationId xmlns:p14="http://schemas.microsoft.com/office/powerpoint/2010/main" val="1919248729"/>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ctr"/>
            <a:r>
              <a:rPr lang="en-US" sz="4000" dirty="0">
                <a:latin typeface="Arial Black" panose="020B0A04020102020204" pitchFamily="34" charset="0"/>
              </a:rPr>
              <a:t>In Summary</a:t>
            </a:r>
          </a:p>
        </p:txBody>
      </p:sp>
      <p:sp>
        <p:nvSpPr>
          <p:cNvPr id="3" name="Content Placeholder 2"/>
          <p:cNvSpPr>
            <a:spLocks noGrp="1"/>
          </p:cNvSpPr>
          <p:nvPr>
            <p:ph idx="1"/>
          </p:nvPr>
        </p:nvSpPr>
        <p:spPr>
          <a:xfrm>
            <a:off x="304800" y="990601"/>
            <a:ext cx="8458200" cy="4648200"/>
          </a:xfrm>
        </p:spPr>
        <p:txBody>
          <a:bodyPr>
            <a:normAutofit/>
          </a:bodyPr>
          <a:lstStyle/>
          <a:p>
            <a:endParaRPr lang="en-US" dirty="0"/>
          </a:p>
          <a:p>
            <a:r>
              <a:rPr lang="en-US" sz="2400" dirty="0">
                <a:latin typeface="Arial Black" panose="020B0A04020102020204" pitchFamily="34" charset="0"/>
              </a:rPr>
              <a:t>The offeror (</a:t>
            </a:r>
            <a:r>
              <a:rPr lang="en-US" sz="2400" dirty="0">
                <a:solidFill>
                  <a:srgbClr val="FF0000"/>
                </a:solidFill>
                <a:latin typeface="Arial Black" panose="020B0A04020102020204" pitchFamily="34" charset="0"/>
              </a:rPr>
              <a:t>still</a:t>
            </a:r>
            <a:r>
              <a:rPr lang="en-US" sz="2400" dirty="0">
                <a:latin typeface="Arial Black" panose="020B0A04020102020204" pitchFamily="34" charset="0"/>
              </a:rPr>
              <a:t>) must maintain complete Type A package documentation for at least </a:t>
            </a:r>
            <a:r>
              <a:rPr lang="en-US" sz="2400" i="1" u="sng" dirty="0">
                <a:solidFill>
                  <a:srgbClr val="FF0000"/>
                </a:solidFill>
                <a:latin typeface="Arial Black" panose="020B0A04020102020204" pitchFamily="34" charset="0"/>
              </a:rPr>
              <a:t>two years </a:t>
            </a:r>
            <a:r>
              <a:rPr lang="en-US" sz="2400" dirty="0">
                <a:latin typeface="Arial Black" panose="020B0A04020102020204" pitchFamily="34" charset="0"/>
              </a:rPr>
              <a:t>from latest shipment</a:t>
            </a:r>
          </a:p>
          <a:p>
            <a:pPr marL="0" indent="0">
              <a:buNone/>
            </a:pPr>
            <a:endParaRPr lang="en-US" sz="2400" dirty="0">
              <a:latin typeface="Arial Black" panose="020B0A04020102020204" pitchFamily="34" charset="0"/>
            </a:endParaRPr>
          </a:p>
          <a:p>
            <a:r>
              <a:rPr lang="en-US" sz="2400" dirty="0">
                <a:latin typeface="Arial Black" panose="020B0A04020102020204" pitchFamily="34" charset="0"/>
              </a:rPr>
              <a:t>If tests were performed, added information must be part of the documentation</a:t>
            </a:r>
          </a:p>
          <a:p>
            <a:pPr marL="0" indent="0">
              <a:buNone/>
            </a:pPr>
            <a:endParaRPr lang="en-US" sz="2400" dirty="0">
              <a:latin typeface="Arial Black" panose="020B0A04020102020204" pitchFamily="34" charset="0"/>
            </a:endParaRPr>
          </a:p>
          <a:p>
            <a:r>
              <a:rPr lang="en-US" sz="2400" dirty="0">
                <a:latin typeface="Arial Black" panose="020B0A04020102020204" pitchFamily="34" charset="0"/>
              </a:rPr>
              <a:t> Getting a certification from the package manufacture is permissive but offeror must still have complete documentation (with new additions) </a:t>
            </a:r>
          </a:p>
        </p:txBody>
      </p:sp>
      <p:sp>
        <p:nvSpPr>
          <p:cNvPr id="4" name="Slide Number Placeholder 3"/>
          <p:cNvSpPr>
            <a:spLocks noGrp="1"/>
          </p:cNvSpPr>
          <p:nvPr>
            <p:ph type="sldNum" sz="quarter" idx="12"/>
          </p:nvPr>
        </p:nvSpPr>
        <p:spPr/>
        <p:txBody>
          <a:bodyPr/>
          <a:lstStyle/>
          <a:p>
            <a:fld id="{0D870305-0044-4A44-A208-10F858F388B8}" type="slidenum">
              <a:rPr lang="en-US" smtClean="0"/>
              <a:pPr/>
              <a:t>13</a:t>
            </a:fld>
            <a:endParaRPr lang="en-US"/>
          </a:p>
        </p:txBody>
      </p:sp>
    </p:spTree>
    <p:extLst>
      <p:ext uri="{BB962C8B-B14F-4D97-AF65-F5344CB8AC3E}">
        <p14:creationId xmlns:p14="http://schemas.microsoft.com/office/powerpoint/2010/main" val="213698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676400"/>
          </a:xfrm>
        </p:spPr>
        <p:txBody>
          <a:bodyPr>
            <a:normAutofit fontScale="90000"/>
          </a:bodyPr>
          <a:lstStyle/>
          <a:p>
            <a:br>
              <a:rPr lang="en-US" dirty="0"/>
            </a:br>
            <a:r>
              <a:rPr lang="en-US" dirty="0">
                <a:latin typeface="Arial Black" panose="020B0A04020102020204" pitchFamily="34" charset="0"/>
              </a:rPr>
              <a:t>Contact Information</a:t>
            </a:r>
            <a:br>
              <a:rPr lang="en-US" dirty="0"/>
            </a:br>
            <a:endParaRPr lang="en-US" dirty="0"/>
          </a:p>
        </p:txBody>
      </p:sp>
      <p:sp>
        <p:nvSpPr>
          <p:cNvPr id="3" name="Content Placeholder 2"/>
          <p:cNvSpPr>
            <a:spLocks noGrp="1"/>
          </p:cNvSpPr>
          <p:nvPr>
            <p:ph idx="1"/>
          </p:nvPr>
        </p:nvSpPr>
        <p:spPr>
          <a:xfrm>
            <a:off x="762000" y="1828800"/>
            <a:ext cx="7772400" cy="3810000"/>
          </a:xfrm>
        </p:spPr>
        <p:txBody>
          <a:bodyPr/>
          <a:lstStyle/>
          <a:p>
            <a:pPr marL="0" indent="0" algn="ctr" fontAlgn="auto">
              <a:spcBef>
                <a:spcPts val="0"/>
              </a:spcBef>
              <a:spcAft>
                <a:spcPts val="0"/>
              </a:spcAft>
              <a:buNone/>
              <a:defRPr/>
            </a:pPr>
            <a:endParaRPr lang="en-US" sz="2200" b="1" dirty="0">
              <a:solidFill>
                <a:srgbClr val="000000"/>
              </a:solidFill>
              <a:ea typeface="Calibri" pitchFamily="34" charset="0"/>
            </a:endParaRPr>
          </a:p>
          <a:p>
            <a:pPr marL="0" indent="0" algn="ctr" fontAlgn="auto">
              <a:spcBef>
                <a:spcPts val="0"/>
              </a:spcBef>
              <a:spcAft>
                <a:spcPts val="0"/>
              </a:spcAft>
              <a:buNone/>
              <a:defRPr/>
            </a:pPr>
            <a:r>
              <a:rPr lang="en-US" sz="2800" dirty="0">
                <a:solidFill>
                  <a:srgbClr val="0000CC"/>
                </a:solidFill>
                <a:latin typeface="Arial" pitchFamily="34" charset="0"/>
                <a:cs typeface="Arial" pitchFamily="34" charset="0"/>
              </a:rPr>
              <a:t>Thomas J. Lynch</a:t>
            </a:r>
            <a:br>
              <a:rPr lang="en-US" sz="2800" dirty="0">
                <a:solidFill>
                  <a:srgbClr val="0000CC"/>
                </a:solidFill>
                <a:latin typeface="Arial" pitchFamily="34" charset="0"/>
                <a:cs typeface="Arial" pitchFamily="34" charset="0"/>
              </a:rPr>
            </a:br>
            <a:r>
              <a:rPr lang="en-US" sz="2800" dirty="0">
                <a:solidFill>
                  <a:srgbClr val="0000CC"/>
                </a:solidFill>
                <a:latin typeface="Arial" pitchFamily="34" charset="0"/>
                <a:cs typeface="Arial" pitchFamily="34" charset="0"/>
              </a:rPr>
              <a:t>Investigator, Southwest Region</a:t>
            </a:r>
            <a:br>
              <a:rPr lang="en-US" sz="2800" dirty="0">
                <a:solidFill>
                  <a:srgbClr val="0000CC"/>
                </a:solidFill>
                <a:latin typeface="Arial" pitchFamily="34" charset="0"/>
                <a:cs typeface="Arial" pitchFamily="34" charset="0"/>
              </a:rPr>
            </a:br>
            <a:r>
              <a:rPr lang="en-US" sz="2800" dirty="0">
                <a:solidFill>
                  <a:srgbClr val="0000CC"/>
                </a:solidFill>
                <a:latin typeface="Arial" pitchFamily="34" charset="0"/>
                <a:cs typeface="Arial" pitchFamily="34" charset="0"/>
              </a:rPr>
              <a:t>Field Operations</a:t>
            </a:r>
            <a:br>
              <a:rPr lang="en-US" sz="2800" dirty="0">
                <a:solidFill>
                  <a:srgbClr val="0000CC"/>
                </a:solidFill>
                <a:latin typeface="Arial" pitchFamily="34" charset="0"/>
                <a:cs typeface="Arial" pitchFamily="34" charset="0"/>
              </a:rPr>
            </a:br>
            <a:br>
              <a:rPr lang="en-US" sz="2800" dirty="0">
                <a:solidFill>
                  <a:srgbClr val="0000CC"/>
                </a:solidFill>
                <a:latin typeface="Arial" pitchFamily="34" charset="0"/>
                <a:cs typeface="Arial" pitchFamily="34" charset="0"/>
              </a:rPr>
            </a:br>
            <a:r>
              <a:rPr lang="en-US" sz="2800" dirty="0">
                <a:solidFill>
                  <a:srgbClr val="0000CC"/>
                </a:solidFill>
                <a:latin typeface="Arial" pitchFamily="34" charset="0"/>
                <a:cs typeface="Arial" pitchFamily="34" charset="0"/>
              </a:rPr>
              <a:t>Email: </a:t>
            </a:r>
            <a:r>
              <a:rPr lang="en-US" sz="2800" dirty="0">
                <a:solidFill>
                  <a:srgbClr val="0000CC"/>
                </a:solidFill>
                <a:latin typeface="Arial" pitchFamily="34" charset="0"/>
                <a:cs typeface="Arial" pitchFamily="34" charset="0"/>
                <a:hlinkClick r:id="rId3"/>
              </a:rPr>
              <a:t>tom.lynch@dot.gov</a:t>
            </a:r>
            <a:br>
              <a:rPr lang="en-US" sz="2800" dirty="0">
                <a:solidFill>
                  <a:srgbClr val="0000CC"/>
                </a:solidFill>
                <a:latin typeface="Arial" pitchFamily="34" charset="0"/>
                <a:cs typeface="Arial" pitchFamily="34" charset="0"/>
              </a:rPr>
            </a:br>
            <a:r>
              <a:rPr lang="en-US" sz="2800" dirty="0">
                <a:solidFill>
                  <a:srgbClr val="0000CC"/>
                </a:solidFill>
                <a:latin typeface="Arial" pitchFamily="34" charset="0"/>
                <a:cs typeface="Arial" pitchFamily="34" charset="0"/>
              </a:rPr>
              <a:t>Phone: 713-272-2820</a:t>
            </a:r>
            <a:endParaRPr lang="en-US" sz="2800" b="1" i="1" dirty="0">
              <a:solidFill>
                <a:srgbClr val="000000"/>
              </a:solidFill>
              <a:latin typeface="Tahoma"/>
              <a:ea typeface="Calibri" pitchFamily="34"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r>
              <a:rPr lang="en-US"/>
              <a:t>- </a:t>
            </a:r>
            <a:fld id="{51BF89BA-7794-4016-BE45-2A80FA497887}" type="slidenum">
              <a:rPr lang="en-US" smtClean="0"/>
              <a:pPr>
                <a:defRPr/>
              </a:pPr>
              <a:t>14</a:t>
            </a:fld>
            <a:r>
              <a:rPr lang="en-US"/>
              <a:t> -</a:t>
            </a:r>
          </a:p>
        </p:txBody>
      </p:sp>
    </p:spTree>
    <p:extLst>
      <p:ext uri="{BB962C8B-B14F-4D97-AF65-F5344CB8AC3E}">
        <p14:creationId xmlns:p14="http://schemas.microsoft.com/office/powerpoint/2010/main" val="140157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29603"/>
            <a:ext cx="8534400" cy="5627999"/>
          </a:xfrm>
          <a:prstGeom prst="rect">
            <a:avLst/>
          </a:prstGeom>
        </p:spPr>
      </p:pic>
      <p:sp>
        <p:nvSpPr>
          <p:cNvPr id="2" name="Slide Number Placeholder 1"/>
          <p:cNvSpPr>
            <a:spLocks noGrp="1"/>
          </p:cNvSpPr>
          <p:nvPr>
            <p:ph type="sldNum" sz="quarter" idx="12"/>
          </p:nvPr>
        </p:nvSpPr>
        <p:spPr/>
        <p:txBody>
          <a:bodyPr/>
          <a:lstStyle/>
          <a:p>
            <a:r>
              <a:rPr lang="en-US" altLang="en-US"/>
              <a:t>- </a:t>
            </a:r>
            <a:fld id="{0C4F69F0-41E7-4CDC-8B06-2196310A8855}" type="slidenum">
              <a:rPr lang="en-US" altLang="en-US" smtClean="0"/>
              <a:pPr/>
              <a:t>15</a:t>
            </a:fld>
            <a:r>
              <a:rPr lang="en-US" altLang="en-US"/>
              <a:t> -</a:t>
            </a:r>
          </a:p>
        </p:txBody>
      </p:sp>
      <p:sp>
        <p:nvSpPr>
          <p:cNvPr id="6" name="TextBox 5"/>
          <p:cNvSpPr txBox="1"/>
          <p:nvPr/>
        </p:nvSpPr>
        <p:spPr>
          <a:xfrm>
            <a:off x="5181600" y="4191000"/>
            <a:ext cx="3333750" cy="769441"/>
          </a:xfrm>
          <a:prstGeom prst="rect">
            <a:avLst/>
          </a:prstGeom>
          <a:noFill/>
        </p:spPr>
        <p:txBody>
          <a:bodyPr wrap="square" rtlCol="0">
            <a:spAutoFit/>
          </a:bodyPr>
          <a:lstStyle/>
          <a:p>
            <a:pPr algn="ctr"/>
            <a:r>
              <a:rPr lang="en-US" sz="4400" b="1" dirty="0"/>
              <a:t>QUESTIONS ?</a:t>
            </a:r>
          </a:p>
        </p:txBody>
      </p:sp>
    </p:spTree>
    <p:extLst>
      <p:ext uri="{BB962C8B-B14F-4D97-AF65-F5344CB8AC3E}">
        <p14:creationId xmlns:p14="http://schemas.microsoft.com/office/powerpoint/2010/main" val="3144374012"/>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0" y="200026"/>
            <a:ext cx="9144000" cy="638176"/>
          </a:xfrm>
          <a:prstGeom prst="rect">
            <a:avLst/>
          </a:prstGeom>
        </p:spPr>
        <p:txBody>
          <a:bodyPr/>
          <a:lstStyle>
            <a:lvl1pPr algn="ctr" rtl="0" eaLnBrk="0" fontAlgn="base" hangingPunct="0">
              <a:spcBef>
                <a:spcPct val="0"/>
              </a:spcBef>
              <a:spcAft>
                <a:spcPct val="0"/>
              </a:spcAft>
              <a:defRPr sz="3200" b="1">
                <a:solidFill>
                  <a:srgbClr val="000099"/>
                </a:solidFill>
                <a:latin typeface="+mj-lt"/>
                <a:ea typeface="+mj-ea"/>
                <a:cs typeface="+mj-cs"/>
              </a:defRPr>
            </a:lvl1pPr>
            <a:lvl2pPr algn="ctr" rtl="0" eaLnBrk="0" fontAlgn="base" hangingPunct="0">
              <a:spcBef>
                <a:spcPct val="0"/>
              </a:spcBef>
              <a:spcAft>
                <a:spcPct val="0"/>
              </a:spcAft>
              <a:defRPr sz="3200" b="1">
                <a:solidFill>
                  <a:srgbClr val="000099"/>
                </a:solidFill>
                <a:latin typeface="Tahoma" pitchFamily="34" charset="0"/>
              </a:defRPr>
            </a:lvl2pPr>
            <a:lvl3pPr algn="ctr" rtl="0" eaLnBrk="0" fontAlgn="base" hangingPunct="0">
              <a:spcBef>
                <a:spcPct val="0"/>
              </a:spcBef>
              <a:spcAft>
                <a:spcPct val="0"/>
              </a:spcAft>
              <a:defRPr sz="3200" b="1">
                <a:solidFill>
                  <a:srgbClr val="000099"/>
                </a:solidFill>
                <a:latin typeface="Tahoma" pitchFamily="34" charset="0"/>
              </a:defRPr>
            </a:lvl3pPr>
            <a:lvl4pPr algn="ctr" rtl="0" eaLnBrk="0" fontAlgn="base" hangingPunct="0">
              <a:spcBef>
                <a:spcPct val="0"/>
              </a:spcBef>
              <a:spcAft>
                <a:spcPct val="0"/>
              </a:spcAft>
              <a:defRPr sz="3200" b="1">
                <a:solidFill>
                  <a:srgbClr val="000099"/>
                </a:solidFill>
                <a:latin typeface="Tahoma" pitchFamily="34" charset="0"/>
              </a:defRPr>
            </a:lvl4pPr>
            <a:lvl5pPr algn="ctr" rtl="0" eaLnBrk="0" fontAlgn="base" hangingPunct="0">
              <a:spcBef>
                <a:spcPct val="0"/>
              </a:spcBef>
              <a:spcAft>
                <a:spcPct val="0"/>
              </a:spcAft>
              <a:defRPr sz="3200" b="1">
                <a:solidFill>
                  <a:srgbClr val="000099"/>
                </a:solidFill>
                <a:latin typeface="Tahoma" pitchFamily="34" charset="0"/>
              </a:defRPr>
            </a:lvl5pPr>
            <a:lvl6pPr marL="457200" algn="ctr" rtl="0" fontAlgn="base">
              <a:spcBef>
                <a:spcPct val="0"/>
              </a:spcBef>
              <a:spcAft>
                <a:spcPct val="0"/>
              </a:spcAft>
              <a:defRPr sz="3200" b="1">
                <a:solidFill>
                  <a:srgbClr val="000099"/>
                </a:solidFill>
                <a:latin typeface="Tahoma" pitchFamily="34" charset="0"/>
              </a:defRPr>
            </a:lvl6pPr>
            <a:lvl7pPr marL="914400" algn="ctr" rtl="0" fontAlgn="base">
              <a:spcBef>
                <a:spcPct val="0"/>
              </a:spcBef>
              <a:spcAft>
                <a:spcPct val="0"/>
              </a:spcAft>
              <a:defRPr sz="3200" b="1">
                <a:solidFill>
                  <a:srgbClr val="000099"/>
                </a:solidFill>
                <a:latin typeface="Tahoma" pitchFamily="34" charset="0"/>
              </a:defRPr>
            </a:lvl7pPr>
            <a:lvl8pPr marL="1371600" algn="ctr" rtl="0" fontAlgn="base">
              <a:spcBef>
                <a:spcPct val="0"/>
              </a:spcBef>
              <a:spcAft>
                <a:spcPct val="0"/>
              </a:spcAft>
              <a:defRPr sz="3200" b="1">
                <a:solidFill>
                  <a:srgbClr val="000099"/>
                </a:solidFill>
                <a:latin typeface="Tahoma" pitchFamily="34" charset="0"/>
              </a:defRPr>
            </a:lvl8pPr>
            <a:lvl9pPr marL="1828800" algn="ctr" rtl="0" fontAlgn="base">
              <a:spcBef>
                <a:spcPct val="0"/>
              </a:spcBef>
              <a:spcAft>
                <a:spcPct val="0"/>
              </a:spcAft>
              <a:defRPr sz="3200" b="1">
                <a:solidFill>
                  <a:srgbClr val="000099"/>
                </a:solidFill>
                <a:latin typeface="Tahoma" pitchFamily="34" charset="0"/>
              </a:defRPr>
            </a:lvl9pPr>
          </a:lstStyle>
          <a:p>
            <a:pPr eaLnBrk="1" hangingPunct="1">
              <a:defRPr/>
            </a:pPr>
            <a:r>
              <a:rPr lang="en-US" dirty="0">
                <a:effectLst>
                  <a:outerShdw blurRad="38100" dist="38100" dir="2700000" algn="tl">
                    <a:srgbClr val="000000">
                      <a:alpha val="43137"/>
                    </a:srgbClr>
                  </a:outerShdw>
                </a:effectLst>
                <a:latin typeface="Arial" charset="0"/>
                <a:cs typeface="Arial" charset="0"/>
              </a:rPr>
              <a:t>PHMSA Field Operations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762000"/>
            <a:ext cx="8115300" cy="5132572"/>
          </a:xfrm>
          <a:prstGeom prst="rect">
            <a:avLst/>
          </a:prstGeom>
        </p:spPr>
      </p:pic>
    </p:spTree>
    <p:extLst>
      <p:ext uri="{BB962C8B-B14F-4D97-AF65-F5344CB8AC3E}">
        <p14:creationId xmlns:p14="http://schemas.microsoft.com/office/powerpoint/2010/main" val="3491168134"/>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7"/>
            <a:ext cx="7905750" cy="701674"/>
          </a:xfrm>
          <a:effectLst>
            <a:glow rad="228600">
              <a:schemeClr val="accent3">
                <a:satMod val="175000"/>
                <a:alpha val="40000"/>
              </a:schemeClr>
            </a:glow>
          </a:effectLst>
        </p:spPr>
        <p:txBody>
          <a:bodyPr>
            <a:normAutofit/>
          </a:bodyPr>
          <a:lstStyle/>
          <a:p>
            <a:pPr algn="ctr"/>
            <a:r>
              <a:rPr lang="en-US" sz="3500" dirty="0">
                <a:solidFill>
                  <a:schemeClr val="accent2">
                    <a:lumMod val="75000"/>
                  </a:schemeClr>
                </a:solidFill>
                <a:latin typeface="+mn-lt"/>
              </a:rPr>
              <a:t>What has PHMSA done since 1 JAN 16	</a:t>
            </a:r>
          </a:p>
        </p:txBody>
      </p:sp>
      <p:sp>
        <p:nvSpPr>
          <p:cNvPr id="3" name="Content Placeholder 2"/>
          <p:cNvSpPr>
            <a:spLocks noGrp="1"/>
          </p:cNvSpPr>
          <p:nvPr>
            <p:ph idx="1"/>
          </p:nvPr>
        </p:nvSpPr>
        <p:spPr>
          <a:xfrm>
            <a:off x="457200" y="1066801"/>
            <a:ext cx="8229600" cy="4648200"/>
          </a:xfrm>
        </p:spPr>
        <p:txBody>
          <a:bodyPr>
            <a:normAutofit fontScale="77500" lnSpcReduction="20000"/>
          </a:bodyPr>
          <a:lstStyle/>
          <a:p>
            <a:pPr marL="0" indent="0">
              <a:buNone/>
            </a:pPr>
            <a:endParaRPr lang="en-US" sz="3200" dirty="0">
              <a:solidFill>
                <a:schemeClr val="tx1">
                  <a:lumMod val="85000"/>
                  <a:lumOff val="15000"/>
                </a:schemeClr>
              </a:solidFill>
            </a:endParaRPr>
          </a:p>
          <a:p>
            <a:pPr marL="0" indent="0" algn="ctr">
              <a:buNone/>
            </a:pPr>
            <a:r>
              <a:rPr lang="en-US" sz="6500" dirty="0">
                <a:solidFill>
                  <a:schemeClr val="tx1">
                    <a:lumMod val="85000"/>
                    <a:lumOff val="15000"/>
                  </a:schemeClr>
                </a:solidFill>
                <a:latin typeface="Arial Black" panose="020B0A04020102020204" pitchFamily="34" charset="0"/>
              </a:rPr>
              <a:t>Inspection numbers by Region</a:t>
            </a:r>
          </a:p>
          <a:p>
            <a:pPr>
              <a:buFont typeface="Wingdings" panose="05000000000000000000" pitchFamily="2" charset="2"/>
              <a:buChar char="Ø"/>
            </a:pPr>
            <a:r>
              <a:rPr lang="en-US" sz="2800" dirty="0">
                <a:solidFill>
                  <a:schemeClr val="tx1">
                    <a:lumMod val="85000"/>
                    <a:lumOff val="15000"/>
                  </a:schemeClr>
                </a:solidFill>
              </a:rPr>
              <a:t>	</a:t>
            </a:r>
            <a:r>
              <a:rPr lang="en-US" sz="4000" dirty="0">
                <a:solidFill>
                  <a:schemeClr val="accent2">
                    <a:lumMod val="75000"/>
                  </a:schemeClr>
                </a:solidFill>
              </a:rPr>
              <a:t>Central Region: 4</a:t>
            </a:r>
          </a:p>
          <a:p>
            <a:pPr marL="0" indent="0">
              <a:buNone/>
            </a:pPr>
            <a:r>
              <a:rPr lang="en-US" sz="4000" dirty="0">
                <a:solidFill>
                  <a:schemeClr val="tx1">
                    <a:lumMod val="85000"/>
                    <a:lumOff val="15000"/>
                  </a:schemeClr>
                </a:solidFill>
              </a:rPr>
              <a:t>		3 No Further Action reports</a:t>
            </a:r>
          </a:p>
          <a:p>
            <a:pPr marL="0" indent="0">
              <a:buNone/>
            </a:pPr>
            <a:r>
              <a:rPr lang="en-US" sz="4000" dirty="0">
                <a:solidFill>
                  <a:schemeClr val="tx1">
                    <a:lumMod val="85000"/>
                    <a:lumOff val="15000"/>
                  </a:schemeClr>
                </a:solidFill>
              </a:rPr>
              <a:t>		1 Ticket </a:t>
            </a:r>
          </a:p>
          <a:p>
            <a:pPr>
              <a:buFont typeface="Wingdings" panose="05000000000000000000" pitchFamily="2" charset="2"/>
              <a:buChar char="Ø"/>
            </a:pPr>
            <a:r>
              <a:rPr lang="en-US" sz="4000" dirty="0">
                <a:solidFill>
                  <a:schemeClr val="tx1">
                    <a:lumMod val="85000"/>
                    <a:lumOff val="15000"/>
                  </a:schemeClr>
                </a:solidFill>
              </a:rPr>
              <a:t>	</a:t>
            </a:r>
            <a:r>
              <a:rPr lang="en-US" sz="4000" dirty="0">
                <a:solidFill>
                  <a:schemeClr val="accent1">
                    <a:lumMod val="75000"/>
                  </a:schemeClr>
                </a:solidFill>
              </a:rPr>
              <a:t>Eastern Region 3</a:t>
            </a:r>
          </a:p>
          <a:p>
            <a:pPr marL="0" indent="0">
              <a:buNone/>
            </a:pPr>
            <a:r>
              <a:rPr lang="en-US" sz="4000" dirty="0">
                <a:solidFill>
                  <a:schemeClr val="tx1">
                    <a:lumMod val="85000"/>
                    <a:lumOff val="15000"/>
                  </a:schemeClr>
                </a:solidFill>
              </a:rPr>
              <a:t>		2 No Further Action reports</a:t>
            </a:r>
          </a:p>
          <a:p>
            <a:pPr marL="0" indent="0">
              <a:buNone/>
            </a:pPr>
            <a:r>
              <a:rPr lang="en-US" sz="4000" dirty="0">
                <a:solidFill>
                  <a:schemeClr val="tx1">
                    <a:lumMod val="85000"/>
                    <a:lumOff val="15000"/>
                  </a:schemeClr>
                </a:solidFill>
              </a:rPr>
              <a:t>		1 Warning letter</a:t>
            </a:r>
          </a:p>
          <a:p>
            <a:pPr marL="0" indent="0">
              <a:buNone/>
            </a:pPr>
            <a:r>
              <a:rPr lang="en-US" sz="4000" dirty="0">
                <a:solidFill>
                  <a:schemeClr val="tx1">
                    <a:lumMod val="85000"/>
                    <a:lumOff val="15000"/>
                  </a:schemeClr>
                </a:solidFill>
              </a:rPr>
              <a:t>		</a:t>
            </a:r>
            <a:r>
              <a:rPr lang="en-US" sz="2800" dirty="0">
                <a:solidFill>
                  <a:schemeClr val="tx1">
                    <a:lumMod val="85000"/>
                    <a:lumOff val="15000"/>
                  </a:schemeClr>
                </a:solidFill>
              </a:rPr>
              <a:t>		</a:t>
            </a: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0D870305-0044-4A44-A208-10F858F388B8}" type="slidenum">
              <a:rPr lang="en-US" smtClean="0"/>
              <a:pPr/>
              <a:t>3</a:t>
            </a:fld>
            <a:endParaRPr lang="en-US"/>
          </a:p>
        </p:txBody>
      </p:sp>
    </p:spTree>
    <p:extLst>
      <p:ext uri="{BB962C8B-B14F-4D97-AF65-F5344CB8AC3E}">
        <p14:creationId xmlns:p14="http://schemas.microsoft.com/office/powerpoint/2010/main" val="161665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7"/>
            <a:ext cx="7905750" cy="777873"/>
          </a:xfrm>
          <a:effectLst>
            <a:glow rad="228600">
              <a:schemeClr val="accent3">
                <a:satMod val="175000"/>
                <a:alpha val="40000"/>
              </a:schemeClr>
            </a:glow>
          </a:effectLst>
        </p:spPr>
        <p:txBody>
          <a:bodyPr>
            <a:normAutofit/>
          </a:bodyPr>
          <a:lstStyle/>
          <a:p>
            <a:pPr algn="ctr"/>
            <a:r>
              <a:rPr lang="en-US" sz="3500" dirty="0">
                <a:solidFill>
                  <a:schemeClr val="accent2">
                    <a:lumMod val="75000"/>
                  </a:schemeClr>
                </a:solidFill>
                <a:latin typeface="+mn-lt"/>
              </a:rPr>
              <a:t>Inspection Numbers </a:t>
            </a:r>
            <a:r>
              <a:rPr lang="en-US" sz="3500" dirty="0" err="1">
                <a:solidFill>
                  <a:schemeClr val="accent2">
                    <a:lumMod val="75000"/>
                  </a:schemeClr>
                </a:solidFill>
                <a:latin typeface="+mn-lt"/>
              </a:rPr>
              <a:t>con’d</a:t>
            </a:r>
            <a:endParaRPr lang="en-US" sz="3500" dirty="0">
              <a:solidFill>
                <a:schemeClr val="accent2">
                  <a:lumMod val="75000"/>
                </a:schemeClr>
              </a:solidFill>
              <a:latin typeface="+mn-lt"/>
            </a:endParaRPr>
          </a:p>
        </p:txBody>
      </p:sp>
      <p:sp>
        <p:nvSpPr>
          <p:cNvPr id="3" name="Content Placeholder 2"/>
          <p:cNvSpPr>
            <a:spLocks noGrp="1"/>
          </p:cNvSpPr>
          <p:nvPr>
            <p:ph idx="1"/>
          </p:nvPr>
        </p:nvSpPr>
        <p:spPr>
          <a:xfrm>
            <a:off x="457200" y="1143000"/>
            <a:ext cx="8229600" cy="4724401"/>
          </a:xfrm>
        </p:spPr>
        <p:txBody>
          <a:bodyPr>
            <a:normAutofit lnSpcReduction="10000"/>
          </a:bodyPr>
          <a:lstStyle/>
          <a:p>
            <a:pPr>
              <a:buFont typeface="Wingdings" panose="05000000000000000000" pitchFamily="2" charset="2"/>
              <a:buChar char="Ø"/>
            </a:pPr>
            <a:r>
              <a:rPr lang="en-US" sz="2800" dirty="0">
                <a:solidFill>
                  <a:schemeClr val="tx1">
                    <a:lumMod val="85000"/>
                    <a:lumOff val="15000"/>
                  </a:schemeClr>
                </a:solidFill>
              </a:rPr>
              <a:t>	</a:t>
            </a:r>
            <a:r>
              <a:rPr lang="en-US" sz="2800" dirty="0">
                <a:solidFill>
                  <a:schemeClr val="accent6">
                    <a:lumMod val="75000"/>
                  </a:schemeClr>
                </a:solidFill>
              </a:rPr>
              <a:t>Southern Region: 15</a:t>
            </a:r>
          </a:p>
          <a:p>
            <a:pPr marL="0" indent="0">
              <a:buNone/>
            </a:pPr>
            <a:r>
              <a:rPr lang="en-US" sz="2800" dirty="0">
                <a:solidFill>
                  <a:schemeClr val="tx1">
                    <a:lumMod val="85000"/>
                    <a:lumOff val="15000"/>
                  </a:schemeClr>
                </a:solidFill>
              </a:rPr>
              <a:t>		7 No Further Action Reports</a:t>
            </a:r>
          </a:p>
          <a:p>
            <a:pPr marL="0" indent="0">
              <a:buNone/>
            </a:pPr>
            <a:r>
              <a:rPr lang="en-US" sz="2800" dirty="0">
                <a:solidFill>
                  <a:schemeClr val="tx1">
                    <a:lumMod val="85000"/>
                    <a:lumOff val="15000"/>
                  </a:schemeClr>
                </a:solidFill>
              </a:rPr>
              <a:t>		2 Warning Letters</a:t>
            </a:r>
          </a:p>
          <a:p>
            <a:pPr marL="0" indent="0">
              <a:buNone/>
            </a:pPr>
            <a:r>
              <a:rPr lang="en-US" sz="2800" dirty="0">
                <a:solidFill>
                  <a:schemeClr val="tx1">
                    <a:lumMod val="85000"/>
                    <a:lumOff val="15000"/>
                  </a:schemeClr>
                </a:solidFill>
              </a:rPr>
              <a:t>		6 Ticket </a:t>
            </a:r>
          </a:p>
          <a:p>
            <a:pPr>
              <a:buFont typeface="Wingdings" panose="05000000000000000000" pitchFamily="2" charset="2"/>
              <a:buChar char="Ø"/>
            </a:pPr>
            <a:r>
              <a:rPr lang="en-US" sz="2800" dirty="0">
                <a:solidFill>
                  <a:schemeClr val="tx1">
                    <a:lumMod val="85000"/>
                    <a:lumOff val="15000"/>
                  </a:schemeClr>
                </a:solidFill>
              </a:rPr>
              <a:t>	</a:t>
            </a:r>
            <a:r>
              <a:rPr lang="en-US" sz="2800" dirty="0">
                <a:solidFill>
                  <a:schemeClr val="accent1">
                    <a:lumMod val="75000"/>
                  </a:schemeClr>
                </a:solidFill>
              </a:rPr>
              <a:t>Southwest Region 53</a:t>
            </a:r>
          </a:p>
          <a:p>
            <a:pPr marL="0" indent="0">
              <a:buNone/>
            </a:pPr>
            <a:r>
              <a:rPr lang="en-US" sz="2800" dirty="0">
                <a:solidFill>
                  <a:schemeClr val="accent1">
                    <a:lumMod val="75000"/>
                  </a:schemeClr>
                </a:solidFill>
              </a:rPr>
              <a:t>		</a:t>
            </a:r>
            <a:r>
              <a:rPr lang="en-US" sz="2800" dirty="0"/>
              <a:t>4 No Inspections</a:t>
            </a:r>
          </a:p>
          <a:p>
            <a:pPr marL="0" indent="0">
              <a:buNone/>
            </a:pPr>
            <a:r>
              <a:rPr lang="en-US" sz="2800" dirty="0"/>
              <a:t>		20 No Further </a:t>
            </a:r>
            <a:r>
              <a:rPr lang="en-US" sz="2800" dirty="0">
                <a:solidFill>
                  <a:schemeClr val="tx1">
                    <a:lumMod val="85000"/>
                    <a:lumOff val="15000"/>
                  </a:schemeClr>
                </a:solidFill>
              </a:rPr>
              <a:t>Action Reports</a:t>
            </a:r>
          </a:p>
          <a:p>
            <a:pPr marL="0" indent="0">
              <a:buNone/>
            </a:pPr>
            <a:r>
              <a:rPr lang="en-US" sz="2800" dirty="0">
                <a:solidFill>
                  <a:schemeClr val="tx1">
                    <a:lumMod val="85000"/>
                    <a:lumOff val="15000"/>
                  </a:schemeClr>
                </a:solidFill>
              </a:rPr>
              <a:t>		7 Warning letter</a:t>
            </a:r>
          </a:p>
          <a:p>
            <a:pPr marL="0" indent="0">
              <a:buNone/>
            </a:pPr>
            <a:r>
              <a:rPr lang="en-US" sz="2800" dirty="0">
                <a:solidFill>
                  <a:schemeClr val="tx1">
                    <a:lumMod val="85000"/>
                    <a:lumOff val="15000"/>
                  </a:schemeClr>
                </a:solidFill>
              </a:rPr>
              <a:t>		14 Tickets </a:t>
            </a:r>
          </a:p>
          <a:p>
            <a:pPr marL="0" indent="0">
              <a:buNone/>
            </a:pPr>
            <a:r>
              <a:rPr lang="en-US" sz="2800" dirty="0">
                <a:solidFill>
                  <a:schemeClr val="tx1">
                    <a:lumMod val="85000"/>
                    <a:lumOff val="15000"/>
                  </a:schemeClr>
                </a:solidFill>
              </a:rPr>
              <a:t>		8 Enforcement reports </a:t>
            </a: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0D870305-0044-4A44-A208-10F858F388B8}" type="slidenum">
              <a:rPr lang="en-US" smtClean="0"/>
              <a:pPr/>
              <a:t>4</a:t>
            </a:fld>
            <a:endParaRPr lang="en-US"/>
          </a:p>
        </p:txBody>
      </p:sp>
    </p:spTree>
    <p:extLst>
      <p:ext uri="{BB962C8B-B14F-4D97-AF65-F5344CB8AC3E}">
        <p14:creationId xmlns:p14="http://schemas.microsoft.com/office/powerpoint/2010/main" val="206196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7"/>
            <a:ext cx="7905750" cy="930274"/>
          </a:xfrm>
          <a:effectLst>
            <a:glow rad="228600">
              <a:schemeClr val="accent3">
                <a:satMod val="175000"/>
                <a:alpha val="40000"/>
              </a:schemeClr>
            </a:glow>
          </a:effectLst>
        </p:spPr>
        <p:txBody>
          <a:bodyPr>
            <a:normAutofit/>
          </a:bodyPr>
          <a:lstStyle/>
          <a:p>
            <a:pPr algn="ctr"/>
            <a:r>
              <a:rPr lang="en-US" sz="3500" dirty="0">
                <a:solidFill>
                  <a:schemeClr val="accent2">
                    <a:lumMod val="75000"/>
                  </a:schemeClr>
                </a:solidFill>
              </a:rPr>
              <a:t>Inspection Numbers </a:t>
            </a:r>
            <a:r>
              <a:rPr lang="en-US" sz="3500" dirty="0" err="1">
                <a:solidFill>
                  <a:schemeClr val="accent2">
                    <a:lumMod val="75000"/>
                  </a:schemeClr>
                </a:solidFill>
              </a:rPr>
              <a:t>con’d</a:t>
            </a:r>
            <a:endParaRPr lang="en-US" sz="3500" dirty="0">
              <a:solidFill>
                <a:schemeClr val="accent2">
                  <a:lumMod val="75000"/>
                </a:schemeClr>
              </a:solidFill>
              <a:latin typeface="+mn-lt"/>
            </a:endParaRPr>
          </a:p>
        </p:txBody>
      </p:sp>
      <p:sp>
        <p:nvSpPr>
          <p:cNvPr id="3" name="Content Placeholder 2"/>
          <p:cNvSpPr>
            <a:spLocks noGrp="1"/>
          </p:cNvSpPr>
          <p:nvPr>
            <p:ph idx="1"/>
          </p:nvPr>
        </p:nvSpPr>
        <p:spPr>
          <a:xfrm>
            <a:off x="457200" y="1447801"/>
            <a:ext cx="8229600" cy="4419600"/>
          </a:xfrm>
        </p:spPr>
        <p:txBody>
          <a:bodyPr>
            <a:normAutofit/>
          </a:bodyPr>
          <a:lstStyle/>
          <a:p>
            <a:pPr>
              <a:buFont typeface="Wingdings" panose="05000000000000000000" pitchFamily="2" charset="2"/>
              <a:buChar char="Ø"/>
            </a:pPr>
            <a:r>
              <a:rPr lang="en-US" sz="2800" dirty="0">
                <a:solidFill>
                  <a:schemeClr val="tx1">
                    <a:lumMod val="85000"/>
                    <a:lumOff val="15000"/>
                  </a:schemeClr>
                </a:solidFill>
              </a:rPr>
              <a:t>	</a:t>
            </a:r>
            <a:r>
              <a:rPr lang="en-US" sz="2800" dirty="0">
                <a:solidFill>
                  <a:srgbClr val="7030A0"/>
                </a:solidFill>
              </a:rPr>
              <a:t>Western Region: 2</a:t>
            </a:r>
          </a:p>
          <a:p>
            <a:pPr marL="0" indent="0">
              <a:buNone/>
            </a:pPr>
            <a:r>
              <a:rPr lang="en-US" sz="2800" dirty="0">
                <a:solidFill>
                  <a:schemeClr val="tx1">
                    <a:lumMod val="85000"/>
                    <a:lumOff val="15000"/>
                  </a:schemeClr>
                </a:solidFill>
              </a:rPr>
              <a:t>		2 No Further Action Reports</a:t>
            </a:r>
          </a:p>
          <a:p>
            <a:pPr marL="0" indent="0">
              <a:buNone/>
            </a:pPr>
            <a:r>
              <a:rPr lang="en-US" sz="2800" dirty="0">
                <a:solidFill>
                  <a:schemeClr val="tx1">
                    <a:lumMod val="85000"/>
                    <a:lumOff val="15000"/>
                  </a:schemeClr>
                </a:solidFill>
              </a:rPr>
              <a:t>	</a:t>
            </a: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a:p>
            <a:endParaRPr lang="en-US" sz="2800"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0D870305-0044-4A44-A208-10F858F388B8}" type="slidenum">
              <a:rPr lang="en-US" smtClean="0"/>
              <a:pPr/>
              <a:t>5</a:t>
            </a:fld>
            <a:endParaRPr lang="en-US"/>
          </a:p>
        </p:txBody>
      </p:sp>
    </p:spTree>
    <p:extLst>
      <p:ext uri="{BB962C8B-B14F-4D97-AF65-F5344CB8AC3E}">
        <p14:creationId xmlns:p14="http://schemas.microsoft.com/office/powerpoint/2010/main" val="143172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pPr algn="ctr"/>
            <a:r>
              <a:rPr lang="en-US" dirty="0">
                <a:solidFill>
                  <a:srgbClr val="0070C0"/>
                </a:solidFill>
              </a:rPr>
              <a:t>One source of information:</a:t>
            </a:r>
            <a:br>
              <a:rPr lang="en-US" dirty="0">
                <a:solidFill>
                  <a:srgbClr val="0070C0"/>
                </a:solidFill>
              </a:rPr>
            </a:br>
            <a:r>
              <a:rPr lang="en-US" dirty="0">
                <a:solidFill>
                  <a:srgbClr val="0070C0"/>
                </a:solidFill>
              </a:rPr>
              <a:t>Reports to the National Response Center </a:t>
            </a:r>
            <a:br>
              <a:rPr lang="en-US" dirty="0">
                <a:solidFill>
                  <a:srgbClr val="0070C0"/>
                </a:solidFill>
              </a:rPr>
            </a:br>
            <a:r>
              <a:rPr lang="en-US" dirty="0">
                <a:solidFill>
                  <a:srgbClr val="0070C0"/>
                </a:solidFill>
              </a:rPr>
              <a:t>for Class 7 incidents/accidents</a:t>
            </a:r>
          </a:p>
        </p:txBody>
      </p:sp>
      <p:sp>
        <p:nvSpPr>
          <p:cNvPr id="3" name="Content Placeholder 2"/>
          <p:cNvSpPr>
            <a:spLocks noGrp="1"/>
          </p:cNvSpPr>
          <p:nvPr>
            <p:ph idx="1"/>
          </p:nvPr>
        </p:nvSpPr>
        <p:spPr>
          <a:xfrm>
            <a:off x="628650" y="1447801"/>
            <a:ext cx="7886700" cy="4495800"/>
          </a:xfrm>
        </p:spPr>
        <p:txBody>
          <a:bodyPr>
            <a:normAutofit fontScale="85000" lnSpcReduction="20000"/>
          </a:bodyPr>
          <a:lstStyle/>
          <a:p>
            <a:pPr marL="0" indent="0" algn="ctr">
              <a:buNone/>
            </a:pPr>
            <a:r>
              <a:rPr lang="en-US" dirty="0"/>
              <a:t>                    Year            Number Reported</a:t>
            </a:r>
          </a:p>
          <a:p>
            <a:pPr algn="ctr"/>
            <a:r>
              <a:rPr lang="en-US" dirty="0"/>
              <a:t>2007                      33</a:t>
            </a:r>
          </a:p>
          <a:p>
            <a:pPr algn="ctr"/>
            <a:r>
              <a:rPr lang="en-US" dirty="0"/>
              <a:t>2008                      26</a:t>
            </a:r>
          </a:p>
          <a:p>
            <a:pPr algn="ctr"/>
            <a:r>
              <a:rPr lang="en-US" dirty="0"/>
              <a:t>2009                      27</a:t>
            </a:r>
          </a:p>
          <a:p>
            <a:pPr algn="ctr"/>
            <a:r>
              <a:rPr lang="en-US" dirty="0"/>
              <a:t>2010                      30</a:t>
            </a:r>
          </a:p>
          <a:p>
            <a:pPr algn="ctr"/>
            <a:r>
              <a:rPr lang="en-US" dirty="0"/>
              <a:t>2011                      33</a:t>
            </a:r>
          </a:p>
          <a:p>
            <a:pPr algn="ctr"/>
            <a:r>
              <a:rPr lang="en-US" dirty="0"/>
              <a:t>2012                      33</a:t>
            </a:r>
          </a:p>
          <a:p>
            <a:pPr algn="ctr"/>
            <a:r>
              <a:rPr lang="en-US" dirty="0"/>
              <a:t>2013                      27</a:t>
            </a:r>
          </a:p>
          <a:p>
            <a:pPr algn="ctr"/>
            <a:r>
              <a:rPr lang="en-US" dirty="0"/>
              <a:t>2014                      28</a:t>
            </a:r>
          </a:p>
          <a:p>
            <a:pPr algn="ctr"/>
            <a:r>
              <a:rPr lang="en-US" dirty="0"/>
              <a:t>2015                      26</a:t>
            </a:r>
          </a:p>
          <a:p>
            <a:pPr algn="ctr"/>
            <a:r>
              <a:rPr lang="en-US" dirty="0"/>
              <a:t>2016                      26</a:t>
            </a:r>
          </a:p>
          <a:p>
            <a:pPr algn="ctr"/>
            <a:r>
              <a:rPr lang="en-US" dirty="0"/>
              <a:t>2017                       6</a:t>
            </a:r>
          </a:p>
          <a:p>
            <a:pPr marL="0" indent="0">
              <a:buNone/>
            </a:pPr>
            <a:r>
              <a:rPr lang="en-US" dirty="0"/>
              <a:t>Note: Database does not sort by class type but did a search for all “Radioactive materials”.  Data is based on what is reported to the NRC. Therefore, it may not encompass the actual number of incidents, i.e., responsible party fails to report the incident.</a:t>
            </a:r>
          </a:p>
        </p:txBody>
      </p:sp>
      <p:sp>
        <p:nvSpPr>
          <p:cNvPr id="4" name="Slide Number Placeholder 3"/>
          <p:cNvSpPr>
            <a:spLocks noGrp="1"/>
          </p:cNvSpPr>
          <p:nvPr>
            <p:ph type="sldNum" sz="quarter" idx="12"/>
          </p:nvPr>
        </p:nvSpPr>
        <p:spPr/>
        <p:txBody>
          <a:bodyPr/>
          <a:lstStyle/>
          <a:p>
            <a:fld id="{0D870305-0044-4A44-A208-10F858F388B8}" type="slidenum">
              <a:rPr lang="en-US" smtClean="0"/>
              <a:pPr/>
              <a:t>6</a:t>
            </a:fld>
            <a:endParaRPr lang="en-US"/>
          </a:p>
        </p:txBody>
      </p:sp>
    </p:spTree>
    <p:extLst>
      <p:ext uri="{BB962C8B-B14F-4D97-AF65-F5344CB8AC3E}">
        <p14:creationId xmlns:p14="http://schemas.microsoft.com/office/powerpoint/2010/main" val="206141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r>
              <a:rPr lang="en-US" sz="4000" b="1" dirty="0">
                <a:solidFill>
                  <a:srgbClr val="0070C0"/>
                </a:solidFill>
              </a:rPr>
              <a:t>Summary of noted issues </a:t>
            </a:r>
          </a:p>
        </p:txBody>
      </p:sp>
      <p:sp>
        <p:nvSpPr>
          <p:cNvPr id="3" name="Content Placeholder 2"/>
          <p:cNvSpPr>
            <a:spLocks noGrp="1"/>
          </p:cNvSpPr>
          <p:nvPr>
            <p:ph idx="1"/>
          </p:nvPr>
        </p:nvSpPr>
        <p:spPr>
          <a:xfrm>
            <a:off x="628650" y="1219200"/>
            <a:ext cx="7886700" cy="4957763"/>
          </a:xfrm>
        </p:spPr>
        <p:txBody>
          <a:bodyPr/>
          <a:lstStyle/>
          <a:p>
            <a:r>
              <a:rPr lang="en-US" dirty="0">
                <a:latin typeface="Arial Black" panose="020B0A04020102020204" pitchFamily="34" charset="0"/>
              </a:rPr>
              <a:t>Various HM training issues &amp; record keeping issues of such training</a:t>
            </a:r>
          </a:p>
          <a:p>
            <a:r>
              <a:rPr lang="en-US" dirty="0">
                <a:latin typeface="Arial Black" panose="020B0A04020102020204" pitchFamily="34" charset="0"/>
              </a:rPr>
              <a:t>Various shipping </a:t>
            </a:r>
            <a:r>
              <a:rPr lang="en-US">
                <a:latin typeface="Arial Black" panose="020B0A04020102020204" pitchFamily="34" charset="0"/>
              </a:rPr>
              <a:t>paper (Declaration </a:t>
            </a:r>
            <a:r>
              <a:rPr lang="en-US" dirty="0">
                <a:latin typeface="Arial Black" panose="020B0A04020102020204" pitchFamily="34" charset="0"/>
              </a:rPr>
              <a:t>of Danger Goods)</a:t>
            </a:r>
          </a:p>
          <a:p>
            <a:r>
              <a:rPr lang="en-US" dirty="0">
                <a:latin typeface="Arial Black" panose="020B0A04020102020204" pitchFamily="34" charset="0"/>
              </a:rPr>
              <a:t>Marking &amp; Labeling issues</a:t>
            </a:r>
          </a:p>
          <a:p>
            <a:r>
              <a:rPr lang="en-US" dirty="0">
                <a:latin typeface="Arial Black" panose="020B0A04020102020204" pitchFamily="34" charset="0"/>
              </a:rPr>
              <a:t>Failure to maintain special form documentation (testing docs or IAEA certificates)</a:t>
            </a:r>
          </a:p>
          <a:p>
            <a:r>
              <a:rPr lang="en-US" dirty="0">
                <a:latin typeface="Arial Black" panose="020B0A04020102020204" pitchFamily="34" charset="0"/>
              </a:rPr>
              <a:t>Either no or Incomplete Type A documentation for material in package</a:t>
            </a:r>
          </a:p>
          <a:p>
            <a:r>
              <a:rPr lang="en-US" dirty="0">
                <a:latin typeface="Arial Black" panose="020B0A04020102020204" pitchFamily="34" charset="0"/>
              </a:rPr>
              <a:t> Required USA DOT 7A, Type A package markings</a:t>
            </a:r>
          </a:p>
          <a:p>
            <a:r>
              <a:rPr lang="en-US" dirty="0">
                <a:latin typeface="Arial Black" panose="020B0A04020102020204" pitchFamily="34" charset="0"/>
              </a:rPr>
              <a:t> Emergency response telephone (active)</a:t>
            </a:r>
          </a:p>
          <a:p>
            <a:r>
              <a:rPr lang="en-US" dirty="0">
                <a:latin typeface="Arial Black" panose="020B0A04020102020204" pitchFamily="34" charset="0"/>
              </a:rPr>
              <a:t>Accessibility of shipping papers</a:t>
            </a:r>
          </a:p>
          <a:p>
            <a:r>
              <a:rPr lang="en-US" dirty="0">
                <a:latin typeface="Arial Black" panose="020B0A04020102020204" pitchFamily="34" charset="0"/>
              </a:rPr>
              <a:t>Blocking &amp; bracing</a:t>
            </a:r>
          </a:p>
        </p:txBody>
      </p:sp>
      <p:sp>
        <p:nvSpPr>
          <p:cNvPr id="4" name="Slide Number Placeholder 3"/>
          <p:cNvSpPr>
            <a:spLocks noGrp="1"/>
          </p:cNvSpPr>
          <p:nvPr>
            <p:ph type="sldNum" sz="quarter" idx="12"/>
          </p:nvPr>
        </p:nvSpPr>
        <p:spPr/>
        <p:txBody>
          <a:bodyPr/>
          <a:lstStyle/>
          <a:p>
            <a:fld id="{0D870305-0044-4A44-A208-10F858F388B8}" type="slidenum">
              <a:rPr lang="en-US" smtClean="0"/>
              <a:pPr/>
              <a:t>7</a:t>
            </a:fld>
            <a:endParaRPr lang="en-US"/>
          </a:p>
        </p:txBody>
      </p:sp>
    </p:spTree>
    <p:extLst>
      <p:ext uri="{BB962C8B-B14F-4D97-AF65-F5344CB8AC3E}">
        <p14:creationId xmlns:p14="http://schemas.microsoft.com/office/powerpoint/2010/main" val="133163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pPr algn="ctr"/>
            <a:r>
              <a:rPr lang="en-US" b="1" dirty="0">
                <a:solidFill>
                  <a:srgbClr val="0070C0"/>
                </a:solidFill>
                <a:latin typeface="Arial Black" panose="020B0A04020102020204" pitchFamily="34" charset="0"/>
              </a:rPr>
              <a:t>Noted incomplete Type A documentation since January 2017</a:t>
            </a:r>
          </a:p>
        </p:txBody>
      </p:sp>
      <p:sp>
        <p:nvSpPr>
          <p:cNvPr id="3" name="Content Placeholder 2"/>
          <p:cNvSpPr>
            <a:spLocks noGrp="1"/>
          </p:cNvSpPr>
          <p:nvPr>
            <p:ph idx="1"/>
          </p:nvPr>
        </p:nvSpPr>
        <p:spPr>
          <a:xfrm>
            <a:off x="628650" y="1447800"/>
            <a:ext cx="7886700" cy="4729163"/>
          </a:xfrm>
        </p:spPr>
        <p:txBody>
          <a:bodyPr>
            <a:normAutofit/>
          </a:bodyPr>
          <a:lstStyle/>
          <a:p>
            <a:r>
              <a:rPr lang="en-US" dirty="0"/>
              <a:t>Package evaluation criteria (178.350; subpart B of 173; 173.403, 173.410, 173.412, 173.415 and 173.465 of the HMR for Type A packages) </a:t>
            </a:r>
          </a:p>
          <a:p>
            <a:r>
              <a:rPr lang="en-US" dirty="0"/>
              <a:t>What is the package made of, description of all components used</a:t>
            </a:r>
          </a:p>
          <a:p>
            <a:r>
              <a:rPr lang="en-US" dirty="0"/>
              <a:t>What is the size, weight, and containment (package diagrams)</a:t>
            </a:r>
          </a:p>
          <a:p>
            <a:r>
              <a:rPr lang="en-US" dirty="0"/>
              <a:t>What Isotope(s) can I put in it</a:t>
            </a:r>
          </a:p>
          <a:p>
            <a:r>
              <a:rPr lang="en-US" dirty="0"/>
              <a:t>Is Special Form part of the containment</a:t>
            </a:r>
          </a:p>
          <a:p>
            <a:r>
              <a:rPr lang="en-US" dirty="0"/>
              <a:t>How do I close it properly; How do I know I closed it properly</a:t>
            </a:r>
          </a:p>
          <a:p>
            <a:r>
              <a:rPr lang="en-US" dirty="0"/>
              <a:t>Who made the package</a:t>
            </a:r>
          </a:p>
          <a:p>
            <a:r>
              <a:rPr lang="en-US" dirty="0"/>
              <a:t>Missing complete testing information (testing criteria, </a:t>
            </a:r>
            <a:r>
              <a:rPr lang="en-US" dirty="0" err="1"/>
              <a:t>caluculations</a:t>
            </a:r>
            <a:r>
              <a:rPr lang="en-US" dirty="0"/>
              <a:t>)</a:t>
            </a:r>
          </a:p>
          <a:p>
            <a:r>
              <a:rPr lang="en-US" dirty="0"/>
              <a:t> Shipper still required to have complete documentation for packages being used (docs kept 2-years after latest shipment) </a:t>
            </a:r>
          </a:p>
        </p:txBody>
      </p:sp>
      <p:sp>
        <p:nvSpPr>
          <p:cNvPr id="4" name="Slide Number Placeholder 3"/>
          <p:cNvSpPr>
            <a:spLocks noGrp="1"/>
          </p:cNvSpPr>
          <p:nvPr>
            <p:ph type="sldNum" sz="quarter" idx="12"/>
          </p:nvPr>
        </p:nvSpPr>
        <p:spPr/>
        <p:txBody>
          <a:bodyPr/>
          <a:lstStyle/>
          <a:p>
            <a:fld id="{0D870305-0044-4A44-A208-10F858F388B8}" type="slidenum">
              <a:rPr lang="en-US" smtClean="0"/>
              <a:pPr/>
              <a:t>8</a:t>
            </a:fld>
            <a:endParaRPr lang="en-US"/>
          </a:p>
        </p:txBody>
      </p:sp>
    </p:spTree>
    <p:extLst>
      <p:ext uri="{BB962C8B-B14F-4D97-AF65-F5344CB8AC3E}">
        <p14:creationId xmlns:p14="http://schemas.microsoft.com/office/powerpoint/2010/main" val="118195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0618"/>
            <a:ext cx="7829550" cy="4332982"/>
          </a:xfrm>
        </p:spPr>
        <p:txBody>
          <a:bodyPr>
            <a:noAutofit/>
          </a:bodyPr>
          <a:lstStyle/>
          <a:p>
            <a:r>
              <a:rPr lang="en-US" sz="2400" dirty="0"/>
              <a:t>Section 173.415(a)……. Until </a:t>
            </a:r>
            <a:r>
              <a:rPr lang="en-US" sz="2400" dirty="0">
                <a:solidFill>
                  <a:srgbClr val="FF0000"/>
                </a:solidFill>
              </a:rPr>
              <a:t>January 1, 2017 </a:t>
            </a:r>
            <a:r>
              <a:rPr lang="en-US" sz="2400" dirty="0"/>
              <a:t>each offeror of a Specification 7A package must maintain on file for at least one year after the latest shipment, and shall provide to DOT on request, complete documentation of tests and an engineering evaluation or comparative data showing that the construction methods, packaging design, and materials of construction comply with that specification.  </a:t>
            </a:r>
            <a:r>
              <a:rPr lang="en-US" sz="2400" b="1" i="1" u="sng" dirty="0">
                <a:solidFill>
                  <a:schemeClr val="accent1">
                    <a:lumMod val="75000"/>
                  </a:schemeClr>
                </a:solidFill>
              </a:rPr>
              <a:t>After January 1, 2017</a:t>
            </a:r>
            <a:r>
              <a:rPr lang="en-US" sz="2400" i="1" u="sng" dirty="0">
                <a:solidFill>
                  <a:srgbClr val="FF0000"/>
                </a:solidFill>
              </a:rPr>
              <a:t> </a:t>
            </a:r>
            <a:r>
              <a:rPr lang="en-US" sz="2400" dirty="0"/>
              <a:t>each offeror of a Specification 7A package must maintain on file for </a:t>
            </a:r>
            <a:r>
              <a:rPr lang="en-US" sz="2400" b="1" i="1" u="sng" dirty="0">
                <a:solidFill>
                  <a:schemeClr val="accent1">
                    <a:lumMod val="75000"/>
                  </a:schemeClr>
                </a:solidFill>
              </a:rPr>
              <a:t>at least two years </a:t>
            </a:r>
            <a:r>
              <a:rPr lang="en-US" sz="2400" dirty="0"/>
              <a:t>after the offeror's latest shipment, and shall provide to DOT on request, one of the following:</a:t>
            </a:r>
            <a:br>
              <a:rPr lang="en-US" sz="2400" dirty="0"/>
            </a:br>
            <a:endParaRPr lang="en-US" sz="2400" dirty="0"/>
          </a:p>
        </p:txBody>
      </p:sp>
      <p:sp>
        <p:nvSpPr>
          <p:cNvPr id="4" name="Slide Number Placeholder 3"/>
          <p:cNvSpPr>
            <a:spLocks noGrp="1"/>
          </p:cNvSpPr>
          <p:nvPr>
            <p:ph type="sldNum" sz="quarter" idx="12"/>
          </p:nvPr>
        </p:nvSpPr>
        <p:spPr/>
        <p:txBody>
          <a:bodyPr/>
          <a:lstStyle/>
          <a:p>
            <a:fld id="{0D870305-0044-4A44-A208-10F858F388B8}" type="slidenum">
              <a:rPr lang="en-US" smtClean="0"/>
              <a:pPr/>
              <a:t>9</a:t>
            </a:fld>
            <a:endParaRPr lang="en-US"/>
          </a:p>
        </p:txBody>
      </p:sp>
      <p:sp>
        <p:nvSpPr>
          <p:cNvPr id="3" name="TextBox 2"/>
          <p:cNvSpPr txBox="1"/>
          <p:nvPr/>
        </p:nvSpPr>
        <p:spPr>
          <a:xfrm>
            <a:off x="990600" y="533400"/>
            <a:ext cx="7239000" cy="1077218"/>
          </a:xfrm>
          <a:prstGeom prst="rect">
            <a:avLst/>
          </a:prstGeom>
          <a:noFill/>
        </p:spPr>
        <p:txBody>
          <a:bodyPr wrap="square" rtlCol="0">
            <a:spAutoFit/>
          </a:bodyPr>
          <a:lstStyle/>
          <a:p>
            <a:pPr algn="ctr"/>
            <a:r>
              <a:rPr lang="en-US" sz="3200" dirty="0"/>
              <a:t>Additions to Type A packaging documentation</a:t>
            </a:r>
          </a:p>
        </p:txBody>
      </p:sp>
    </p:spTree>
    <p:extLst>
      <p:ext uri="{BB962C8B-B14F-4D97-AF65-F5344CB8AC3E}">
        <p14:creationId xmlns:p14="http://schemas.microsoft.com/office/powerpoint/2010/main" val="23404037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87163E98544D44B70F6760F4CFB590" ma:contentTypeVersion="0" ma:contentTypeDescription="Create a new document." ma:contentTypeScope="" ma:versionID="8ce80f229c07228d72e4089243cea47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2A7654-7AE2-4D95-91C1-EDD219174B68}">
  <ds:schemaRefs>
    <ds:schemaRef ds:uri="http://purl.org/dc/dcmitype/"/>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D3AB326-F4F6-4C25-B85B-BE00BB15A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C62D604-ED6B-4C92-A258-73D0760E18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4560</TotalTime>
  <Words>901</Words>
  <Application>Microsoft Office PowerPoint</Application>
  <PresentationFormat>On-screen Show (4:3)</PresentationFormat>
  <Paragraphs>110</Paragraphs>
  <Slides>15</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Calibri</vt:lpstr>
      <vt:lpstr>Calibri Light</vt:lpstr>
      <vt:lpstr>Tahoma</vt:lpstr>
      <vt:lpstr>Times New Roman</vt:lpstr>
      <vt:lpstr>Wingdings</vt:lpstr>
      <vt:lpstr>Custom Design</vt:lpstr>
      <vt:lpstr>Office Theme</vt:lpstr>
      <vt:lpstr>Pipeline and Hazardous Materials Safety Administration Office of Hazardous Materials Enforcement </vt:lpstr>
      <vt:lpstr>PowerPoint Presentation</vt:lpstr>
      <vt:lpstr>What has PHMSA done since 1 JAN 16 </vt:lpstr>
      <vt:lpstr>Inspection Numbers con’d</vt:lpstr>
      <vt:lpstr>Inspection Numbers con’d</vt:lpstr>
      <vt:lpstr>One source of information: Reports to the National Response Center  for Class 7 incidents/accidents</vt:lpstr>
      <vt:lpstr>Summary of noted issues </vt:lpstr>
      <vt:lpstr>Noted incomplete Type A documentation since January 2017</vt:lpstr>
      <vt:lpstr>Section 173.415(a)……. Until January 1, 2017 each offeror of a Specification 7A package must maintain on file for at least one year after the latest shipment, and shall provide to DOT on request, complete documentation of tests and an engineering evaluation or comparative data showing that the construction methods, packaging design, and materials of construction comply with that specification.  After January 1, 2017 each offeror of a Specification 7A package must maintain on file for at least two years after the offeror's latest shipment, and shall provide to DOT on request, one of the following: </vt:lpstr>
      <vt:lpstr>PowerPoint Presentation</vt:lpstr>
      <vt:lpstr>PowerPoint Presentation</vt:lpstr>
      <vt:lpstr>PowerPoint Presentation</vt:lpstr>
      <vt:lpstr>In Summary</vt:lpstr>
      <vt:lpstr> Contact Information </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Hess</dc:creator>
  <cp:lastModifiedBy>Lynch, Tom (PHMSA)</cp:lastModifiedBy>
  <cp:revision>176</cp:revision>
  <cp:lastPrinted>2015-02-10T13:04:21Z</cp:lastPrinted>
  <dcterms:created xsi:type="dcterms:W3CDTF">2015-01-08T16:20:45Z</dcterms:created>
  <dcterms:modified xsi:type="dcterms:W3CDTF">2017-04-28T19:26:22Z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0x0101000F87163E98544D44B70F6760F4CFB590</vt:lpwstr>
  </property>
</Properties>
</file>