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85" r:id="rId5"/>
    <p:sldId id="274" r:id="rId6"/>
    <p:sldId id="288" r:id="rId7"/>
    <p:sldId id="289" r:id="rId8"/>
    <p:sldId id="287" r:id="rId9"/>
    <p:sldId id="290" r:id="rId10"/>
    <p:sldId id="269" r:id="rId11"/>
    <p:sldId id="293" r:id="rId12"/>
    <p:sldId id="29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88" autoAdjust="0"/>
    <p:restoredTop sz="90401" autoAdjust="0"/>
  </p:normalViewPr>
  <p:slideViewPr>
    <p:cSldViewPr>
      <p:cViewPr varScale="1">
        <p:scale>
          <a:sx n="105" d="100"/>
          <a:sy n="105" d="100"/>
        </p:scale>
        <p:origin x="20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1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B8793052-DB71-47B3-A98E-7366B2F71721}" type="datetimeFigureOut">
              <a:rPr lang="en-US" smtClean="0"/>
              <a:pPr/>
              <a:t>5/16/2017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E56FA56E-149A-4581-840C-854E2DB5BCC5}" type="slidenum">
              <a:rPr lang="en-US" smtClean="0"/>
              <a:pPr/>
              <a:t>‹#›</a:t>
            </a:fld>
            <a:endParaRPr lang="en-US" dirty="0"/>
          </a:p>
        </p:txBody>
      </p:sp>
    </p:spTree>
    <p:extLst>
      <p:ext uri="{BB962C8B-B14F-4D97-AF65-F5344CB8AC3E}">
        <p14:creationId xmlns:p14="http://schemas.microsoft.com/office/powerpoint/2010/main" val="547933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9788A927-820E-4700-973D-B7275A878497}" type="datetimeFigureOut">
              <a:rPr lang="en-US" smtClean="0"/>
              <a:pPr/>
              <a:t>5/16/2017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4" tIns="46582" rIns="93164" bIns="4658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91FF024C-1FEF-4EE4-BAEF-0436ABBBABD5}" type="slidenum">
              <a:rPr lang="en-US" smtClean="0"/>
              <a:pPr/>
              <a:t>‹#›</a:t>
            </a:fld>
            <a:endParaRPr lang="en-US" dirty="0"/>
          </a:p>
        </p:txBody>
      </p:sp>
    </p:spTree>
    <p:extLst>
      <p:ext uri="{BB962C8B-B14F-4D97-AF65-F5344CB8AC3E}">
        <p14:creationId xmlns:p14="http://schemas.microsoft.com/office/powerpoint/2010/main" val="267966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266" fontAlgn="base">
              <a:spcBef>
                <a:spcPct val="0"/>
              </a:spcBef>
              <a:spcAft>
                <a:spcPct val="0"/>
              </a:spcAft>
            </a:pPr>
            <a:r>
              <a:rPr lang="en-US" i="1" dirty="0" smtClean="0">
                <a:solidFill>
                  <a:srgbClr val="006600"/>
                </a:solidFill>
                <a:latin typeface="Tahoma" pitchFamily="34" charset="0"/>
                <a:cs typeface="Tahoma" pitchFamily="34" charset="0"/>
              </a:rPr>
              <a:t>Before I get into the nitty gritty of talk, I would like to talk about my office mission and what we all do to assist sites</a:t>
            </a:r>
            <a:r>
              <a:rPr lang="en-US" i="1" baseline="0" dirty="0" smtClean="0">
                <a:solidFill>
                  <a:srgbClr val="006600"/>
                </a:solidFill>
                <a:latin typeface="Tahoma" pitchFamily="34" charset="0"/>
                <a:cs typeface="Tahoma" pitchFamily="34" charset="0"/>
              </a:rPr>
              <a:t> to maintain safe and secured HAZMAT transportation system including nuclear materials.</a:t>
            </a:r>
            <a:r>
              <a:rPr lang="en-US" i="1" dirty="0" smtClean="0">
                <a:solidFill>
                  <a:srgbClr val="006600"/>
                </a:solidFill>
                <a:latin typeface="Tahoma" pitchFamily="34" charset="0"/>
                <a:cs typeface="Tahoma" pitchFamily="34" charset="0"/>
              </a:rPr>
              <a:t>  </a:t>
            </a:r>
          </a:p>
          <a:p>
            <a:pPr defTabSz="914266" fontAlgn="base">
              <a:spcBef>
                <a:spcPct val="0"/>
              </a:spcBef>
              <a:spcAft>
                <a:spcPct val="0"/>
              </a:spcAft>
            </a:pPr>
            <a:endParaRPr lang="en-US" i="1" dirty="0" smtClean="0">
              <a:solidFill>
                <a:srgbClr val="006600"/>
              </a:solidFill>
              <a:latin typeface="Tahoma" pitchFamily="34" charset="0"/>
              <a:cs typeface="Tahoma" pitchFamily="34" charset="0"/>
            </a:endParaRPr>
          </a:p>
          <a:p>
            <a:pPr defTabSz="914266" fontAlgn="base">
              <a:spcBef>
                <a:spcPct val="0"/>
              </a:spcBef>
              <a:spcAft>
                <a:spcPct val="0"/>
              </a:spcAft>
            </a:pPr>
            <a:r>
              <a:rPr lang="en-US" i="1" dirty="0" smtClean="0">
                <a:solidFill>
                  <a:srgbClr val="006600"/>
                </a:solidFill>
                <a:latin typeface="Tahoma" pitchFamily="34" charset="0"/>
                <a:cs typeface="Tahoma" pitchFamily="34" charset="0"/>
              </a:rPr>
              <a:t>Our mission is to provide guidance, tools, and support for DOE programs and contractors in order to assure safe, compliant, reliable, and efficient transportation of the Department's hazardous and nonhazardous materials.</a:t>
            </a:r>
          </a:p>
        </p:txBody>
      </p:sp>
      <p:sp>
        <p:nvSpPr>
          <p:cNvPr id="4" name="Slide Number Placeholder 3"/>
          <p:cNvSpPr>
            <a:spLocks noGrp="1"/>
          </p:cNvSpPr>
          <p:nvPr>
            <p:ph type="sldNum" sz="quarter" idx="10"/>
          </p:nvPr>
        </p:nvSpPr>
        <p:spPr/>
        <p:txBody>
          <a:bodyPr/>
          <a:lstStyle/>
          <a:p>
            <a:fld id="{91FF024C-1FEF-4EE4-BAEF-0436ABBBABD5}" type="slidenum">
              <a:rPr lang="en-US" smtClean="0"/>
              <a:pPr/>
              <a:t>1</a:t>
            </a:fld>
            <a:endParaRPr lang="en-US" dirty="0"/>
          </a:p>
        </p:txBody>
      </p:sp>
    </p:spTree>
    <p:extLst>
      <p:ext uri="{BB962C8B-B14F-4D97-AF65-F5344CB8AC3E}">
        <p14:creationId xmlns:p14="http://schemas.microsoft.com/office/powerpoint/2010/main" val="1854963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266">
              <a:spcBef>
                <a:spcPct val="0"/>
              </a:spcBef>
            </a:pPr>
            <a:endParaRPr lang="en-US" i="1" dirty="0" smtClean="0">
              <a:solidFill>
                <a:srgbClr val="006600"/>
              </a:solidFill>
              <a:latin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91FF024C-1FEF-4EE4-BAEF-0436ABBBABD5}"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457936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266" fontAlgn="base">
              <a:spcBef>
                <a:spcPct val="0"/>
              </a:spcBef>
              <a:spcAft>
                <a:spcPct val="0"/>
              </a:spcAft>
            </a:pPr>
            <a:endParaRPr lang="en-US" i="1" dirty="0" smtClean="0">
              <a:solidFill>
                <a:srgbClr val="006600"/>
              </a:solidFill>
              <a:latin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91FF024C-1FEF-4EE4-BAEF-0436ABBBABD5}" type="slidenum">
              <a:rPr lang="en-US" smtClean="0"/>
              <a:pPr/>
              <a:t>11</a:t>
            </a:fld>
            <a:endParaRPr lang="en-US" dirty="0"/>
          </a:p>
        </p:txBody>
      </p:sp>
    </p:spTree>
    <p:extLst>
      <p:ext uri="{BB962C8B-B14F-4D97-AF65-F5344CB8AC3E}">
        <p14:creationId xmlns:p14="http://schemas.microsoft.com/office/powerpoint/2010/main" val="2150333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266" fontAlgn="base">
              <a:spcBef>
                <a:spcPct val="0"/>
              </a:spcBef>
              <a:spcAft>
                <a:spcPct val="0"/>
              </a:spcAft>
            </a:pPr>
            <a:endParaRPr lang="en-US" i="1" dirty="0" smtClean="0">
              <a:solidFill>
                <a:srgbClr val="006600"/>
              </a:solidFill>
              <a:latin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91FF024C-1FEF-4EE4-BAEF-0436ABBBABD5}" type="slidenum">
              <a:rPr lang="en-US" smtClean="0"/>
              <a:pPr/>
              <a:t>12</a:t>
            </a:fld>
            <a:endParaRPr lang="en-US" dirty="0"/>
          </a:p>
        </p:txBody>
      </p:sp>
    </p:spTree>
    <p:extLst>
      <p:ext uri="{BB962C8B-B14F-4D97-AF65-F5344CB8AC3E}">
        <p14:creationId xmlns:p14="http://schemas.microsoft.com/office/powerpoint/2010/main" val="572667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266" fontAlgn="base">
              <a:spcBef>
                <a:spcPct val="0"/>
              </a:spcBef>
              <a:spcAft>
                <a:spcPct val="0"/>
              </a:spcAft>
            </a:pPr>
            <a:r>
              <a:rPr lang="en-US" i="1" dirty="0" smtClean="0">
                <a:solidFill>
                  <a:srgbClr val="006600"/>
                </a:solidFill>
                <a:latin typeface="Tahoma" pitchFamily="34" charset="0"/>
                <a:cs typeface="Tahoma" pitchFamily="34" charset="0"/>
              </a:rPr>
              <a:t>Focus of my talk is on requirements and implementation responsibilities of CO, Field Office Manager and Contractor</a:t>
            </a:r>
          </a:p>
        </p:txBody>
      </p:sp>
      <p:sp>
        <p:nvSpPr>
          <p:cNvPr id="4" name="Slide Number Placeholder 3"/>
          <p:cNvSpPr>
            <a:spLocks noGrp="1"/>
          </p:cNvSpPr>
          <p:nvPr>
            <p:ph type="sldNum" sz="quarter" idx="10"/>
          </p:nvPr>
        </p:nvSpPr>
        <p:spPr/>
        <p:txBody>
          <a:bodyPr/>
          <a:lstStyle/>
          <a:p>
            <a:fld id="{91FF024C-1FEF-4EE4-BAEF-0436ABBBABD5}" type="slidenum">
              <a:rPr lang="en-US" smtClean="0"/>
              <a:pPr/>
              <a:t>2</a:t>
            </a:fld>
            <a:endParaRPr lang="en-US" dirty="0"/>
          </a:p>
        </p:txBody>
      </p:sp>
    </p:spTree>
    <p:extLst>
      <p:ext uri="{BB962C8B-B14F-4D97-AF65-F5344CB8AC3E}">
        <p14:creationId xmlns:p14="http://schemas.microsoft.com/office/powerpoint/2010/main" val="1559374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266" fontAlgn="base">
              <a:spcBef>
                <a:spcPct val="0"/>
              </a:spcBef>
              <a:spcAft>
                <a:spcPct val="0"/>
              </a:spcAft>
            </a:pPr>
            <a:endParaRPr lang="en-US" i="1" dirty="0" smtClean="0">
              <a:solidFill>
                <a:srgbClr val="006600"/>
              </a:solidFill>
              <a:latin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91FF024C-1FEF-4EE4-BAEF-0436ABBBABD5}" type="slidenum">
              <a:rPr lang="en-US" smtClean="0"/>
              <a:pPr/>
              <a:t>3</a:t>
            </a:fld>
            <a:endParaRPr lang="en-US" dirty="0"/>
          </a:p>
        </p:txBody>
      </p:sp>
    </p:spTree>
    <p:extLst>
      <p:ext uri="{BB962C8B-B14F-4D97-AF65-F5344CB8AC3E}">
        <p14:creationId xmlns:p14="http://schemas.microsoft.com/office/powerpoint/2010/main" val="4289293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266" fontAlgn="base">
              <a:spcBef>
                <a:spcPct val="0"/>
              </a:spcBef>
              <a:spcAft>
                <a:spcPct val="0"/>
              </a:spcAft>
            </a:pPr>
            <a:r>
              <a:rPr lang="en-US" i="1" dirty="0" smtClean="0">
                <a:solidFill>
                  <a:srgbClr val="006600"/>
                </a:solidFill>
                <a:latin typeface="Tahoma" pitchFamily="34" charset="0"/>
                <a:cs typeface="Tahoma" pitchFamily="34" charset="0"/>
              </a:rPr>
              <a:t>This</a:t>
            </a:r>
            <a:r>
              <a:rPr lang="en-US" i="1" baseline="0" dirty="0" smtClean="0">
                <a:solidFill>
                  <a:srgbClr val="006600"/>
                </a:solidFill>
                <a:latin typeface="Tahoma" pitchFamily="34" charset="0"/>
                <a:cs typeface="Tahoma" pitchFamily="34" charset="0"/>
              </a:rPr>
              <a:t> presentation is focused on QA requirements and changes from Old Order 460.1C</a:t>
            </a:r>
            <a:endParaRPr lang="en-US" i="1" dirty="0" smtClean="0">
              <a:solidFill>
                <a:srgbClr val="006600"/>
              </a:solidFill>
              <a:latin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91FF024C-1FEF-4EE4-BAEF-0436ABBBABD5}" type="slidenum">
              <a:rPr lang="en-US" smtClean="0"/>
              <a:pPr/>
              <a:t>4</a:t>
            </a:fld>
            <a:endParaRPr lang="en-US" dirty="0"/>
          </a:p>
        </p:txBody>
      </p:sp>
    </p:spTree>
    <p:extLst>
      <p:ext uri="{BB962C8B-B14F-4D97-AF65-F5344CB8AC3E}">
        <p14:creationId xmlns:p14="http://schemas.microsoft.com/office/powerpoint/2010/main" val="3252383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266" fontAlgn="base">
              <a:spcBef>
                <a:spcPct val="0"/>
              </a:spcBef>
              <a:spcAft>
                <a:spcPct val="0"/>
              </a:spcAft>
            </a:pPr>
            <a:endParaRPr lang="en-US" i="1" dirty="0" smtClean="0">
              <a:solidFill>
                <a:srgbClr val="006600"/>
              </a:solidFill>
              <a:latin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91FF024C-1FEF-4EE4-BAEF-0436ABBBABD5}" type="slidenum">
              <a:rPr lang="en-US" smtClean="0"/>
              <a:pPr/>
              <a:t>5</a:t>
            </a:fld>
            <a:endParaRPr lang="en-US" dirty="0"/>
          </a:p>
        </p:txBody>
      </p:sp>
    </p:spTree>
    <p:extLst>
      <p:ext uri="{BB962C8B-B14F-4D97-AF65-F5344CB8AC3E}">
        <p14:creationId xmlns:p14="http://schemas.microsoft.com/office/powerpoint/2010/main" val="1979596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266" fontAlgn="base">
              <a:spcBef>
                <a:spcPct val="0"/>
              </a:spcBef>
              <a:spcAft>
                <a:spcPct val="0"/>
              </a:spcAft>
            </a:pPr>
            <a:r>
              <a:rPr lang="en-US" i="1" dirty="0" smtClean="0">
                <a:solidFill>
                  <a:srgbClr val="006600"/>
                </a:solidFill>
                <a:latin typeface="Tahoma" pitchFamily="34" charset="0"/>
                <a:cs typeface="Tahoma" pitchFamily="34" charset="0"/>
              </a:rPr>
              <a:t>This</a:t>
            </a:r>
            <a:r>
              <a:rPr lang="en-US" i="1" baseline="0" dirty="0" smtClean="0">
                <a:solidFill>
                  <a:srgbClr val="006600"/>
                </a:solidFill>
                <a:latin typeface="Tahoma" pitchFamily="34" charset="0"/>
                <a:cs typeface="Tahoma" pitchFamily="34" charset="0"/>
              </a:rPr>
              <a:t> presentation is focused on QA requirements and changes from Old Order 460.1C</a:t>
            </a:r>
            <a:endParaRPr lang="en-US" i="1" dirty="0" smtClean="0">
              <a:solidFill>
                <a:srgbClr val="006600"/>
              </a:solidFill>
              <a:latin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91FF024C-1FEF-4EE4-BAEF-0436ABBBABD5}" type="slidenum">
              <a:rPr lang="en-US" smtClean="0"/>
              <a:pPr/>
              <a:t>6</a:t>
            </a:fld>
            <a:endParaRPr lang="en-US" dirty="0"/>
          </a:p>
        </p:txBody>
      </p:sp>
    </p:spTree>
    <p:extLst>
      <p:ext uri="{BB962C8B-B14F-4D97-AF65-F5344CB8AC3E}">
        <p14:creationId xmlns:p14="http://schemas.microsoft.com/office/powerpoint/2010/main" val="1010894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266" fontAlgn="base">
              <a:spcBef>
                <a:spcPct val="0"/>
              </a:spcBef>
              <a:spcAft>
                <a:spcPct val="0"/>
              </a:spcAft>
            </a:pPr>
            <a:r>
              <a:rPr lang="en-US" i="1" dirty="0" smtClean="0">
                <a:solidFill>
                  <a:srgbClr val="006600"/>
                </a:solidFill>
                <a:latin typeface="Tahoma" pitchFamily="34" charset="0"/>
                <a:cs typeface="Tahoma" pitchFamily="34" charset="0"/>
              </a:rPr>
              <a:t>This</a:t>
            </a:r>
            <a:r>
              <a:rPr lang="en-US" i="1" baseline="0" dirty="0" smtClean="0">
                <a:solidFill>
                  <a:srgbClr val="006600"/>
                </a:solidFill>
                <a:latin typeface="Tahoma" pitchFamily="34" charset="0"/>
                <a:cs typeface="Tahoma" pitchFamily="34" charset="0"/>
              </a:rPr>
              <a:t> presentation is focused on QA requirements and changes from Old Order 460.1C</a:t>
            </a:r>
            <a:endParaRPr lang="en-US" i="1" dirty="0" smtClean="0">
              <a:solidFill>
                <a:srgbClr val="006600"/>
              </a:solidFill>
              <a:latin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91FF024C-1FEF-4EE4-BAEF-0436ABBBABD5}" type="slidenum">
              <a:rPr lang="en-US" smtClean="0"/>
              <a:pPr/>
              <a:t>7</a:t>
            </a:fld>
            <a:endParaRPr lang="en-US" dirty="0"/>
          </a:p>
        </p:txBody>
      </p:sp>
    </p:spTree>
    <p:extLst>
      <p:ext uri="{BB962C8B-B14F-4D97-AF65-F5344CB8AC3E}">
        <p14:creationId xmlns:p14="http://schemas.microsoft.com/office/powerpoint/2010/main" val="3442796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266" fontAlgn="base">
              <a:spcBef>
                <a:spcPct val="0"/>
              </a:spcBef>
              <a:spcAft>
                <a:spcPct val="0"/>
              </a:spcAft>
            </a:pPr>
            <a:endParaRPr lang="en-US" i="1" dirty="0" smtClean="0">
              <a:solidFill>
                <a:srgbClr val="006600"/>
              </a:solidFill>
              <a:latin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91FF024C-1FEF-4EE4-BAEF-0436ABBBABD5}" type="slidenum">
              <a:rPr lang="en-US" smtClean="0"/>
              <a:pPr/>
              <a:t>8</a:t>
            </a:fld>
            <a:endParaRPr lang="en-US" dirty="0"/>
          </a:p>
        </p:txBody>
      </p:sp>
    </p:spTree>
    <p:extLst>
      <p:ext uri="{BB962C8B-B14F-4D97-AF65-F5344CB8AC3E}">
        <p14:creationId xmlns:p14="http://schemas.microsoft.com/office/powerpoint/2010/main" val="3823188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266" fontAlgn="base">
              <a:spcBef>
                <a:spcPct val="0"/>
              </a:spcBef>
              <a:spcAft>
                <a:spcPct val="0"/>
              </a:spcAft>
            </a:pPr>
            <a:endParaRPr lang="en-US" i="1" dirty="0" smtClean="0">
              <a:solidFill>
                <a:srgbClr val="006600"/>
              </a:solidFill>
              <a:latin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91FF024C-1FEF-4EE4-BAEF-0436ABBBABD5}" type="slidenum">
              <a:rPr lang="en-US" smtClean="0"/>
              <a:pPr/>
              <a:t>9</a:t>
            </a:fld>
            <a:endParaRPr lang="en-US" dirty="0"/>
          </a:p>
        </p:txBody>
      </p:sp>
    </p:spTree>
    <p:extLst>
      <p:ext uri="{BB962C8B-B14F-4D97-AF65-F5344CB8AC3E}">
        <p14:creationId xmlns:p14="http://schemas.microsoft.com/office/powerpoint/2010/main" val="198982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18936E-E3F8-4EDE-B2EA-4C039D62DF1E}" type="datetime1">
              <a:rPr lang="en-US" smtClean="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BB32B3-6706-4B03-88A3-FE6C7F4ED79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5AFB1-DD6B-41D3-BD37-37D2F4B97E2D}" type="datetime1">
              <a:rPr lang="en-US" smtClean="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BB32B3-6706-4B03-88A3-FE6C7F4ED79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4535E0-C0AA-4CC5-A799-27711596AFC3}" type="datetime1">
              <a:rPr lang="en-US" smtClean="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BB32B3-6706-4B03-88A3-FE6C7F4ED79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CA418-AE47-4CD1-852B-DF9A8DB2CC56}" type="datetime1">
              <a:rPr lang="en-US" smtClean="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BB32B3-6706-4B03-88A3-FE6C7F4ED79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00E21E-9C5E-4E2C-8AC3-7B4E13EB095C}" type="datetime1">
              <a:rPr lang="en-US" smtClean="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BB32B3-6706-4B03-88A3-FE6C7F4ED79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65AC86-5341-4F06-9F04-9C617700D637}" type="datetime1">
              <a:rPr lang="en-US" smtClean="0"/>
              <a:pPr/>
              <a:t>5/16/2017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BB32B3-6706-4B03-88A3-FE6C7F4ED79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A0C86E-DF60-4FFC-9577-DA8CF947E94C}" type="datetime1">
              <a:rPr lang="en-US" smtClean="0"/>
              <a:pPr/>
              <a:t>5/16/2017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BB32B3-6706-4B03-88A3-FE6C7F4ED79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980162-7135-4DA1-A0B6-45BE82759FD0}" type="datetime1">
              <a:rPr lang="en-US" smtClean="0"/>
              <a:pPr/>
              <a:t>5/16/2017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BB32B3-6706-4B03-88A3-FE6C7F4ED79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511C3-4DC3-47AE-9731-53FC86937A14}" type="datetime1">
              <a:rPr lang="en-US" smtClean="0"/>
              <a:pPr/>
              <a:t>5/16/2017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BB32B3-6706-4B03-88A3-FE6C7F4ED79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0E1DE-03C3-4C0D-A836-9FFD6BB6E3AD}" type="datetime1">
              <a:rPr lang="en-US" smtClean="0"/>
              <a:pPr/>
              <a:t>5/16/2017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BB32B3-6706-4B03-88A3-FE6C7F4ED79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8C2DF9-AB0F-4A48-A701-7A8F189F5A3E}" type="datetime1">
              <a:rPr lang="en-US" smtClean="0"/>
              <a:pPr/>
              <a:t>5/16/2017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BB32B3-6706-4B03-88A3-FE6C7F4ED79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8E9AC1-FFD0-4F64-B32D-FFBBC22E3605}" type="datetime1">
              <a:rPr lang="en-US" smtClean="0"/>
              <a:pPr/>
              <a:t>5/16/2017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B32B3-6706-4B03-88A3-FE6C7F4ED79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cid:image001.png@01D256AC.E1A3D5A0" TargetMode="External"/><Relationship Id="rId5" Type="http://schemas.openxmlformats.org/officeDocument/2006/relationships/image" Target="../media/image2.png"/><Relationship Id="rId4" Type="http://schemas.openxmlformats.org/officeDocument/2006/relationships/slide" Target="slide9.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Tables/Latest/Impact%20of%20Changes%20to%20460.1D%20on%20Contractors%20for%20CTMA.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normAutofit fontScale="90000"/>
          </a:bodyPr>
          <a:lstStyle/>
          <a:p>
            <a:r>
              <a:rPr lang="en-US" b="1" dirty="0" smtClean="0"/>
              <a:t/>
            </a:r>
            <a:br>
              <a:rPr lang="en-US" b="1" dirty="0" smtClean="0"/>
            </a:br>
            <a:r>
              <a:rPr lang="en-US" b="1" dirty="0" smtClean="0">
                <a:solidFill>
                  <a:srgbClr val="006600"/>
                </a:solidFill>
              </a:rPr>
              <a:t/>
            </a:r>
            <a:br>
              <a:rPr lang="en-US" b="1" dirty="0" smtClean="0">
                <a:solidFill>
                  <a:srgbClr val="006600"/>
                </a:solidFill>
              </a:rPr>
            </a:br>
            <a:endParaRPr lang="en-US" dirty="0">
              <a:solidFill>
                <a:srgbClr val="006600"/>
              </a:solidFill>
            </a:endParaRPr>
          </a:p>
        </p:txBody>
      </p:sp>
      <p:cxnSp>
        <p:nvCxnSpPr>
          <p:cNvPr id="7" name="Straight Connector 6"/>
          <p:cNvCxnSpPr/>
          <p:nvPr/>
        </p:nvCxnSpPr>
        <p:spPr>
          <a:xfrm>
            <a:off x="2971800" y="2362200"/>
            <a:ext cx="2514600" cy="0"/>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28600" y="304800"/>
            <a:ext cx="8686800" cy="63246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6"/>
          <p:cNvPicPr>
            <a:picLocks noChangeAspect="1" noChangeArrowheads="1"/>
          </p:cNvPicPr>
          <p:nvPr/>
        </p:nvPicPr>
        <p:blipFill>
          <a:blip r:embed="rId3" cstate="print"/>
          <a:srcRect/>
          <a:stretch>
            <a:fillRect/>
          </a:stretch>
        </p:blipFill>
        <p:spPr bwMode="auto">
          <a:xfrm>
            <a:off x="571500" y="795339"/>
            <a:ext cx="4741776" cy="1185444"/>
          </a:xfrm>
          <a:prstGeom prst="rect">
            <a:avLst/>
          </a:prstGeom>
          <a:noFill/>
          <a:ln w="9525">
            <a:noFill/>
            <a:miter lim="800000"/>
            <a:headEnd/>
            <a:tailEnd/>
          </a:ln>
        </p:spPr>
      </p:pic>
      <p:sp>
        <p:nvSpPr>
          <p:cNvPr id="11" name="TextBox 10"/>
          <p:cNvSpPr txBox="1"/>
          <p:nvPr/>
        </p:nvSpPr>
        <p:spPr>
          <a:xfrm>
            <a:off x="457200" y="2514600"/>
            <a:ext cx="8229600" cy="1569660"/>
          </a:xfrm>
          <a:prstGeom prst="rect">
            <a:avLst/>
          </a:prstGeom>
          <a:noFill/>
        </p:spPr>
        <p:txBody>
          <a:bodyPr wrap="square" rtlCol="0">
            <a:spAutoFit/>
          </a:bodyPr>
          <a:lstStyle/>
          <a:p>
            <a:pPr algn="ctr"/>
            <a:r>
              <a:rPr lang="en-US" sz="3200" dirty="0" smtClean="0">
                <a:cs typeface="Arial" pitchFamily="34" charset="0"/>
              </a:rPr>
              <a:t>DOE </a:t>
            </a:r>
            <a:r>
              <a:rPr lang="en-US" sz="3200" dirty="0">
                <a:cs typeface="Arial" pitchFamily="34" charset="0"/>
              </a:rPr>
              <a:t>O </a:t>
            </a:r>
            <a:r>
              <a:rPr lang="en-US" sz="3200" dirty="0" smtClean="0">
                <a:cs typeface="Arial" pitchFamily="34" charset="0"/>
              </a:rPr>
              <a:t>460.1D </a:t>
            </a:r>
          </a:p>
          <a:p>
            <a:pPr algn="ctr"/>
            <a:r>
              <a:rPr lang="en-US" sz="3200" dirty="0" smtClean="0">
                <a:cs typeface="Arial" pitchFamily="34" charset="0"/>
              </a:rPr>
              <a:t>Changes and Implementation Plan </a:t>
            </a:r>
          </a:p>
          <a:p>
            <a:pPr algn="ctr"/>
            <a:endParaRPr lang="en-US" sz="3200" dirty="0">
              <a:cs typeface="Arial" pitchFamily="34" charset="0"/>
            </a:endParaRPr>
          </a:p>
        </p:txBody>
      </p:sp>
      <p:sp>
        <p:nvSpPr>
          <p:cNvPr id="12" name="TextBox 11"/>
          <p:cNvSpPr txBox="1"/>
          <p:nvPr/>
        </p:nvSpPr>
        <p:spPr>
          <a:xfrm>
            <a:off x="533401" y="4114800"/>
            <a:ext cx="8181974" cy="2862322"/>
          </a:xfrm>
          <a:prstGeom prst="rect">
            <a:avLst/>
          </a:prstGeom>
          <a:noFill/>
        </p:spPr>
        <p:txBody>
          <a:bodyPr wrap="square" rtlCol="0">
            <a:spAutoFit/>
          </a:bodyPr>
          <a:lstStyle/>
          <a:p>
            <a:pPr algn="ctr"/>
            <a:endParaRPr lang="en-US" sz="2000" i="1" dirty="0" smtClean="0"/>
          </a:p>
          <a:p>
            <a:pPr algn="ctr"/>
            <a:endParaRPr lang="en-US" sz="2000" i="1" dirty="0"/>
          </a:p>
          <a:p>
            <a:pPr algn="ctr"/>
            <a:r>
              <a:rPr lang="en-US" sz="2400" i="1" dirty="0" smtClean="0"/>
              <a:t>Ashok Kapoor, Safety Engineer (DOE-OPT)</a:t>
            </a:r>
          </a:p>
          <a:p>
            <a:pPr algn="ctr"/>
            <a:r>
              <a:rPr lang="en-US" sz="2400" i="1" dirty="0" smtClean="0"/>
              <a:t>Chad E. Thompson, Package Certification Engineer (NNSA-OPT)</a:t>
            </a:r>
          </a:p>
          <a:p>
            <a:pPr algn="ctr"/>
            <a:r>
              <a:rPr lang="en-US" sz="2400" i="1" dirty="0" smtClean="0"/>
              <a:t>Packaging Management Council Meeting</a:t>
            </a:r>
          </a:p>
          <a:p>
            <a:pPr algn="ctr"/>
            <a:r>
              <a:rPr lang="en-US" sz="2400" i="1" dirty="0" smtClean="0"/>
              <a:t>Point Clear, AL, May 23, 2017</a:t>
            </a:r>
          </a:p>
          <a:p>
            <a:pPr algn="r"/>
            <a:r>
              <a:rPr lang="en-US" sz="2400" i="1" dirty="0" smtClean="0">
                <a:hlinkClick r:id="rId4" action="ppaction://hlinksldjump"/>
              </a:rPr>
              <a:t>End</a:t>
            </a:r>
            <a:endParaRPr lang="en-US" sz="2400" i="1" dirty="0" smtClean="0"/>
          </a:p>
          <a:p>
            <a:pPr algn="ctr"/>
            <a:endParaRPr lang="en-US" sz="2000" i="1" dirty="0"/>
          </a:p>
        </p:txBody>
      </p:sp>
      <p:pic>
        <p:nvPicPr>
          <p:cNvPr id="3" name="Picture 1" descr="OPT LOGO Oct 2016-3 SMALL"/>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5313276" y="695135"/>
            <a:ext cx="3272967" cy="138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1"/>
            <a:ext cx="7772400" cy="533400"/>
          </a:xfrm>
        </p:spPr>
        <p:txBody>
          <a:bodyPr>
            <a:normAutofit fontScale="90000"/>
          </a:bodyPr>
          <a:lstStyle/>
          <a:p>
            <a:r>
              <a:rPr lang="en-US" b="1" dirty="0" smtClean="0"/>
              <a:t/>
            </a:r>
            <a:br>
              <a:rPr lang="en-US" b="1" dirty="0" smtClean="0"/>
            </a:br>
            <a:endParaRPr lang="en-US" dirty="0">
              <a:solidFill>
                <a:srgbClr val="006600"/>
              </a:solidFill>
            </a:endParaRPr>
          </a:p>
        </p:txBody>
      </p:sp>
      <p:cxnSp>
        <p:nvCxnSpPr>
          <p:cNvPr id="7" name="Straight Connector 6"/>
          <p:cNvCxnSpPr/>
          <p:nvPr/>
        </p:nvCxnSpPr>
        <p:spPr>
          <a:xfrm>
            <a:off x="381000" y="1600200"/>
            <a:ext cx="8305800" cy="0"/>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28600" y="304800"/>
            <a:ext cx="8686800" cy="63246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TextBox 8"/>
          <p:cNvSpPr txBox="1"/>
          <p:nvPr/>
        </p:nvSpPr>
        <p:spPr>
          <a:xfrm>
            <a:off x="381000" y="381001"/>
            <a:ext cx="8382000" cy="1815882"/>
          </a:xfrm>
          <a:prstGeom prst="rect">
            <a:avLst/>
          </a:prstGeom>
          <a:noFill/>
        </p:spPr>
        <p:txBody>
          <a:bodyPr wrap="square" rtlCol="0">
            <a:spAutoFit/>
          </a:bodyPr>
          <a:lstStyle/>
          <a:p>
            <a:pPr algn="ctr"/>
            <a:r>
              <a:rPr lang="en-US" sz="4000" dirty="0" smtClean="0">
                <a:solidFill>
                  <a:prstClr val="black"/>
                </a:solidFill>
              </a:rPr>
              <a:t>Need more packaging information?</a:t>
            </a:r>
          </a:p>
          <a:p>
            <a:pPr algn="ctr"/>
            <a:r>
              <a:rPr lang="en-US" sz="3600" i="1" dirty="0" smtClean="0">
                <a:solidFill>
                  <a:prstClr val="black"/>
                </a:solidFill>
              </a:rPr>
              <a:t>ASKPAT@HQ.DOE.GOV</a:t>
            </a:r>
          </a:p>
          <a:p>
            <a:pPr algn="ctr"/>
            <a:endParaRPr lang="en-US" sz="3600" i="1" dirty="0">
              <a:solidFill>
                <a:prstClr val="black"/>
              </a:solidFill>
            </a:endParaRPr>
          </a:p>
        </p:txBody>
      </p:sp>
      <p:sp>
        <p:nvSpPr>
          <p:cNvPr id="34" name="TextBox 33"/>
          <p:cNvSpPr txBox="1"/>
          <p:nvPr/>
        </p:nvSpPr>
        <p:spPr>
          <a:xfrm>
            <a:off x="381000" y="1600200"/>
            <a:ext cx="8077200" cy="4585871"/>
          </a:xfrm>
          <a:prstGeom prst="rect">
            <a:avLst/>
          </a:prstGeom>
          <a:noFill/>
        </p:spPr>
        <p:txBody>
          <a:bodyPr wrap="square" rtlCol="0">
            <a:spAutoFit/>
          </a:bodyPr>
          <a:lstStyle/>
          <a:p>
            <a:r>
              <a:rPr lang="en-US" sz="2400" dirty="0" smtClean="0">
                <a:solidFill>
                  <a:prstClr val="black"/>
                </a:solidFill>
              </a:rPr>
              <a:t>Contact List for Order Issues :</a:t>
            </a:r>
            <a:endParaRPr lang="en-US" sz="2400" dirty="0">
              <a:solidFill>
                <a:prstClr val="black"/>
              </a:solidFill>
            </a:endParaRPr>
          </a:p>
          <a:p>
            <a:pPr marL="342900" indent="-342900">
              <a:buFont typeface="Arial" panose="020B0604020202020204" pitchFamily="34" charset="0"/>
              <a:buChar char="•"/>
            </a:pPr>
            <a:r>
              <a:rPr lang="en-US" sz="2400" dirty="0">
                <a:solidFill>
                  <a:prstClr val="black"/>
                </a:solidFill>
              </a:rPr>
              <a:t>Joanne Lorence, </a:t>
            </a:r>
            <a:r>
              <a:rPr lang="en-US" sz="2400" dirty="0" smtClean="0">
                <a:solidFill>
                  <a:prstClr val="black"/>
                </a:solidFill>
              </a:rPr>
              <a:t>DOE Director and DOE CO, </a:t>
            </a:r>
            <a:r>
              <a:rPr lang="en-US" sz="2400" dirty="0">
                <a:solidFill>
                  <a:prstClr val="black"/>
                </a:solidFill>
              </a:rPr>
              <a:t>(202) </a:t>
            </a:r>
            <a:r>
              <a:rPr lang="en-US" sz="2400" dirty="0" smtClean="0">
                <a:solidFill>
                  <a:prstClr val="black"/>
                </a:solidFill>
              </a:rPr>
              <a:t>586-2433</a:t>
            </a:r>
          </a:p>
          <a:p>
            <a:pPr marL="342900" indent="-342900">
              <a:buFont typeface="Arial" panose="020B0604020202020204" pitchFamily="34" charset="0"/>
              <a:buChar char="•"/>
            </a:pPr>
            <a:r>
              <a:rPr lang="en-US" sz="2400" dirty="0" smtClean="0">
                <a:solidFill>
                  <a:prstClr val="black"/>
                </a:solidFill>
              </a:rPr>
              <a:t>Ashok </a:t>
            </a:r>
            <a:r>
              <a:rPr lang="en-US" sz="2400" dirty="0">
                <a:solidFill>
                  <a:prstClr val="black"/>
                </a:solidFill>
              </a:rPr>
              <a:t>Kapoor, </a:t>
            </a:r>
            <a:r>
              <a:rPr lang="en-US" sz="2400" dirty="0" smtClean="0">
                <a:solidFill>
                  <a:prstClr val="black"/>
                </a:solidFill>
              </a:rPr>
              <a:t>Packaging </a:t>
            </a:r>
            <a:r>
              <a:rPr lang="en-US" sz="2400" dirty="0">
                <a:solidFill>
                  <a:prstClr val="black"/>
                </a:solidFill>
              </a:rPr>
              <a:t>Safety Engineer, (202) 586-8307 </a:t>
            </a:r>
          </a:p>
          <a:p>
            <a:pPr marL="342900" indent="-342900">
              <a:buFont typeface="Arial" panose="020B0604020202020204" pitchFamily="34" charset="0"/>
              <a:buChar char="•"/>
            </a:pPr>
            <a:r>
              <a:rPr lang="en-US" sz="2400" dirty="0">
                <a:solidFill>
                  <a:prstClr val="black"/>
                </a:solidFill>
              </a:rPr>
              <a:t>James Shuler, PCP Manager, </a:t>
            </a:r>
            <a:r>
              <a:rPr lang="en-US" sz="2400" dirty="0" smtClean="0">
                <a:solidFill>
                  <a:prstClr val="black"/>
                </a:solidFill>
              </a:rPr>
              <a:t>(301) 903-5513</a:t>
            </a:r>
          </a:p>
          <a:p>
            <a:pPr marL="342900" indent="-342900">
              <a:buFont typeface="Arial" panose="020B0604020202020204" pitchFamily="34" charset="0"/>
              <a:buChar char="•"/>
            </a:pPr>
            <a:r>
              <a:rPr lang="en-US" sz="2400" dirty="0">
                <a:solidFill>
                  <a:prstClr val="black"/>
                </a:solidFill>
              </a:rPr>
              <a:t>Kathy Schwendenman, </a:t>
            </a:r>
            <a:r>
              <a:rPr lang="en-US" sz="2400" dirty="0" smtClean="0">
                <a:solidFill>
                  <a:prstClr val="black"/>
                </a:solidFill>
              </a:rPr>
              <a:t>NNSA </a:t>
            </a:r>
            <a:r>
              <a:rPr lang="en-US" sz="2400" dirty="0">
                <a:solidFill>
                  <a:prstClr val="black"/>
                </a:solidFill>
              </a:rPr>
              <a:t>Director (505) </a:t>
            </a:r>
            <a:r>
              <a:rPr lang="en-US" sz="2400" dirty="0" smtClean="0">
                <a:solidFill>
                  <a:prstClr val="black"/>
                </a:solidFill>
              </a:rPr>
              <a:t>845-4185</a:t>
            </a:r>
          </a:p>
          <a:p>
            <a:pPr marL="342900" indent="-342900">
              <a:buFont typeface="Arial" panose="020B0604020202020204" pitchFamily="34" charset="0"/>
              <a:buChar char="•"/>
            </a:pPr>
            <a:r>
              <a:rPr lang="en-US" sz="2400" dirty="0" smtClean="0">
                <a:solidFill>
                  <a:prstClr val="black"/>
                </a:solidFill>
              </a:rPr>
              <a:t>Ahmad Al-Daouk, NNSA CO (505) 845-4607</a:t>
            </a:r>
          </a:p>
          <a:p>
            <a:pPr marL="342900" indent="-342900">
              <a:buFont typeface="Arial" panose="020B0604020202020204" pitchFamily="34" charset="0"/>
              <a:buChar char="•"/>
            </a:pPr>
            <a:r>
              <a:rPr lang="en-US" sz="2400" dirty="0" err="1">
                <a:solidFill>
                  <a:prstClr val="black"/>
                </a:solidFill>
              </a:rPr>
              <a:t>Noey</a:t>
            </a:r>
            <a:r>
              <a:rPr lang="en-US" sz="2400" dirty="0">
                <a:solidFill>
                  <a:prstClr val="black"/>
                </a:solidFill>
              </a:rPr>
              <a:t> Brewer, Package Certification Engineer (505) </a:t>
            </a:r>
            <a:r>
              <a:rPr lang="en-US" sz="2400" dirty="0" smtClean="0">
                <a:solidFill>
                  <a:prstClr val="black"/>
                </a:solidFill>
              </a:rPr>
              <a:t>845-5768</a:t>
            </a:r>
            <a:endParaRPr lang="en-US" sz="2400" dirty="0">
              <a:solidFill>
                <a:prstClr val="black"/>
              </a:solidFill>
            </a:endParaRPr>
          </a:p>
          <a:p>
            <a:pPr marL="342900" indent="-342900">
              <a:buFont typeface="Arial" panose="020B0604020202020204" pitchFamily="34" charset="0"/>
              <a:buChar char="•"/>
            </a:pPr>
            <a:endParaRPr lang="en-US" sz="2400" dirty="0">
              <a:solidFill>
                <a:prstClr val="black"/>
              </a:solidFill>
            </a:endParaRPr>
          </a:p>
          <a:p>
            <a:endParaRPr lang="en-US" sz="2400" dirty="0">
              <a:solidFill>
                <a:prstClr val="black"/>
              </a:solidFill>
            </a:endParaRPr>
          </a:p>
          <a:p>
            <a:pPr marL="742950" indent="-742950" algn="ctr"/>
            <a:endParaRPr lang="en-US" sz="4000" i="1" dirty="0" smtClean="0">
              <a:solidFill>
                <a:srgbClr val="00B0F0"/>
              </a:solidFill>
            </a:endParaRPr>
          </a:p>
          <a:p>
            <a:pPr marL="742950" indent="-742950" algn="ctr"/>
            <a:endParaRPr lang="en-US" sz="3600" dirty="0">
              <a:solidFill>
                <a:prstClr val="black"/>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4876800"/>
            <a:ext cx="2819400" cy="1437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4605147"/>
            <a:ext cx="2971800" cy="1981200"/>
          </a:xfrm>
          <a:prstGeom prst="rect">
            <a:avLst/>
          </a:prstGeom>
        </p:spPr>
      </p:pic>
    </p:spTree>
    <p:extLst>
      <p:ext uri="{BB962C8B-B14F-4D97-AF65-F5344CB8AC3E}">
        <p14:creationId xmlns:p14="http://schemas.microsoft.com/office/powerpoint/2010/main" val="4274894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normAutofit fontScale="90000"/>
          </a:bodyPr>
          <a:lstStyle/>
          <a:p>
            <a:r>
              <a:rPr lang="en-US" b="1" dirty="0" smtClean="0"/>
              <a:t/>
            </a:r>
            <a:br>
              <a:rPr lang="en-US" b="1" dirty="0" smtClean="0"/>
            </a:br>
            <a:r>
              <a:rPr lang="en-US" b="1" dirty="0" smtClean="0">
                <a:solidFill>
                  <a:srgbClr val="006600"/>
                </a:solidFill>
              </a:rPr>
              <a:t/>
            </a:r>
            <a:br>
              <a:rPr lang="en-US" b="1" dirty="0" smtClean="0">
                <a:solidFill>
                  <a:srgbClr val="006600"/>
                </a:solidFill>
              </a:rPr>
            </a:br>
            <a:endParaRPr lang="en-US" dirty="0">
              <a:solidFill>
                <a:srgbClr val="006600"/>
              </a:solidFill>
            </a:endParaRPr>
          </a:p>
        </p:txBody>
      </p:sp>
      <p:cxnSp>
        <p:nvCxnSpPr>
          <p:cNvPr id="7" name="Straight Connector 6"/>
          <p:cNvCxnSpPr/>
          <p:nvPr/>
        </p:nvCxnSpPr>
        <p:spPr>
          <a:xfrm>
            <a:off x="381000" y="1600200"/>
            <a:ext cx="8305800" cy="0"/>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28600" y="304800"/>
            <a:ext cx="8686800" cy="63246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81000" y="280737"/>
            <a:ext cx="7867446" cy="1938992"/>
          </a:xfrm>
          <a:prstGeom prst="rect">
            <a:avLst/>
          </a:prstGeom>
          <a:noFill/>
        </p:spPr>
        <p:txBody>
          <a:bodyPr wrap="square" rtlCol="0">
            <a:spAutoFit/>
          </a:bodyPr>
          <a:lstStyle/>
          <a:p>
            <a:pPr algn="ctr"/>
            <a:r>
              <a:rPr lang="en-US" sz="4000" dirty="0" smtClean="0"/>
              <a:t>Backup Slide</a:t>
            </a:r>
            <a:endParaRPr lang="en-US" sz="4000" dirty="0" smtClean="0"/>
          </a:p>
          <a:p>
            <a:pPr algn="ctr"/>
            <a:endParaRPr lang="en-US" sz="4000" dirty="0" smtClean="0"/>
          </a:p>
          <a:p>
            <a:pPr algn="ctr"/>
            <a:r>
              <a:rPr lang="en-US" sz="4000" dirty="0" smtClean="0"/>
              <a:t>  </a:t>
            </a:r>
            <a:endParaRPr lang="en-US" sz="4000" dirty="0"/>
          </a:p>
        </p:txBody>
      </p:sp>
      <p:sp>
        <p:nvSpPr>
          <p:cNvPr id="34" name="TextBox 33"/>
          <p:cNvSpPr txBox="1"/>
          <p:nvPr/>
        </p:nvSpPr>
        <p:spPr>
          <a:xfrm>
            <a:off x="466623" y="1587617"/>
            <a:ext cx="7848600" cy="1077218"/>
          </a:xfrm>
          <a:prstGeom prst="rect">
            <a:avLst/>
          </a:prstGeom>
          <a:noFill/>
        </p:spPr>
        <p:txBody>
          <a:bodyPr wrap="square" rtlCol="0">
            <a:spAutoFit/>
          </a:bodyPr>
          <a:lstStyle/>
          <a:p>
            <a:pPr marL="342900" indent="-342900">
              <a:buFont typeface="Arial" panose="020B0604020202020204" pitchFamily="34" charset="0"/>
              <a:buChar char="•"/>
            </a:pPr>
            <a:endParaRPr lang="en-US" sz="3200" dirty="0" smtClean="0"/>
          </a:p>
          <a:p>
            <a:pPr lvl="1"/>
            <a:endParaRPr lang="en-US" sz="3200" dirty="0" smtClean="0"/>
          </a:p>
        </p:txBody>
      </p:sp>
    </p:spTree>
    <p:extLst>
      <p:ext uri="{BB962C8B-B14F-4D97-AF65-F5344CB8AC3E}">
        <p14:creationId xmlns:p14="http://schemas.microsoft.com/office/powerpoint/2010/main" val="469707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normAutofit fontScale="90000"/>
          </a:bodyPr>
          <a:lstStyle/>
          <a:p>
            <a:r>
              <a:rPr lang="en-US" b="1" dirty="0" smtClean="0"/>
              <a:t/>
            </a:r>
            <a:br>
              <a:rPr lang="en-US" b="1" dirty="0" smtClean="0"/>
            </a:br>
            <a:r>
              <a:rPr lang="en-US" b="1" dirty="0" smtClean="0">
                <a:solidFill>
                  <a:srgbClr val="006600"/>
                </a:solidFill>
              </a:rPr>
              <a:t/>
            </a:r>
            <a:br>
              <a:rPr lang="en-US" b="1" dirty="0" smtClean="0">
                <a:solidFill>
                  <a:srgbClr val="006600"/>
                </a:solidFill>
              </a:rPr>
            </a:br>
            <a:endParaRPr lang="en-US" dirty="0">
              <a:solidFill>
                <a:srgbClr val="006600"/>
              </a:solidFill>
            </a:endParaRPr>
          </a:p>
        </p:txBody>
      </p:sp>
      <p:cxnSp>
        <p:nvCxnSpPr>
          <p:cNvPr id="7" name="Straight Connector 6"/>
          <p:cNvCxnSpPr/>
          <p:nvPr/>
        </p:nvCxnSpPr>
        <p:spPr>
          <a:xfrm>
            <a:off x="381000" y="1600200"/>
            <a:ext cx="8305800" cy="0"/>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28600" y="304800"/>
            <a:ext cx="8686800" cy="63246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81000" y="280737"/>
            <a:ext cx="7867446" cy="1323439"/>
          </a:xfrm>
          <a:prstGeom prst="rect">
            <a:avLst/>
          </a:prstGeom>
          <a:noFill/>
        </p:spPr>
        <p:txBody>
          <a:bodyPr wrap="square" rtlCol="0">
            <a:spAutoFit/>
          </a:bodyPr>
          <a:lstStyle/>
          <a:p>
            <a:pPr algn="ctr"/>
            <a:r>
              <a:rPr lang="en-US" sz="4000" dirty="0" smtClean="0"/>
              <a:t>Items under consideration</a:t>
            </a:r>
          </a:p>
          <a:p>
            <a:pPr algn="ctr"/>
            <a:r>
              <a:rPr lang="en-US" sz="4000" dirty="0" smtClean="0"/>
              <a:t>  </a:t>
            </a:r>
            <a:endParaRPr lang="en-US" sz="4000" dirty="0"/>
          </a:p>
        </p:txBody>
      </p:sp>
      <p:sp>
        <p:nvSpPr>
          <p:cNvPr id="34" name="TextBox 33"/>
          <p:cNvSpPr txBox="1"/>
          <p:nvPr/>
        </p:nvSpPr>
        <p:spPr>
          <a:xfrm>
            <a:off x="529389" y="1675167"/>
            <a:ext cx="7848600" cy="403187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t>Container name plates </a:t>
            </a:r>
          </a:p>
          <a:p>
            <a:endParaRPr lang="en-US" sz="3200" dirty="0" smtClean="0"/>
          </a:p>
          <a:p>
            <a:pPr marL="342900" indent="-342900">
              <a:buFont typeface="Arial" panose="020B0604020202020204" pitchFamily="34" charset="0"/>
              <a:buChar char="•"/>
            </a:pPr>
            <a:r>
              <a:rPr lang="en-US" sz="3200" dirty="0" smtClean="0"/>
              <a:t>NNSA </a:t>
            </a:r>
            <a:r>
              <a:rPr lang="en-US" sz="3200" dirty="0" err="1" smtClean="0"/>
              <a:t>CoC</a:t>
            </a:r>
            <a:r>
              <a:rPr lang="en-US" sz="3200" dirty="0" smtClean="0"/>
              <a:t> Certificate layout</a:t>
            </a:r>
          </a:p>
          <a:p>
            <a:endParaRPr lang="en-US" sz="3200" dirty="0" smtClean="0"/>
          </a:p>
          <a:p>
            <a:pPr marL="342900" indent="-342900">
              <a:buFont typeface="Arial" panose="020B0604020202020204" pitchFamily="34" charset="0"/>
              <a:buChar char="•"/>
            </a:pPr>
            <a:r>
              <a:rPr lang="en-US" sz="3200" dirty="0" smtClean="0"/>
              <a:t>NNSA Quality Assurance Plan expiration</a:t>
            </a:r>
          </a:p>
          <a:p>
            <a:endParaRPr lang="en-US" sz="3200" dirty="0" smtClean="0"/>
          </a:p>
          <a:p>
            <a:pPr marL="342900" indent="-342900">
              <a:buFont typeface="Arial" panose="020B0604020202020204" pitchFamily="34" charset="0"/>
              <a:buChar char="•"/>
            </a:pPr>
            <a:r>
              <a:rPr lang="en-US" sz="3200" dirty="0" smtClean="0"/>
              <a:t>Others</a:t>
            </a:r>
          </a:p>
          <a:p>
            <a:pPr lvl="1"/>
            <a:endParaRPr lang="en-US" sz="3200" dirty="0" smtClean="0"/>
          </a:p>
        </p:txBody>
      </p:sp>
    </p:spTree>
    <p:extLst>
      <p:ext uri="{BB962C8B-B14F-4D97-AF65-F5344CB8AC3E}">
        <p14:creationId xmlns:p14="http://schemas.microsoft.com/office/powerpoint/2010/main" val="1163932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normAutofit fontScale="90000"/>
          </a:bodyPr>
          <a:lstStyle/>
          <a:p>
            <a:r>
              <a:rPr lang="en-US" b="1" dirty="0" smtClean="0"/>
              <a:t/>
            </a:r>
            <a:br>
              <a:rPr lang="en-US" b="1" dirty="0" smtClean="0"/>
            </a:br>
            <a:r>
              <a:rPr lang="en-US" b="1" dirty="0" smtClean="0">
                <a:solidFill>
                  <a:srgbClr val="006600"/>
                </a:solidFill>
              </a:rPr>
              <a:t/>
            </a:r>
            <a:br>
              <a:rPr lang="en-US" b="1" dirty="0" smtClean="0">
                <a:solidFill>
                  <a:srgbClr val="006600"/>
                </a:solidFill>
              </a:rPr>
            </a:br>
            <a:endParaRPr lang="en-US" dirty="0">
              <a:solidFill>
                <a:srgbClr val="006600"/>
              </a:solidFill>
            </a:endParaRPr>
          </a:p>
        </p:txBody>
      </p:sp>
      <p:cxnSp>
        <p:nvCxnSpPr>
          <p:cNvPr id="7" name="Straight Connector 6"/>
          <p:cNvCxnSpPr/>
          <p:nvPr/>
        </p:nvCxnSpPr>
        <p:spPr>
          <a:xfrm>
            <a:off x="381000" y="1600200"/>
            <a:ext cx="8305800" cy="0"/>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28600" y="304800"/>
            <a:ext cx="8686800" cy="63246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81000" y="609600"/>
            <a:ext cx="8305800" cy="707886"/>
          </a:xfrm>
          <a:prstGeom prst="rect">
            <a:avLst/>
          </a:prstGeom>
          <a:noFill/>
        </p:spPr>
        <p:txBody>
          <a:bodyPr wrap="square" rtlCol="0">
            <a:spAutoFit/>
          </a:bodyPr>
          <a:lstStyle/>
          <a:p>
            <a:pPr algn="ctr"/>
            <a:r>
              <a:rPr lang="en-US" sz="4000" dirty="0" smtClean="0"/>
              <a:t>Overview</a:t>
            </a:r>
            <a:endParaRPr lang="en-US" sz="4000" dirty="0"/>
          </a:p>
        </p:txBody>
      </p:sp>
      <p:sp>
        <p:nvSpPr>
          <p:cNvPr id="34" name="TextBox 33"/>
          <p:cNvSpPr txBox="1"/>
          <p:nvPr/>
        </p:nvSpPr>
        <p:spPr>
          <a:xfrm>
            <a:off x="990600" y="1828800"/>
            <a:ext cx="7724774" cy="6001643"/>
          </a:xfrm>
          <a:prstGeom prst="rect">
            <a:avLst/>
          </a:prstGeom>
          <a:noFill/>
        </p:spPr>
        <p:txBody>
          <a:bodyPr wrap="square" rtlCol="0">
            <a:spAutoFit/>
          </a:bodyPr>
          <a:lstStyle/>
          <a:p>
            <a:pPr marL="742950" indent="-742950">
              <a:buFont typeface="Arial" pitchFamily="34" charset="0"/>
              <a:buChar char="•"/>
            </a:pPr>
            <a:r>
              <a:rPr lang="en-US" sz="3200" dirty="0" smtClean="0"/>
              <a:t>Order Background</a:t>
            </a:r>
          </a:p>
          <a:p>
            <a:pPr marL="742950" indent="-742950">
              <a:buFont typeface="Arial" pitchFamily="34" charset="0"/>
              <a:buChar char="•"/>
            </a:pPr>
            <a:r>
              <a:rPr lang="en-US" sz="3200" dirty="0" smtClean="0"/>
              <a:t>Order Outline </a:t>
            </a:r>
          </a:p>
          <a:p>
            <a:pPr marL="742950" indent="-742950">
              <a:buFont typeface="Arial" pitchFamily="34" charset="0"/>
              <a:buChar char="•"/>
            </a:pPr>
            <a:r>
              <a:rPr lang="en-US" sz="3200" dirty="0" smtClean="0"/>
              <a:t>Order Development</a:t>
            </a:r>
          </a:p>
          <a:p>
            <a:pPr marL="742950" indent="-742950">
              <a:buFont typeface="Arial" pitchFamily="34" charset="0"/>
              <a:buChar char="•"/>
            </a:pPr>
            <a:r>
              <a:rPr lang="en-US" sz="3200" b="1" dirty="0" smtClean="0"/>
              <a:t>Registration and QAP Process Matrix</a:t>
            </a:r>
          </a:p>
          <a:p>
            <a:pPr marL="742950" indent="-742950">
              <a:buFont typeface="Arial" pitchFamily="34" charset="0"/>
              <a:buChar char="•"/>
            </a:pPr>
            <a:r>
              <a:rPr lang="en-US" sz="3200" b="1" dirty="0" smtClean="0"/>
              <a:t>Items under consideration </a:t>
            </a:r>
          </a:p>
          <a:p>
            <a:pPr marL="742950" indent="-742950">
              <a:buFont typeface="Arial" pitchFamily="34" charset="0"/>
              <a:buChar char="•"/>
            </a:pPr>
            <a:r>
              <a:rPr lang="en-US" sz="3200" b="1" dirty="0" smtClean="0"/>
              <a:t>Impact of changes to DOE O 460.1D </a:t>
            </a:r>
          </a:p>
          <a:p>
            <a:pPr marL="1200150" lvl="1" indent="-742950">
              <a:buFont typeface="Courier New" panose="02070309020205020404" pitchFamily="49" charset="0"/>
              <a:buChar char="o"/>
            </a:pPr>
            <a:r>
              <a:rPr lang="en-US" sz="3200" b="1" dirty="0" smtClean="0"/>
              <a:t>Comment Resolution </a:t>
            </a:r>
          </a:p>
          <a:p>
            <a:pPr marL="1200150" lvl="1" indent="-742950">
              <a:buFont typeface="Courier New" panose="02070309020205020404" pitchFamily="49" charset="0"/>
              <a:buChar char="o"/>
            </a:pPr>
            <a:r>
              <a:rPr lang="en-US" sz="3200" b="1" dirty="0" smtClean="0"/>
              <a:t>Responsibilities</a:t>
            </a:r>
          </a:p>
          <a:p>
            <a:pPr marL="742950" indent="-742950">
              <a:buFont typeface="Arial" pitchFamily="34" charset="0"/>
              <a:buChar char="•"/>
            </a:pPr>
            <a:r>
              <a:rPr lang="en-US" sz="3200" dirty="0" smtClean="0"/>
              <a:t>Path Forward</a:t>
            </a:r>
          </a:p>
          <a:p>
            <a:pPr marL="742950" indent="-742950">
              <a:buFont typeface="Arial" pitchFamily="34" charset="0"/>
              <a:buChar char="•"/>
            </a:pPr>
            <a:endParaRPr lang="en-US" sz="3200" dirty="0" smtClean="0"/>
          </a:p>
          <a:p>
            <a:pPr marL="742950" indent="-742950">
              <a:buFont typeface="Arial" pitchFamily="34" charset="0"/>
              <a:buChar char="•"/>
            </a:pPr>
            <a:endParaRPr lang="en-US" sz="3200" dirty="0" smtClean="0"/>
          </a:p>
          <a:p>
            <a:pPr marL="742950" indent="-742950">
              <a:buFont typeface="Arial" pitchFamily="34" charset="0"/>
              <a:buChar char="•"/>
            </a:pP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normAutofit fontScale="90000"/>
          </a:bodyPr>
          <a:lstStyle/>
          <a:p>
            <a:r>
              <a:rPr lang="en-US" b="1" dirty="0" smtClean="0"/>
              <a:t/>
            </a:r>
            <a:br>
              <a:rPr lang="en-US" b="1" dirty="0" smtClean="0"/>
            </a:br>
            <a:r>
              <a:rPr lang="en-US" b="1" dirty="0" smtClean="0">
                <a:solidFill>
                  <a:srgbClr val="006600"/>
                </a:solidFill>
              </a:rPr>
              <a:t/>
            </a:r>
            <a:br>
              <a:rPr lang="en-US" b="1" dirty="0" smtClean="0">
                <a:solidFill>
                  <a:srgbClr val="006600"/>
                </a:solidFill>
              </a:rPr>
            </a:br>
            <a:endParaRPr lang="en-US" dirty="0">
              <a:solidFill>
                <a:srgbClr val="006600"/>
              </a:solidFill>
            </a:endParaRPr>
          </a:p>
        </p:txBody>
      </p:sp>
      <p:cxnSp>
        <p:nvCxnSpPr>
          <p:cNvPr id="7" name="Straight Connector 6"/>
          <p:cNvCxnSpPr/>
          <p:nvPr/>
        </p:nvCxnSpPr>
        <p:spPr>
          <a:xfrm>
            <a:off x="381000" y="1600200"/>
            <a:ext cx="8305800" cy="0"/>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28600" y="304800"/>
            <a:ext cx="8686800" cy="63246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99846" y="685800"/>
            <a:ext cx="8305800" cy="707886"/>
          </a:xfrm>
          <a:prstGeom prst="rect">
            <a:avLst/>
          </a:prstGeom>
          <a:noFill/>
        </p:spPr>
        <p:txBody>
          <a:bodyPr wrap="square" rtlCol="0">
            <a:spAutoFit/>
          </a:bodyPr>
          <a:lstStyle/>
          <a:p>
            <a:pPr algn="ctr"/>
            <a:r>
              <a:rPr lang="en-US" sz="4000" dirty="0" smtClean="0"/>
              <a:t>Order 460.1D Background </a:t>
            </a:r>
            <a:endParaRPr lang="en-US" sz="4000" dirty="0"/>
          </a:p>
        </p:txBody>
      </p:sp>
      <p:sp>
        <p:nvSpPr>
          <p:cNvPr id="34" name="TextBox 33"/>
          <p:cNvSpPr txBox="1"/>
          <p:nvPr/>
        </p:nvSpPr>
        <p:spPr>
          <a:xfrm>
            <a:off x="381000" y="1828800"/>
            <a:ext cx="8534400" cy="5016758"/>
          </a:xfrm>
          <a:prstGeom prst="rect">
            <a:avLst/>
          </a:prstGeom>
          <a:noFill/>
        </p:spPr>
        <p:txBody>
          <a:bodyPr wrap="square" rtlCol="0">
            <a:spAutoFit/>
          </a:bodyPr>
          <a:lstStyle/>
          <a:p>
            <a:r>
              <a:rPr lang="en-US" sz="2400" dirty="0"/>
              <a:t>The </a:t>
            </a:r>
            <a:r>
              <a:rPr lang="en-US" sz="2400" dirty="0" smtClean="0"/>
              <a:t>DOE Office </a:t>
            </a:r>
            <a:r>
              <a:rPr lang="en-US" sz="2400" dirty="0"/>
              <a:t>of Packaging and Transportation </a:t>
            </a:r>
            <a:r>
              <a:rPr lang="en-US" sz="2400" dirty="0" smtClean="0"/>
              <a:t>(OPT</a:t>
            </a:r>
            <a:r>
              <a:rPr lang="en-US" sz="2400" dirty="0"/>
              <a:t>) is the Department’s Office of Principal Interest (OPI) for DOE O </a:t>
            </a:r>
            <a:r>
              <a:rPr lang="en-US" sz="2400" dirty="0" smtClean="0"/>
              <a:t>460.1D, “</a:t>
            </a:r>
            <a:r>
              <a:rPr lang="en-US" sz="2400" i="1" dirty="0" smtClean="0"/>
              <a:t>Hazardous </a:t>
            </a:r>
            <a:r>
              <a:rPr lang="en-US" sz="2400" i="1" dirty="0"/>
              <a:t>Materials Packaging and Transportation </a:t>
            </a:r>
            <a:r>
              <a:rPr lang="en-US" sz="2400" i="1" dirty="0" smtClean="0"/>
              <a:t>Safety” </a:t>
            </a:r>
            <a:r>
              <a:rPr lang="en-US" sz="2400" dirty="0" smtClean="0"/>
              <a:t>published on 12-20-2016. </a:t>
            </a:r>
          </a:p>
          <a:p>
            <a:r>
              <a:rPr lang="en-US" sz="2400" dirty="0" smtClean="0"/>
              <a:t>Basis </a:t>
            </a:r>
            <a:r>
              <a:rPr lang="en-US" sz="2400" dirty="0"/>
              <a:t>for revision </a:t>
            </a:r>
            <a:r>
              <a:rPr lang="en-US" sz="2400" dirty="0" smtClean="0"/>
              <a:t>of old Order 460.1C, dated 05-10-2010: </a:t>
            </a:r>
            <a:endParaRPr lang="en-US" sz="2400" dirty="0"/>
          </a:p>
          <a:p>
            <a:pPr marL="342900" indent="-342900">
              <a:buFont typeface="Arial" panose="020B0604020202020204" pitchFamily="34" charset="0"/>
              <a:buChar char="•"/>
            </a:pPr>
            <a:r>
              <a:rPr lang="en-US" sz="2400" dirty="0" smtClean="0"/>
              <a:t>Need </a:t>
            </a:r>
            <a:r>
              <a:rPr lang="en-US" sz="2400" dirty="0"/>
              <a:t>to clarify requirements, roles and responsibilities</a:t>
            </a:r>
          </a:p>
          <a:p>
            <a:pPr marL="342900" indent="-342900">
              <a:buFont typeface="Arial" panose="020B0604020202020204" pitchFamily="34" charset="0"/>
              <a:buChar char="•"/>
            </a:pPr>
            <a:r>
              <a:rPr lang="en-US" sz="2400" dirty="0"/>
              <a:t>Need for realignment between two DOE Orders O 460.1C, and O </a:t>
            </a:r>
            <a:r>
              <a:rPr lang="en-US" sz="2400" dirty="0" smtClean="0"/>
              <a:t>461.1B </a:t>
            </a:r>
            <a:r>
              <a:rPr lang="en-US" sz="2400" dirty="0"/>
              <a:t>owned by NNSA </a:t>
            </a:r>
          </a:p>
          <a:p>
            <a:pPr marL="342900" indent="-342900">
              <a:buFont typeface="Arial" panose="020B0604020202020204" pitchFamily="34" charset="0"/>
              <a:buChar char="•"/>
            </a:pPr>
            <a:r>
              <a:rPr lang="en-US" sz="2400" dirty="0"/>
              <a:t>Feedback from DOE/NNSA sites on implementation issues related to these two Orders-PMC webinar, February, 2014</a:t>
            </a:r>
          </a:p>
          <a:p>
            <a:pPr marL="342900" indent="-342900">
              <a:buFont typeface="Arial" panose="020B0604020202020204" pitchFamily="34" charset="0"/>
              <a:buChar char="•"/>
            </a:pPr>
            <a:r>
              <a:rPr lang="en-US" sz="2400" dirty="0"/>
              <a:t> Need for consistent guidance and </a:t>
            </a:r>
            <a:r>
              <a:rPr lang="en-US" sz="2400" dirty="0" smtClean="0"/>
              <a:t>direction </a:t>
            </a:r>
            <a:r>
              <a:rPr lang="en-US" sz="2400" dirty="0"/>
              <a:t>to sites in the implementation of these safety Orders</a:t>
            </a:r>
          </a:p>
          <a:p>
            <a:pPr marL="342900" indent="-342900">
              <a:buFont typeface="Arial" panose="020B0604020202020204" pitchFamily="34" charset="0"/>
              <a:buChar char="•"/>
            </a:pPr>
            <a:endParaRPr lang="en-US" sz="3200" dirty="0"/>
          </a:p>
        </p:txBody>
      </p:sp>
    </p:spTree>
    <p:extLst>
      <p:ext uri="{BB962C8B-B14F-4D97-AF65-F5344CB8AC3E}">
        <p14:creationId xmlns:p14="http://schemas.microsoft.com/office/powerpoint/2010/main" val="1866787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normAutofit fontScale="90000"/>
          </a:bodyPr>
          <a:lstStyle/>
          <a:p>
            <a:r>
              <a:rPr lang="en-US" b="1" dirty="0" smtClean="0"/>
              <a:t/>
            </a:r>
            <a:br>
              <a:rPr lang="en-US" b="1" dirty="0" smtClean="0"/>
            </a:br>
            <a:r>
              <a:rPr lang="en-US" b="1" dirty="0" smtClean="0">
                <a:solidFill>
                  <a:srgbClr val="006600"/>
                </a:solidFill>
              </a:rPr>
              <a:t/>
            </a:r>
            <a:br>
              <a:rPr lang="en-US" b="1" dirty="0" smtClean="0">
                <a:solidFill>
                  <a:srgbClr val="006600"/>
                </a:solidFill>
              </a:rPr>
            </a:br>
            <a:endParaRPr lang="en-US" dirty="0">
              <a:solidFill>
                <a:srgbClr val="006600"/>
              </a:solidFill>
            </a:endParaRPr>
          </a:p>
        </p:txBody>
      </p:sp>
      <p:cxnSp>
        <p:nvCxnSpPr>
          <p:cNvPr id="7" name="Straight Connector 6"/>
          <p:cNvCxnSpPr/>
          <p:nvPr/>
        </p:nvCxnSpPr>
        <p:spPr>
          <a:xfrm>
            <a:off x="381000" y="1600200"/>
            <a:ext cx="8305800" cy="0"/>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28600" y="304800"/>
            <a:ext cx="8686800" cy="63246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99846" y="685800"/>
            <a:ext cx="8305800" cy="707886"/>
          </a:xfrm>
          <a:prstGeom prst="rect">
            <a:avLst/>
          </a:prstGeom>
          <a:noFill/>
        </p:spPr>
        <p:txBody>
          <a:bodyPr wrap="square" rtlCol="0">
            <a:spAutoFit/>
          </a:bodyPr>
          <a:lstStyle/>
          <a:p>
            <a:pPr algn="ctr"/>
            <a:r>
              <a:rPr lang="en-US" sz="4000" dirty="0" smtClean="0"/>
              <a:t>Order 460.1D Outline </a:t>
            </a:r>
            <a:endParaRPr lang="en-US" sz="4000" dirty="0"/>
          </a:p>
        </p:txBody>
      </p:sp>
      <p:sp>
        <p:nvSpPr>
          <p:cNvPr id="34" name="TextBox 33"/>
          <p:cNvSpPr txBox="1"/>
          <p:nvPr/>
        </p:nvSpPr>
        <p:spPr>
          <a:xfrm>
            <a:off x="381000" y="1828800"/>
            <a:ext cx="8534400" cy="5016758"/>
          </a:xfrm>
          <a:prstGeom prst="rect">
            <a:avLst/>
          </a:prstGeom>
          <a:noFill/>
        </p:spPr>
        <p:txBody>
          <a:bodyPr wrap="square" rtlCol="0">
            <a:spAutoFit/>
          </a:bodyPr>
          <a:lstStyle/>
          <a:p>
            <a:r>
              <a:rPr lang="en-US" sz="2400" dirty="0" smtClean="0"/>
              <a:t>DOE O </a:t>
            </a:r>
            <a:r>
              <a:rPr lang="en-US" sz="2400" dirty="0"/>
              <a:t>460.1D, “Hazardous Materials Packaging and Transportation Safety” </a:t>
            </a:r>
            <a:r>
              <a:rPr lang="en-US" sz="2400" dirty="0" smtClean="0"/>
              <a:t>consists of the following sections:</a:t>
            </a:r>
            <a:endParaRPr lang="en-US" sz="2400" dirty="0"/>
          </a:p>
          <a:p>
            <a:pPr marL="914400" lvl="1" indent="-457200">
              <a:buFont typeface="+mj-lt"/>
              <a:buAutoNum type="arabicPeriod"/>
            </a:pPr>
            <a:r>
              <a:rPr lang="en-US" sz="2400" dirty="0" smtClean="0"/>
              <a:t>PURPOSE </a:t>
            </a:r>
          </a:p>
          <a:p>
            <a:pPr marL="914400" lvl="1" indent="-457200">
              <a:buFont typeface="+mj-lt"/>
              <a:buAutoNum type="arabicPeriod"/>
            </a:pPr>
            <a:r>
              <a:rPr lang="en-US" sz="2400" dirty="0" smtClean="0"/>
              <a:t>CANCELLATION</a:t>
            </a:r>
          </a:p>
          <a:p>
            <a:pPr marL="914400" lvl="1" indent="-457200">
              <a:buFont typeface="+mj-lt"/>
              <a:buAutoNum type="arabicPeriod"/>
            </a:pPr>
            <a:r>
              <a:rPr lang="en-US" sz="2400" dirty="0" smtClean="0"/>
              <a:t>APPLICABILITY</a:t>
            </a:r>
          </a:p>
          <a:p>
            <a:pPr marL="914400" lvl="1" indent="-457200">
              <a:buFont typeface="+mj-lt"/>
              <a:buAutoNum type="arabicPeriod"/>
            </a:pPr>
            <a:r>
              <a:rPr lang="en-US" sz="2400" b="1" dirty="0" smtClean="0"/>
              <a:t>REQUIREMENTS</a:t>
            </a:r>
            <a:r>
              <a:rPr lang="en-US" sz="2400" dirty="0" smtClean="0"/>
              <a:t> </a:t>
            </a:r>
          </a:p>
          <a:p>
            <a:pPr marL="914400" lvl="1" indent="-457200">
              <a:buFont typeface="+mj-lt"/>
              <a:buAutoNum type="arabicPeriod"/>
            </a:pPr>
            <a:r>
              <a:rPr lang="en-US" sz="2400" b="1" dirty="0" smtClean="0"/>
              <a:t>RESPONSIBILITY</a:t>
            </a:r>
          </a:p>
          <a:p>
            <a:pPr marL="914400" lvl="1" indent="-457200">
              <a:buFont typeface="+mj-lt"/>
              <a:buAutoNum type="arabicPeriod"/>
            </a:pPr>
            <a:r>
              <a:rPr lang="en-US" sz="2400" dirty="0" smtClean="0"/>
              <a:t>REFERENCES</a:t>
            </a:r>
          </a:p>
          <a:p>
            <a:pPr marL="914400" lvl="1" indent="-457200">
              <a:buFont typeface="+mj-lt"/>
              <a:buAutoNum type="arabicPeriod"/>
            </a:pPr>
            <a:r>
              <a:rPr lang="en-US" sz="2400" dirty="0" smtClean="0"/>
              <a:t>DEFINITIONS-Attachment 2</a:t>
            </a:r>
          </a:p>
          <a:p>
            <a:pPr marL="914400" lvl="1" indent="-457200">
              <a:buFont typeface="+mj-lt"/>
              <a:buAutoNum type="arabicPeriod"/>
            </a:pPr>
            <a:r>
              <a:rPr lang="en-US" sz="2400" dirty="0" smtClean="0"/>
              <a:t>ACRONYMS-Attachment 3</a:t>
            </a:r>
          </a:p>
          <a:p>
            <a:pPr marL="914400" lvl="1" indent="-457200">
              <a:buFont typeface="+mj-lt"/>
              <a:buAutoNum type="arabicPeriod"/>
            </a:pPr>
            <a:r>
              <a:rPr lang="en-US" sz="2400" dirty="0" smtClean="0"/>
              <a:t>CONTACT</a:t>
            </a:r>
          </a:p>
          <a:p>
            <a:pPr lvl="1"/>
            <a:r>
              <a:rPr lang="en-US" sz="2400" dirty="0" smtClean="0"/>
              <a:t>Attachment 1- </a:t>
            </a:r>
            <a:r>
              <a:rPr lang="en-US" sz="2400" b="1" dirty="0" smtClean="0"/>
              <a:t>CONTRACTOR REQUIREMENTS DOCUMENT</a:t>
            </a:r>
            <a:endParaRPr lang="en-US" sz="2400" b="1" dirty="0"/>
          </a:p>
          <a:p>
            <a:pPr marL="342900" indent="-342900">
              <a:buFont typeface="Arial" panose="020B0604020202020204" pitchFamily="34" charset="0"/>
              <a:buChar char="•"/>
            </a:pPr>
            <a:endParaRPr lang="en-US" sz="3200" dirty="0"/>
          </a:p>
        </p:txBody>
      </p:sp>
    </p:spTree>
    <p:extLst>
      <p:ext uri="{BB962C8B-B14F-4D97-AF65-F5344CB8AC3E}">
        <p14:creationId xmlns:p14="http://schemas.microsoft.com/office/powerpoint/2010/main" val="1730194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normAutofit fontScale="90000"/>
          </a:bodyPr>
          <a:lstStyle/>
          <a:p>
            <a:r>
              <a:rPr lang="en-US" b="1" dirty="0" smtClean="0"/>
              <a:t/>
            </a:r>
            <a:br>
              <a:rPr lang="en-US" b="1" dirty="0" smtClean="0"/>
            </a:br>
            <a:r>
              <a:rPr lang="en-US" b="1" dirty="0" smtClean="0">
                <a:solidFill>
                  <a:srgbClr val="006600"/>
                </a:solidFill>
              </a:rPr>
              <a:t/>
            </a:r>
            <a:br>
              <a:rPr lang="en-US" b="1" dirty="0" smtClean="0">
                <a:solidFill>
                  <a:srgbClr val="006600"/>
                </a:solidFill>
              </a:rPr>
            </a:br>
            <a:endParaRPr lang="en-US" dirty="0">
              <a:solidFill>
                <a:srgbClr val="006600"/>
              </a:solidFill>
            </a:endParaRPr>
          </a:p>
        </p:txBody>
      </p:sp>
      <p:cxnSp>
        <p:nvCxnSpPr>
          <p:cNvPr id="7" name="Straight Connector 6"/>
          <p:cNvCxnSpPr/>
          <p:nvPr/>
        </p:nvCxnSpPr>
        <p:spPr>
          <a:xfrm>
            <a:off x="381000" y="1600200"/>
            <a:ext cx="8305800" cy="0"/>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28600" y="304800"/>
            <a:ext cx="8686800" cy="63246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99846" y="685800"/>
            <a:ext cx="8305800" cy="707886"/>
          </a:xfrm>
          <a:prstGeom prst="rect">
            <a:avLst/>
          </a:prstGeom>
          <a:noFill/>
        </p:spPr>
        <p:txBody>
          <a:bodyPr wrap="square" rtlCol="0">
            <a:spAutoFit/>
          </a:bodyPr>
          <a:lstStyle/>
          <a:p>
            <a:pPr algn="ctr"/>
            <a:r>
              <a:rPr lang="en-US" sz="4000" dirty="0" smtClean="0"/>
              <a:t>Order Development  </a:t>
            </a:r>
            <a:endParaRPr lang="en-US" sz="4000" dirty="0"/>
          </a:p>
        </p:txBody>
      </p:sp>
      <p:sp>
        <p:nvSpPr>
          <p:cNvPr id="34" name="TextBox 33"/>
          <p:cNvSpPr txBox="1"/>
          <p:nvPr/>
        </p:nvSpPr>
        <p:spPr>
          <a:xfrm>
            <a:off x="381000" y="1828800"/>
            <a:ext cx="8534400" cy="5386090"/>
          </a:xfrm>
          <a:prstGeom prst="rect">
            <a:avLst/>
          </a:prstGeom>
          <a:noFill/>
        </p:spPr>
        <p:txBody>
          <a:bodyPr wrap="square" rtlCol="0">
            <a:spAutoFit/>
          </a:bodyPr>
          <a:lstStyle/>
          <a:p>
            <a:r>
              <a:rPr lang="en-US" sz="2400" dirty="0" smtClean="0"/>
              <a:t>DRB approved JM on January </a:t>
            </a:r>
            <a:r>
              <a:rPr lang="en-US" sz="2400" dirty="0"/>
              <a:t>15, </a:t>
            </a:r>
            <a:r>
              <a:rPr lang="en-US" sz="2400" dirty="0" smtClean="0"/>
              <a:t>2015 and 180-day clock started:</a:t>
            </a:r>
            <a:endParaRPr lang="en-US" sz="2400" dirty="0"/>
          </a:p>
          <a:p>
            <a:pPr marL="342900" indent="-342900">
              <a:buFont typeface="Arial" panose="020B0604020202020204" pitchFamily="34" charset="0"/>
              <a:buChar char="•"/>
            </a:pPr>
            <a:r>
              <a:rPr lang="en-US" sz="2400" dirty="0" smtClean="0"/>
              <a:t>Team-1 developed </a:t>
            </a:r>
            <a:r>
              <a:rPr lang="en-US" sz="2400" dirty="0"/>
              <a:t>the </a:t>
            </a:r>
            <a:r>
              <a:rPr lang="en-US" sz="2400" dirty="0" smtClean="0"/>
              <a:t>draft </a:t>
            </a:r>
            <a:r>
              <a:rPr lang="en-US" sz="2400" dirty="0"/>
              <a:t>Order 460.1D and submitted to MA on </a:t>
            </a:r>
            <a:r>
              <a:rPr lang="en-US" sz="2400" dirty="0" smtClean="0"/>
              <a:t>4/15, 2015 and RevCom comment period was closed on 5/30</a:t>
            </a:r>
          </a:p>
          <a:p>
            <a:pPr marL="342900" indent="-342900">
              <a:buFont typeface="Arial" panose="020B0604020202020204" pitchFamily="34" charset="0"/>
              <a:buChar char="•"/>
            </a:pPr>
            <a:r>
              <a:rPr lang="en-US" sz="2400" dirty="0" smtClean="0"/>
              <a:t>Team-1 resolved 400 comments and submitted draft Order to DRB on 9/30, 2015 but OPT withdrew it in November 2016</a:t>
            </a:r>
          </a:p>
          <a:p>
            <a:pPr marL="342900" indent="-342900">
              <a:buFont typeface="Arial" panose="020B0604020202020204" pitchFamily="34" charset="0"/>
              <a:buChar char="•"/>
            </a:pPr>
            <a:r>
              <a:rPr lang="en-US" sz="2400" dirty="0" smtClean="0"/>
              <a:t>OPT assigned Team-2 to develop draft Order that was posted on Revcom for comments on May 10, 2016</a:t>
            </a:r>
          </a:p>
          <a:p>
            <a:pPr marL="342900" indent="-342900">
              <a:buFont typeface="Arial" panose="020B0604020202020204" pitchFamily="34" charset="0"/>
              <a:buChar char="•"/>
            </a:pPr>
            <a:r>
              <a:rPr lang="en-US" sz="2400" dirty="0" smtClean="0"/>
              <a:t>OPT withdrew Team-2 draft from RevCom</a:t>
            </a:r>
            <a:r>
              <a:rPr lang="en-US" sz="2400" dirty="0"/>
              <a:t> </a:t>
            </a:r>
            <a:r>
              <a:rPr lang="en-US" sz="2400" dirty="0" smtClean="0"/>
              <a:t>in June 2016 and assigned Team-3 to develop draft Order </a:t>
            </a:r>
          </a:p>
          <a:p>
            <a:pPr marL="342900" indent="-342900">
              <a:buFont typeface="Arial" panose="020B0604020202020204" pitchFamily="34" charset="0"/>
              <a:buChar char="•"/>
            </a:pPr>
            <a:r>
              <a:rPr lang="en-US" sz="2400" dirty="0" smtClean="0"/>
              <a:t>Team-3 posted revised draft (slightly modified Team-1 draft) on RevCom for 2</a:t>
            </a:r>
            <a:r>
              <a:rPr lang="en-US" sz="2400" baseline="30000" dirty="0" smtClean="0"/>
              <a:t>nd</a:t>
            </a:r>
            <a:r>
              <a:rPr lang="en-US" sz="2400" dirty="0" smtClean="0"/>
              <a:t> round of comments in June 2016</a:t>
            </a:r>
          </a:p>
          <a:p>
            <a:pPr marL="342900" indent="-342900">
              <a:buFont typeface="Arial" panose="020B0604020202020204" pitchFamily="34" charset="0"/>
              <a:buChar char="•"/>
            </a:pPr>
            <a:r>
              <a:rPr lang="en-US" sz="2400" dirty="0" smtClean="0"/>
              <a:t>Team-3 resolved another 300 comments and DRB approved the final draft Order in December 2016</a:t>
            </a:r>
            <a:endParaRPr lang="en-US" sz="2400" dirty="0"/>
          </a:p>
          <a:p>
            <a:pPr marL="342900" indent="-342900">
              <a:buFont typeface="Arial" panose="020B0604020202020204" pitchFamily="34" charset="0"/>
              <a:buChar char="•"/>
            </a:pPr>
            <a:endParaRPr lang="en-US" sz="3200" dirty="0"/>
          </a:p>
        </p:txBody>
      </p:sp>
    </p:spTree>
    <p:extLst>
      <p:ext uri="{BB962C8B-B14F-4D97-AF65-F5344CB8AC3E}">
        <p14:creationId xmlns:p14="http://schemas.microsoft.com/office/powerpoint/2010/main" val="1056651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normAutofit fontScale="90000"/>
          </a:bodyPr>
          <a:lstStyle/>
          <a:p>
            <a:r>
              <a:rPr lang="en-US" b="1" dirty="0" smtClean="0"/>
              <a:t/>
            </a:r>
            <a:br>
              <a:rPr lang="en-US" b="1" dirty="0" smtClean="0"/>
            </a:br>
            <a:r>
              <a:rPr lang="en-US" b="1" dirty="0" smtClean="0">
                <a:solidFill>
                  <a:srgbClr val="006600"/>
                </a:solidFill>
              </a:rPr>
              <a:t/>
            </a:r>
            <a:br>
              <a:rPr lang="en-US" b="1" dirty="0" smtClean="0">
                <a:solidFill>
                  <a:srgbClr val="006600"/>
                </a:solidFill>
              </a:rPr>
            </a:br>
            <a:endParaRPr lang="en-US" dirty="0">
              <a:solidFill>
                <a:srgbClr val="006600"/>
              </a:solidFill>
            </a:endParaRPr>
          </a:p>
        </p:txBody>
      </p:sp>
      <p:cxnSp>
        <p:nvCxnSpPr>
          <p:cNvPr id="7" name="Straight Connector 6"/>
          <p:cNvCxnSpPr/>
          <p:nvPr/>
        </p:nvCxnSpPr>
        <p:spPr>
          <a:xfrm>
            <a:off x="381000" y="1600200"/>
            <a:ext cx="8305800" cy="0"/>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28600" y="304800"/>
            <a:ext cx="8686800" cy="63246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99846" y="685800"/>
            <a:ext cx="8305800" cy="707886"/>
          </a:xfrm>
          <a:prstGeom prst="rect">
            <a:avLst/>
          </a:prstGeom>
          <a:noFill/>
        </p:spPr>
        <p:txBody>
          <a:bodyPr wrap="square" rtlCol="0">
            <a:spAutoFit/>
          </a:bodyPr>
          <a:lstStyle/>
          <a:p>
            <a:pPr algn="ctr"/>
            <a:r>
              <a:rPr lang="en-US" sz="4000" dirty="0" smtClean="0"/>
              <a:t>Registration and QAP Process Matrix </a:t>
            </a:r>
            <a:endParaRPr lang="en-US" sz="4000" dirty="0"/>
          </a:p>
        </p:txBody>
      </p:sp>
      <p:sp>
        <p:nvSpPr>
          <p:cNvPr id="34" name="TextBox 33"/>
          <p:cNvSpPr txBox="1"/>
          <p:nvPr/>
        </p:nvSpPr>
        <p:spPr>
          <a:xfrm>
            <a:off x="381000" y="1828800"/>
            <a:ext cx="8534400" cy="584775"/>
          </a:xfrm>
          <a:prstGeom prst="rect">
            <a:avLst/>
          </a:prstGeom>
          <a:noFill/>
        </p:spPr>
        <p:txBody>
          <a:bodyPr wrap="square" rtlCol="0">
            <a:spAutoFit/>
          </a:bodyPr>
          <a:lstStyle/>
          <a:p>
            <a:pPr marL="342900" indent="-342900">
              <a:buFont typeface="Arial" panose="020B0604020202020204" pitchFamily="34" charset="0"/>
              <a:buChar char="•"/>
            </a:pPr>
            <a:endParaRPr lang="en-US" sz="32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941" y="1774686"/>
            <a:ext cx="8410269" cy="4730776"/>
          </a:xfrm>
          <a:prstGeom prst="rect">
            <a:avLst/>
          </a:prstGeom>
        </p:spPr>
      </p:pic>
    </p:spTree>
    <p:extLst>
      <p:ext uri="{BB962C8B-B14F-4D97-AF65-F5344CB8AC3E}">
        <p14:creationId xmlns:p14="http://schemas.microsoft.com/office/powerpoint/2010/main" val="3967791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normAutofit fontScale="90000"/>
          </a:bodyPr>
          <a:lstStyle/>
          <a:p>
            <a:r>
              <a:rPr lang="en-US" b="1" dirty="0" smtClean="0"/>
              <a:t/>
            </a:r>
            <a:br>
              <a:rPr lang="en-US" b="1" dirty="0" smtClean="0"/>
            </a:br>
            <a:r>
              <a:rPr lang="en-US" b="1" dirty="0" smtClean="0">
                <a:solidFill>
                  <a:srgbClr val="006600"/>
                </a:solidFill>
              </a:rPr>
              <a:t/>
            </a:r>
            <a:br>
              <a:rPr lang="en-US" b="1" dirty="0" smtClean="0">
                <a:solidFill>
                  <a:srgbClr val="006600"/>
                </a:solidFill>
              </a:rPr>
            </a:br>
            <a:endParaRPr lang="en-US" dirty="0">
              <a:solidFill>
                <a:srgbClr val="006600"/>
              </a:solidFill>
            </a:endParaRPr>
          </a:p>
        </p:txBody>
      </p:sp>
      <p:cxnSp>
        <p:nvCxnSpPr>
          <p:cNvPr id="7" name="Straight Connector 6"/>
          <p:cNvCxnSpPr/>
          <p:nvPr/>
        </p:nvCxnSpPr>
        <p:spPr>
          <a:xfrm>
            <a:off x="381000" y="1600200"/>
            <a:ext cx="8305800" cy="0"/>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28600" y="304800"/>
            <a:ext cx="8686800" cy="63246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42900" y="430960"/>
            <a:ext cx="8305800" cy="1323439"/>
          </a:xfrm>
          <a:prstGeom prst="rect">
            <a:avLst/>
          </a:prstGeom>
          <a:noFill/>
        </p:spPr>
        <p:txBody>
          <a:bodyPr wrap="square" rtlCol="0">
            <a:spAutoFit/>
          </a:bodyPr>
          <a:lstStyle/>
          <a:p>
            <a:pPr algn="ctr"/>
            <a:r>
              <a:rPr lang="en-US" sz="4000" dirty="0" smtClean="0"/>
              <a:t>Registration and QAP Process Matrix (cont.) </a:t>
            </a:r>
            <a:endParaRPr lang="en-US" sz="4000" dirty="0"/>
          </a:p>
        </p:txBody>
      </p:sp>
      <p:sp>
        <p:nvSpPr>
          <p:cNvPr id="34" name="TextBox 33"/>
          <p:cNvSpPr txBox="1"/>
          <p:nvPr/>
        </p:nvSpPr>
        <p:spPr>
          <a:xfrm>
            <a:off x="381000" y="1828800"/>
            <a:ext cx="8534400" cy="584775"/>
          </a:xfrm>
          <a:prstGeom prst="rect">
            <a:avLst/>
          </a:prstGeom>
          <a:noFill/>
        </p:spPr>
        <p:txBody>
          <a:bodyPr wrap="square" rtlCol="0">
            <a:spAutoFit/>
          </a:bodyPr>
          <a:lstStyle/>
          <a:p>
            <a:pPr marL="342900" indent="-342900">
              <a:buFont typeface="Arial" panose="020B0604020202020204" pitchFamily="34" charset="0"/>
              <a:buChar char="•"/>
            </a:pPr>
            <a:endParaRPr lang="en-US" sz="3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7" y="1653423"/>
            <a:ext cx="8177213" cy="4871095"/>
          </a:xfrm>
          <a:prstGeom prst="rect">
            <a:avLst/>
          </a:prstGeom>
        </p:spPr>
      </p:pic>
      <p:sp>
        <p:nvSpPr>
          <p:cNvPr id="5" name="Rectangle 4"/>
          <p:cNvSpPr/>
          <p:nvPr/>
        </p:nvSpPr>
        <p:spPr>
          <a:xfrm>
            <a:off x="5613608" y="4889649"/>
            <a:ext cx="3169444" cy="1754326"/>
          </a:xfrm>
          <a:prstGeom prst="rect">
            <a:avLst/>
          </a:prstGeom>
        </p:spPr>
        <p:txBody>
          <a:bodyPr wrap="square">
            <a:spAutoFit/>
          </a:bodyPr>
          <a:lstStyle/>
          <a:p>
            <a:r>
              <a:rPr lang="en-US" b="1" dirty="0">
                <a:solidFill>
                  <a:srgbClr val="FF0000"/>
                </a:solidFill>
                <a:latin typeface="Calibri" panose="020F0502020204030204" pitchFamily="34" charset="0"/>
              </a:rPr>
              <a:t>NOTE: Each Certifying </a:t>
            </a:r>
            <a:r>
              <a:rPr lang="en-US" b="1" dirty="0" smtClean="0">
                <a:solidFill>
                  <a:srgbClr val="FF0000"/>
                </a:solidFill>
                <a:latin typeface="Calibri" panose="020F0502020204030204" pitchFamily="34" charset="0"/>
              </a:rPr>
              <a:t>Official </a:t>
            </a:r>
            <a:r>
              <a:rPr lang="en-US" b="1" dirty="0">
                <a:solidFill>
                  <a:srgbClr val="FF0000"/>
                </a:solidFill>
                <a:latin typeface="Calibri" panose="020F0502020204030204" pitchFamily="34" charset="0"/>
              </a:rPr>
              <a:t>shall review an applicant SARP in accordance with NRC requirements and guidance to prevent CO shopping by an applicant. </a:t>
            </a:r>
            <a:endParaRPr lang="en-US" dirty="0"/>
          </a:p>
        </p:txBody>
      </p:sp>
    </p:spTree>
    <p:extLst>
      <p:ext uri="{BB962C8B-B14F-4D97-AF65-F5344CB8AC3E}">
        <p14:creationId xmlns:p14="http://schemas.microsoft.com/office/powerpoint/2010/main" val="3016158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normAutofit fontScale="90000"/>
          </a:bodyPr>
          <a:lstStyle/>
          <a:p>
            <a:r>
              <a:rPr lang="en-US" b="1" dirty="0" smtClean="0"/>
              <a:t/>
            </a:r>
            <a:br>
              <a:rPr lang="en-US" b="1" dirty="0" smtClean="0"/>
            </a:br>
            <a:r>
              <a:rPr lang="en-US" b="1" dirty="0" smtClean="0">
                <a:solidFill>
                  <a:srgbClr val="006600"/>
                </a:solidFill>
              </a:rPr>
              <a:t/>
            </a:r>
            <a:br>
              <a:rPr lang="en-US" b="1" dirty="0" smtClean="0">
                <a:solidFill>
                  <a:srgbClr val="006600"/>
                </a:solidFill>
              </a:rPr>
            </a:br>
            <a:endParaRPr lang="en-US" dirty="0">
              <a:solidFill>
                <a:srgbClr val="006600"/>
              </a:solidFill>
            </a:endParaRPr>
          </a:p>
        </p:txBody>
      </p:sp>
      <p:cxnSp>
        <p:nvCxnSpPr>
          <p:cNvPr id="7" name="Straight Connector 6"/>
          <p:cNvCxnSpPr/>
          <p:nvPr/>
        </p:nvCxnSpPr>
        <p:spPr>
          <a:xfrm>
            <a:off x="381000" y="1600200"/>
            <a:ext cx="8305800" cy="0"/>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28600" y="304800"/>
            <a:ext cx="8686800" cy="63246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81000" y="280737"/>
            <a:ext cx="7867446" cy="1938992"/>
          </a:xfrm>
          <a:prstGeom prst="rect">
            <a:avLst/>
          </a:prstGeom>
          <a:noFill/>
        </p:spPr>
        <p:txBody>
          <a:bodyPr wrap="square" rtlCol="0">
            <a:spAutoFit/>
          </a:bodyPr>
          <a:lstStyle/>
          <a:p>
            <a:pPr algn="ctr"/>
            <a:r>
              <a:rPr lang="en-US" sz="4000" dirty="0" smtClean="0"/>
              <a:t>Impact of Changes to DOE O 460.1D and Comment Resolution</a:t>
            </a:r>
          </a:p>
          <a:p>
            <a:pPr algn="ctr"/>
            <a:r>
              <a:rPr lang="en-US" sz="4000" dirty="0" smtClean="0"/>
              <a:t>  </a:t>
            </a:r>
            <a:endParaRPr lang="en-US" sz="4000" dirty="0"/>
          </a:p>
        </p:txBody>
      </p:sp>
      <p:sp>
        <p:nvSpPr>
          <p:cNvPr id="34" name="TextBox 33"/>
          <p:cNvSpPr txBox="1"/>
          <p:nvPr/>
        </p:nvSpPr>
        <p:spPr>
          <a:xfrm>
            <a:off x="466623" y="1587617"/>
            <a:ext cx="7848600" cy="403187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t>Table Overview:</a:t>
            </a:r>
          </a:p>
          <a:p>
            <a:pPr marL="914400" lvl="1" indent="-457200">
              <a:buFont typeface="Wingdings" panose="05000000000000000000" pitchFamily="2" charset="2"/>
              <a:buChar char="ü"/>
            </a:pPr>
            <a:r>
              <a:rPr lang="en-US" sz="3200" dirty="0" smtClean="0"/>
              <a:t>Revised Section</a:t>
            </a:r>
          </a:p>
          <a:p>
            <a:pPr marL="914400" lvl="1" indent="-457200">
              <a:buFont typeface="Wingdings" panose="05000000000000000000" pitchFamily="2" charset="2"/>
              <a:buChar char="ü"/>
            </a:pPr>
            <a:r>
              <a:rPr lang="en-US" sz="3200" dirty="0" smtClean="0"/>
              <a:t>Description of Change</a:t>
            </a:r>
          </a:p>
          <a:p>
            <a:pPr marL="914400" lvl="1" indent="-457200">
              <a:buFont typeface="Wingdings" panose="05000000000000000000" pitchFamily="2" charset="2"/>
              <a:buChar char="ü"/>
            </a:pPr>
            <a:r>
              <a:rPr lang="en-US" sz="3200" dirty="0" smtClean="0"/>
              <a:t>Type of Change (Minor or Significant)</a:t>
            </a:r>
          </a:p>
          <a:p>
            <a:pPr marL="914400" lvl="1" indent="-457200">
              <a:buFont typeface="Wingdings" panose="05000000000000000000" pitchFamily="2" charset="2"/>
              <a:buChar char="ü"/>
            </a:pPr>
            <a:r>
              <a:rPr lang="en-US" sz="3200" dirty="0" smtClean="0"/>
              <a:t>Related Question/Concern submitted by sites</a:t>
            </a:r>
          </a:p>
          <a:p>
            <a:pPr marL="914400" lvl="1" indent="-457200">
              <a:buFont typeface="Wingdings" panose="05000000000000000000" pitchFamily="2" charset="2"/>
              <a:buChar char="ü"/>
            </a:pPr>
            <a:r>
              <a:rPr lang="en-US" sz="3200" dirty="0" smtClean="0"/>
              <a:t>Section Clarification/Question Response</a:t>
            </a:r>
          </a:p>
          <a:p>
            <a:pPr lvl="1"/>
            <a:endParaRPr lang="en-US" sz="3200" dirty="0" smtClean="0"/>
          </a:p>
        </p:txBody>
      </p:sp>
      <p:sp>
        <p:nvSpPr>
          <p:cNvPr id="3" name="Rectangle 2"/>
          <p:cNvSpPr/>
          <p:nvPr/>
        </p:nvSpPr>
        <p:spPr>
          <a:xfrm>
            <a:off x="2667000" y="5919268"/>
            <a:ext cx="2537426" cy="584775"/>
          </a:xfrm>
          <a:prstGeom prst="rect">
            <a:avLst/>
          </a:prstGeom>
        </p:spPr>
        <p:txBody>
          <a:bodyPr wrap="none">
            <a:spAutoFit/>
          </a:bodyPr>
          <a:lstStyle/>
          <a:p>
            <a:pPr lvl="1"/>
            <a:r>
              <a:rPr lang="en-US" sz="3200" dirty="0">
                <a:hlinkClick r:id="rId3" action="ppaction://hlinkfile"/>
              </a:rPr>
              <a:t>Word Table</a:t>
            </a:r>
            <a:endParaRPr lang="en-US" sz="3200" dirty="0"/>
          </a:p>
        </p:txBody>
      </p:sp>
    </p:spTree>
    <p:extLst>
      <p:ext uri="{BB962C8B-B14F-4D97-AF65-F5344CB8AC3E}">
        <p14:creationId xmlns:p14="http://schemas.microsoft.com/office/powerpoint/2010/main" val="3899159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normAutofit fontScale="90000"/>
          </a:bodyPr>
          <a:lstStyle/>
          <a:p>
            <a:r>
              <a:rPr lang="en-US" b="1" dirty="0" smtClean="0"/>
              <a:t/>
            </a:r>
            <a:br>
              <a:rPr lang="en-US" b="1" dirty="0" smtClean="0"/>
            </a:br>
            <a:r>
              <a:rPr lang="en-US" b="1" dirty="0" smtClean="0">
                <a:solidFill>
                  <a:srgbClr val="006600"/>
                </a:solidFill>
              </a:rPr>
              <a:t/>
            </a:r>
            <a:br>
              <a:rPr lang="en-US" b="1" dirty="0" smtClean="0">
                <a:solidFill>
                  <a:srgbClr val="006600"/>
                </a:solidFill>
              </a:rPr>
            </a:br>
            <a:endParaRPr lang="en-US" dirty="0">
              <a:solidFill>
                <a:srgbClr val="006600"/>
              </a:solidFill>
            </a:endParaRPr>
          </a:p>
        </p:txBody>
      </p:sp>
      <p:cxnSp>
        <p:nvCxnSpPr>
          <p:cNvPr id="7" name="Straight Connector 6"/>
          <p:cNvCxnSpPr/>
          <p:nvPr/>
        </p:nvCxnSpPr>
        <p:spPr>
          <a:xfrm>
            <a:off x="381000" y="1600200"/>
            <a:ext cx="8305800" cy="0"/>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28600" y="304800"/>
            <a:ext cx="8686800" cy="63246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81000" y="280737"/>
            <a:ext cx="7867446" cy="1938992"/>
          </a:xfrm>
          <a:prstGeom prst="rect">
            <a:avLst/>
          </a:prstGeom>
          <a:noFill/>
        </p:spPr>
        <p:txBody>
          <a:bodyPr wrap="square" rtlCol="0">
            <a:spAutoFit/>
          </a:bodyPr>
          <a:lstStyle/>
          <a:p>
            <a:pPr algn="ctr"/>
            <a:r>
              <a:rPr lang="en-US" sz="4000" dirty="0" smtClean="0"/>
              <a:t>Path Forward</a:t>
            </a:r>
          </a:p>
          <a:p>
            <a:pPr algn="ctr"/>
            <a:endParaRPr lang="en-US" sz="4000" dirty="0" smtClean="0"/>
          </a:p>
          <a:p>
            <a:pPr algn="ctr"/>
            <a:r>
              <a:rPr lang="en-US" sz="4000" dirty="0" smtClean="0"/>
              <a:t>  </a:t>
            </a:r>
            <a:endParaRPr lang="en-US" sz="4000" dirty="0"/>
          </a:p>
        </p:txBody>
      </p:sp>
      <p:sp>
        <p:nvSpPr>
          <p:cNvPr id="34" name="TextBox 33"/>
          <p:cNvSpPr txBox="1"/>
          <p:nvPr/>
        </p:nvSpPr>
        <p:spPr>
          <a:xfrm>
            <a:off x="466623" y="1587617"/>
            <a:ext cx="7848600" cy="4031873"/>
          </a:xfrm>
          <a:prstGeom prst="rect">
            <a:avLst/>
          </a:prstGeom>
          <a:noFill/>
        </p:spPr>
        <p:txBody>
          <a:bodyPr wrap="square" rtlCol="0">
            <a:spAutoFit/>
          </a:bodyPr>
          <a:lstStyle/>
          <a:p>
            <a:pPr marL="342900" indent="-342900">
              <a:buFont typeface="Arial" panose="020B0604020202020204" pitchFamily="34" charset="0"/>
              <a:buChar char="•"/>
            </a:pPr>
            <a:endParaRPr lang="en-US" sz="3200" dirty="0" smtClean="0"/>
          </a:p>
          <a:p>
            <a:pPr marL="914400" lvl="1" indent="-457200">
              <a:buFont typeface="Wingdings" panose="05000000000000000000" pitchFamily="2" charset="2"/>
              <a:buChar char="ü"/>
            </a:pPr>
            <a:r>
              <a:rPr lang="en-US" sz="3200" dirty="0" smtClean="0"/>
              <a:t>Finalize answers to Frequently Asked Questions</a:t>
            </a:r>
          </a:p>
          <a:p>
            <a:pPr marL="914400" lvl="1" indent="-457200">
              <a:buFont typeface="Wingdings" panose="05000000000000000000" pitchFamily="2" charset="2"/>
              <a:buChar char="ü"/>
            </a:pPr>
            <a:r>
              <a:rPr lang="en-US" sz="3200" dirty="0" smtClean="0"/>
              <a:t>Resolve items under consideration</a:t>
            </a:r>
          </a:p>
          <a:p>
            <a:pPr marL="914400" lvl="1" indent="-457200">
              <a:buFont typeface="Wingdings" panose="05000000000000000000" pitchFamily="2" charset="2"/>
              <a:buChar char="ü"/>
            </a:pPr>
            <a:r>
              <a:rPr lang="en-US" sz="3200" dirty="0" smtClean="0"/>
              <a:t>Host a joint DOE/NNSA webinar to go over the Order changes and Implementation Plan with sites</a:t>
            </a:r>
          </a:p>
          <a:p>
            <a:pPr lvl="1"/>
            <a:endParaRPr lang="en-US" sz="3200" dirty="0" smtClean="0"/>
          </a:p>
        </p:txBody>
      </p:sp>
    </p:spTree>
    <p:extLst>
      <p:ext uri="{BB962C8B-B14F-4D97-AF65-F5344CB8AC3E}">
        <p14:creationId xmlns:p14="http://schemas.microsoft.com/office/powerpoint/2010/main" val="3220931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4673</TotalTime>
  <Words>683</Words>
  <Application>Microsoft Office PowerPoint</Application>
  <PresentationFormat>On-screen Show (4:3)</PresentationFormat>
  <Paragraphs>120</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Tahoma</vt:lpstr>
      <vt:lpstr>Wingdings</vt:lpstr>
      <vt:lpstr>Office Theme</vt:lpstr>
      <vt:lpstr>  </vt:lpstr>
      <vt:lpstr>  </vt:lpstr>
      <vt:lpstr>  </vt:lpstr>
      <vt:lpstr>  </vt:lpstr>
      <vt:lpstr>  </vt:lpstr>
      <vt:lpstr>  </vt:lpstr>
      <vt:lpstr>  </vt:lpstr>
      <vt:lpstr>  </vt:lpstr>
      <vt:lpstr>  </vt:lpstr>
      <vt:lpstr> </vt:lpstr>
      <vt:lpstr>  </vt:lpstr>
      <vt:lpstr>  </vt:lpstr>
    </vt:vector>
  </TitlesOfParts>
  <Company>U.S. Department of Energy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Transportation Stakeholders Forum  Activities and Accomplishments</dc:title>
  <dc:creator>spurgeon</dc:creator>
  <cp:lastModifiedBy>Brewer, Nohemi</cp:lastModifiedBy>
  <cp:revision>344</cp:revision>
  <cp:lastPrinted>2015-06-30T11:47:47Z</cp:lastPrinted>
  <dcterms:created xsi:type="dcterms:W3CDTF">2011-04-26T19:49:38Z</dcterms:created>
  <dcterms:modified xsi:type="dcterms:W3CDTF">2017-05-16T21:33:07Z</dcterms:modified>
</cp:coreProperties>
</file>