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6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7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8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9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0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  <p:sldMasterId id="2147483704" r:id="rId6"/>
    <p:sldMasterId id="2147483725" r:id="rId7"/>
    <p:sldMasterId id="2147483759" r:id="rId8"/>
    <p:sldMasterId id="2147483792" r:id="rId9"/>
    <p:sldMasterId id="2147483816" r:id="rId10"/>
    <p:sldMasterId id="2147483836" r:id="rId11"/>
    <p:sldMasterId id="2147483857" r:id="rId12"/>
    <p:sldMasterId id="2147483866" r:id="rId13"/>
    <p:sldMasterId id="2147483888" r:id="rId14"/>
  </p:sldMasterIdLst>
  <p:notesMasterIdLst>
    <p:notesMasterId r:id="rId25"/>
  </p:notesMasterIdLst>
  <p:handoutMasterIdLst>
    <p:handoutMasterId r:id="rId26"/>
  </p:handoutMasterIdLst>
  <p:sldIdLst>
    <p:sldId id="403" r:id="rId15"/>
    <p:sldId id="427" r:id="rId16"/>
    <p:sldId id="428" r:id="rId17"/>
    <p:sldId id="439" r:id="rId18"/>
    <p:sldId id="430" r:id="rId19"/>
    <p:sldId id="435" r:id="rId20"/>
    <p:sldId id="436" r:id="rId21"/>
    <p:sldId id="437" r:id="rId22"/>
    <p:sldId id="431" r:id="rId23"/>
    <p:sldId id="438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gberg Kaj A (san9kae)" initials="EKA(" lastIdx="4" clrIdx="0">
    <p:extLst>
      <p:ext uri="{19B8F6BF-5375-455C-9EA6-DF929625EA0E}">
        <p15:presenceInfo xmlns:p15="http://schemas.microsoft.com/office/powerpoint/2012/main" userId="S-1-5-21-1078081533-1757981266-682003330-77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70B"/>
    <a:srgbClr val="70A8B0"/>
    <a:srgbClr val="68B883"/>
    <a:srgbClr val="000000"/>
    <a:srgbClr val="FF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 autoAdjust="0"/>
    <p:restoredTop sz="91130" autoAdjust="0"/>
  </p:normalViewPr>
  <p:slideViewPr>
    <p:cSldViewPr snapToGrid="0">
      <p:cViewPr varScale="1">
        <p:scale>
          <a:sx n="42" d="100"/>
          <a:sy n="42" d="100"/>
        </p:scale>
        <p:origin x="78" y="636"/>
      </p:cViewPr>
      <p:guideLst>
        <p:guide orient="horz" pos="32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48" y="-8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835A0-41DA-4AB8-8CCC-9347C5DA0AF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FF907-3C37-4135-8D0F-68109B170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D6B662-1602-4926-89B3-E5400E0778B3}" type="datetimeFigureOut">
              <a:rPr lang="en-US" smtClean="0"/>
              <a:t>5/20/2017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DBDC54-3B28-441D-92F1-A59D65E35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1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D8435-DC71-4B2C-91BD-DC91A8D1B4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6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5295" y="649600"/>
            <a:ext cx="192616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Georgia"/>
              </a:rPr>
              <a:t>Thank you</a:t>
            </a:r>
          </a:p>
        </p:txBody>
      </p:sp>
      <p:pic>
        <p:nvPicPr>
          <p:cNvPr id="7" name="Picture 6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" y="358111"/>
            <a:ext cx="1371600" cy="161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5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0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0" name="Picture 19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805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sclaim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57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7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5295" y="649600"/>
            <a:ext cx="192616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Georgia"/>
              </a:rPr>
              <a:t>Thank you</a:t>
            </a:r>
          </a:p>
        </p:txBody>
      </p:sp>
      <p:pic>
        <p:nvPicPr>
          <p:cNvPr id="7" name="Picture 6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" y="358111"/>
            <a:ext cx="1371600" cy="161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2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3" name="Picture 1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415760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5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22860" y="6473421"/>
            <a:ext cx="1479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Geoff Light Review - 5.6.15</a:t>
            </a:r>
          </a:p>
        </p:txBody>
      </p:sp>
    </p:spTree>
    <p:extLst>
      <p:ext uri="{BB962C8B-B14F-4D97-AF65-F5344CB8AC3E}">
        <p14:creationId xmlns:p14="http://schemas.microsoft.com/office/powerpoint/2010/main" val="27187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0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448800" y="123388"/>
            <a:ext cx="2743200" cy="308295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44038" y="123388"/>
            <a:ext cx="2743200" cy="308295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9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00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7" name="Picture 2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32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0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2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8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6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0" name="Picture 19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575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sclaim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34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CAC55-D26D-4933-82F0-37E1EBF75C7F}" type="slidenum">
              <a:rPr lang="en-US">
                <a:solidFill>
                  <a:srgbClr val="351C15"/>
                </a:solidFill>
              </a:rPr>
              <a:pPr/>
              <a:t>‹#›</a:t>
            </a:fld>
            <a:endParaRPr lang="en-US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476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2365295" y="435095"/>
            <a:ext cx="5699760" cy="152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333">
                <a:solidFill>
                  <a:srgbClr val="FFFFFF"/>
                </a:solidFill>
                <a:latin typeface="+mj-lt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051904" y="1406296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0" name="Picture 9" descr="ups_2013_gold_rgb_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" y="435095"/>
            <a:ext cx="1286933" cy="1524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0855" y="967637"/>
            <a:ext cx="2743200" cy="450851"/>
          </a:xfrm>
          <a:prstGeom prst="rect">
            <a:avLst/>
          </a:prstGeom>
          <a:ln w="12700" cmpd="sng">
            <a:noFill/>
          </a:ln>
        </p:spPr>
        <p:txBody>
          <a:bodyPr anchor="ctr">
            <a:normAutofit/>
          </a:bodyPr>
          <a:lstStyle>
            <a:lvl1pPr marL="0" indent="0" algn="r">
              <a:buNone/>
              <a:defRPr sz="1467">
                <a:solidFill>
                  <a:srgbClr val="FFB500"/>
                </a:solidFill>
                <a:latin typeface="+mn-lt"/>
                <a:cs typeface="Tahoma"/>
              </a:defRPr>
            </a:lvl1pPr>
          </a:lstStyle>
          <a:p>
            <a:pPr lvl="0"/>
            <a:r>
              <a:rPr lang="en-US" dirty="0" smtClean="0"/>
              <a:t>Enter Date Here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9051904" y="1406296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5295" y="649600"/>
            <a:ext cx="192616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Georgia"/>
              </a:rPr>
              <a:t>Thank you</a:t>
            </a:r>
          </a:p>
        </p:txBody>
      </p:sp>
      <p:pic>
        <p:nvPicPr>
          <p:cNvPr id="7" name="Picture 6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" y="358111"/>
            <a:ext cx="1371600" cy="161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3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3" name="Picture 1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415760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51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22860" y="6473421"/>
            <a:ext cx="1479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Geoff Light Review - 5.6.15</a:t>
            </a:r>
          </a:p>
        </p:txBody>
      </p:sp>
    </p:spTree>
    <p:extLst>
      <p:ext uri="{BB962C8B-B14F-4D97-AF65-F5344CB8AC3E}">
        <p14:creationId xmlns:p14="http://schemas.microsoft.com/office/powerpoint/2010/main" val="38862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7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448800" y="123388"/>
            <a:ext cx="2743200" cy="308295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44038" y="123388"/>
            <a:ext cx="2743200" cy="308295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0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00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7" name="Picture 2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32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96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6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8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0" name="Picture 19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550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sclaim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415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CAC55-D26D-4933-82F0-37E1EBF75C7F}" type="slidenum">
              <a:rPr lang="en-US">
                <a:solidFill>
                  <a:srgbClr val="351C15"/>
                </a:solidFill>
              </a:rPr>
              <a:pPr/>
              <a:t>‹#›</a:t>
            </a:fld>
            <a:endParaRPr lang="en-US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221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5295" y="649600"/>
            <a:ext cx="192616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Georgia"/>
              </a:rPr>
              <a:t>Thank you</a:t>
            </a:r>
            <a:endParaRPr lang="en-US" sz="2800" dirty="0">
              <a:solidFill>
                <a:srgbClr val="FFFFFF"/>
              </a:solidFill>
              <a:latin typeface="Georgia"/>
            </a:endParaRPr>
          </a:p>
        </p:txBody>
      </p:sp>
      <p:pic>
        <p:nvPicPr>
          <p:cNvPr id="7" name="Picture 6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" y="358111"/>
            <a:ext cx="1371600" cy="161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6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3" name="Picture 1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415760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32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1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448800" y="123388"/>
            <a:ext cx="2743200" cy="308295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44038" y="123388"/>
            <a:ext cx="2743200" cy="308295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46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00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7" name="Picture 2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32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8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0" name="Picture 19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8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0" name="Picture 19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3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58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sclaim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809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302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706880"/>
            <a:ext cx="11415758" cy="4327787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defRPr sz="2133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867">
                <a:solidFill>
                  <a:srgbClr val="353535"/>
                </a:solidFill>
                <a:latin typeface="+mn-lt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733">
                <a:solidFill>
                  <a:srgbClr val="353535"/>
                </a:solidFill>
                <a:latin typeface="+mn-lt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0" y="365762"/>
            <a:ext cx="11415758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914402"/>
            <a:ext cx="11293838" cy="5863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59" y="6217921"/>
            <a:ext cx="114827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6D6D6B"/>
                </a:solidFill>
                <a:latin typeface="+mn-lt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706880"/>
            <a:ext cx="8575042" cy="4327787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defRPr sz="2133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867">
                <a:solidFill>
                  <a:srgbClr val="353535"/>
                </a:solidFill>
                <a:latin typeface="+mn-lt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733">
                <a:solidFill>
                  <a:srgbClr val="353535"/>
                </a:solidFill>
                <a:latin typeface="+mn-lt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365762"/>
            <a:ext cx="8575042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914402"/>
            <a:ext cx="8453120" cy="5863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44000" y="120416"/>
            <a:ext cx="3048000" cy="67375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 descr="ups_2013_primary_rgb_half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3600"/>
            <a:ext cx="1024000" cy="914285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3861" y="6217921"/>
            <a:ext cx="114827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6D6D6B"/>
                </a:solidFill>
                <a:latin typeface="+mn-lt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188066" y="6355523"/>
            <a:ext cx="7791868" cy="30559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09585">
              <a:lnSpc>
                <a:spcPct val="130000"/>
              </a:lnSpc>
              <a:defRPr/>
            </a:pPr>
            <a: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</a:br>
            <a:r>
              <a:rPr lang="en-US" sz="533" dirty="0" smtClean="0">
                <a:solidFill>
                  <a:srgbClr val="6D6D6B"/>
                </a:solidFill>
                <a:cs typeface="Tahoma"/>
              </a:rPr>
              <a:t>© 2013 United Parcel Service of America, Inc.  UPS, the UPS </a:t>
            </a:r>
            <a:r>
              <a:rPr lang="en-US" sz="533" dirty="0" err="1" smtClean="0">
                <a:solidFill>
                  <a:srgbClr val="6D6D6B"/>
                </a:solidFill>
                <a:cs typeface="Tahoma"/>
              </a:rPr>
              <a:t>brandmark</a:t>
            </a:r>
            <a:r>
              <a:rPr lang="en-US" sz="533" dirty="0" smtClean="0">
                <a:solidFill>
                  <a:srgbClr val="6D6D6B"/>
                </a:solidFill>
                <a:cs typeface="Tahoma"/>
              </a:rPr>
              <a:t>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81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236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76132" y="1706880"/>
            <a:ext cx="8575042" cy="4327787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defRPr sz="2133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867">
                <a:solidFill>
                  <a:srgbClr val="353535"/>
                </a:solidFill>
                <a:latin typeface="+mn-lt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733">
                <a:solidFill>
                  <a:srgbClr val="353535"/>
                </a:solidFill>
                <a:latin typeface="+mn-lt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376132" y="365762"/>
            <a:ext cx="8575042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8052" y="914402"/>
            <a:ext cx="8453120" cy="5863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3048000" cy="67375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ups_2013_primary_rgb_half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00" y="5943600"/>
            <a:ext cx="1024000" cy="914285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59" y="6217921"/>
            <a:ext cx="114827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6D6D6B"/>
                </a:solidFill>
                <a:latin typeface="+mn-lt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76132" y="6355523"/>
            <a:ext cx="7791868" cy="30559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09585">
              <a:lnSpc>
                <a:spcPct val="130000"/>
              </a:lnSpc>
              <a:defRPr/>
            </a:pPr>
            <a: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</a:br>
            <a:r>
              <a:rPr lang="en-US" sz="533" dirty="0" smtClean="0">
                <a:solidFill>
                  <a:srgbClr val="6D6D6B"/>
                </a:solidFill>
                <a:cs typeface="Tahoma"/>
              </a:rPr>
              <a:t>© 2013 United Parcel Service of America, Inc.  UPS, the UPS </a:t>
            </a:r>
            <a:r>
              <a:rPr lang="en-US" sz="533" dirty="0" err="1" smtClean="0">
                <a:solidFill>
                  <a:srgbClr val="6D6D6B"/>
                </a:solidFill>
                <a:cs typeface="Tahoma"/>
              </a:rPr>
              <a:t>brandmark</a:t>
            </a:r>
            <a:r>
              <a:rPr lang="en-US" sz="533" dirty="0" smtClean="0">
                <a:solidFill>
                  <a:srgbClr val="6D6D6B"/>
                </a:solidFill>
                <a:cs typeface="Tahoma"/>
              </a:rPr>
              <a:t>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767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59" y="6217921"/>
            <a:ext cx="114827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6D6D6B"/>
                </a:solidFill>
                <a:latin typeface="+mn-lt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23460" y="6215998"/>
            <a:ext cx="8545083" cy="33842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</a:br>
            <a:r>
              <a:rPr lang="en-US" sz="533" dirty="0" smtClean="0">
                <a:solidFill>
                  <a:srgbClr val="6D6D6B"/>
                </a:solidFill>
                <a:cs typeface="Tahoma"/>
              </a:rPr>
              <a:t>© 2013 United Parcel Service of America, Inc.  UPS, the UPS </a:t>
            </a:r>
            <a:r>
              <a:rPr lang="en-US" sz="533" dirty="0" err="1" smtClean="0">
                <a:solidFill>
                  <a:srgbClr val="6D6D6B"/>
                </a:solidFill>
                <a:cs typeface="Tahoma"/>
              </a:rPr>
              <a:t>brandmark</a:t>
            </a:r>
            <a:r>
              <a:rPr lang="en-US" sz="533" dirty="0" smtClean="0">
                <a:solidFill>
                  <a:srgbClr val="6D6D6B"/>
                </a:solidFill>
                <a:cs typeface="Tahoma"/>
              </a:rPr>
              <a:t>, the color brown and photos are trademarks of United Parcel Service of America, Inc.  All rights reserved.</a:t>
            </a:r>
          </a:p>
        </p:txBody>
      </p:sp>
      <p:pic>
        <p:nvPicPr>
          <p:cNvPr id="7" name="Picture 6" descr="ups_2013_primary_rgb_half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00" y="5943600"/>
            <a:ext cx="1024000" cy="914285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0" y="365762"/>
            <a:ext cx="11415758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ld - 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706881"/>
            <a:ext cx="11415758" cy="432778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600">
                <a:solidFill>
                  <a:srgbClr val="33231B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400">
                <a:solidFill>
                  <a:srgbClr val="33231B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300">
                <a:solidFill>
                  <a:srgbClr val="33231B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 baseline="0">
                <a:solidFill>
                  <a:srgbClr val="33231B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 hasCustomPrompt="1"/>
          </p:nvPr>
        </p:nvSpPr>
        <p:spPr>
          <a:xfrm>
            <a:off x="365760" y="365762"/>
            <a:ext cx="11415758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>
                <a:srgbClr val="33231B"/>
              </a:buClr>
              <a:buSzTx/>
              <a:buFontTx/>
              <a:buNone/>
              <a:tabLst/>
              <a:defRPr sz="2800">
                <a:solidFill>
                  <a:srgbClr val="33231B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914402"/>
            <a:ext cx="11415182" cy="58631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33231B"/>
              </a:buClr>
              <a:buNone/>
              <a:defRPr sz="2000" baseline="0">
                <a:solidFill>
                  <a:srgbClr val="33231B"/>
                </a:solidFill>
                <a:latin typeface="Georgia"/>
                <a:cs typeface="Georgia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2" y="6350693"/>
            <a:ext cx="6827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88886"/>
                </a:solidFill>
                <a:latin typeface="Tahoma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457189">
              <a:lnSpc>
                <a:spcPct val="130000"/>
              </a:lnSpc>
              <a:defRPr/>
            </a:pPr>
            <a:r>
              <a:rPr lang="en-US" sz="500" dirty="0" smtClean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 smtClean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888886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5228" y="6158267"/>
            <a:ext cx="67525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81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srgbClr val="351C15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srgbClr val="351C15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137067F6-5FE4-4F24-8A4A-13E83DC5C838}" type="slidenum">
              <a:rPr lang="en-US" smtClean="0">
                <a:solidFill>
                  <a:srgbClr val="351C15"/>
                </a:solidFill>
              </a:rPr>
              <a:pPr defTabSz="609585">
                <a:defRPr/>
              </a:pPr>
              <a:t>‹#›</a:t>
            </a:fld>
            <a:endParaRPr lang="en-US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343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1100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ctr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53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5295" y="649600"/>
            <a:ext cx="192616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Georgia"/>
              </a:rPr>
              <a:t>Thank you</a:t>
            </a:r>
            <a:endParaRPr lang="en-US" sz="2800" dirty="0">
              <a:solidFill>
                <a:srgbClr val="FFFFFF"/>
              </a:solidFill>
              <a:latin typeface="Georgia"/>
            </a:endParaRPr>
          </a:p>
        </p:txBody>
      </p:sp>
      <p:pic>
        <p:nvPicPr>
          <p:cNvPr id="7" name="Picture 6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" y="358111"/>
            <a:ext cx="1371600" cy="161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3" name="Picture 1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415760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1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2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sclaim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3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92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448800" y="123388"/>
            <a:ext cx="2743200" cy="308295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44038" y="123388"/>
            <a:ext cx="2743200" cy="308295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3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00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7" name="Picture 2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32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8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5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CAC55-D26D-4933-82F0-37E1EBF75C7F}" type="slidenum">
              <a:rPr lang="en-US">
                <a:solidFill>
                  <a:srgbClr val="351C15"/>
                </a:solidFill>
              </a:rPr>
              <a:pPr/>
              <a:t>‹#›</a:t>
            </a:fld>
            <a:endParaRPr lang="en-US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598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5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0" name="Picture 19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64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sclaim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19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29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5295" y="649600"/>
            <a:ext cx="192616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Georgia"/>
              </a:rPr>
              <a:t>Thank you</a:t>
            </a:r>
          </a:p>
        </p:txBody>
      </p:sp>
      <p:pic>
        <p:nvPicPr>
          <p:cNvPr id="7" name="Picture 6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" y="358111"/>
            <a:ext cx="1371600" cy="161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9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3" name="Picture 1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415760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3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22860" y="6473421"/>
            <a:ext cx="1479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Geoff Light Review - 5.6.15</a:t>
            </a:r>
          </a:p>
        </p:txBody>
      </p:sp>
    </p:spTree>
    <p:extLst>
      <p:ext uri="{BB962C8B-B14F-4D97-AF65-F5344CB8AC3E}">
        <p14:creationId xmlns:p14="http://schemas.microsoft.com/office/powerpoint/2010/main" val="19581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40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3" name="Picture 1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415760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5295" y="649600"/>
            <a:ext cx="192616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Georgia"/>
              </a:rPr>
              <a:t>Thank you</a:t>
            </a:r>
            <a:endParaRPr lang="en-US" sz="2800" dirty="0">
              <a:solidFill>
                <a:srgbClr val="FFFFFF"/>
              </a:solidFill>
              <a:latin typeface="Georgia"/>
            </a:endParaRPr>
          </a:p>
        </p:txBody>
      </p:sp>
      <p:pic>
        <p:nvPicPr>
          <p:cNvPr id="7" name="Picture 6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" y="358111"/>
            <a:ext cx="1371600" cy="161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2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448800" y="123388"/>
            <a:ext cx="2743200" cy="308295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44038" y="123388"/>
            <a:ext cx="2743200" cy="308295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1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00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7" name="Picture 2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32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1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1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71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77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3" name="Picture 1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415760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0" name="Picture 19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530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sclaim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22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CAC55-D26D-4933-82F0-37E1EBF75C7F}" type="slidenum">
              <a:rPr lang="en-US">
                <a:solidFill>
                  <a:srgbClr val="351C15"/>
                </a:solidFill>
              </a:rPr>
              <a:pPr/>
              <a:t>‹#›</a:t>
            </a:fld>
            <a:endParaRPr lang="en-US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0299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294" y="478134"/>
            <a:ext cx="6193012" cy="97065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050855" y="1178501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0" name="Picture 9" descr="ups_2013_gold_rgb_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" y="358112"/>
            <a:ext cx="1371600" cy="1617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49805" y="705394"/>
            <a:ext cx="2743200" cy="450851"/>
          </a:xfrm>
          <a:prstGeom prst="rect">
            <a:avLst/>
          </a:prstGeom>
          <a:ln w="12700" cmpd="sng">
            <a:noFill/>
          </a:ln>
        </p:spPr>
        <p:txBody>
          <a:bodyPr lIns="121917" tIns="60958" rIns="121917" bIns="60958" anchor="ctr">
            <a:normAutofit/>
          </a:bodyPr>
          <a:lstStyle>
            <a:lvl1pPr marL="0" indent="0" algn="r">
              <a:buNone/>
              <a:defRPr sz="1300">
                <a:solidFill>
                  <a:srgbClr val="FFB500"/>
                </a:solidFill>
                <a:latin typeface="+mn-lt"/>
                <a:cs typeface="Tahoma"/>
              </a:defRPr>
            </a:lvl1pPr>
          </a:lstStyle>
          <a:p>
            <a:pPr lvl="0"/>
            <a:r>
              <a:rPr lang="en-US" dirty="0" smtClean="0"/>
              <a:t>Enter Date Here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365295" y="1535887"/>
            <a:ext cx="6193012" cy="5334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rgbClr val="FFFFFF"/>
                </a:solidFill>
                <a:latin typeface="+mj-lt"/>
                <a:ea typeface="ＭＳ Ｐゴシック" charset="0"/>
              </a:defRPr>
            </a:lvl1pPr>
          </a:lstStyle>
          <a:p>
            <a:pPr lvl="0"/>
            <a:r>
              <a:rPr lang="en-US" noProof="0" smtClean="0">
                <a:sym typeface="Trebuchet MS" charset="0"/>
              </a:rPr>
              <a:t>Click to edit Master subtitle style</a:t>
            </a:r>
            <a:endParaRPr lang="en-US" noProof="0" dirty="0"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77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10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448800" y="123388"/>
            <a:ext cx="2743200" cy="308295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44038" y="123388"/>
            <a:ext cx="2743200" cy="308295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47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00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7" name="Picture 2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32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1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08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3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9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29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0" name="Picture 19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28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sclaim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285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9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5295" y="649600"/>
            <a:ext cx="192616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Georgia"/>
              </a:rPr>
              <a:t>Thank you</a:t>
            </a:r>
          </a:p>
        </p:txBody>
      </p:sp>
      <p:pic>
        <p:nvPicPr>
          <p:cNvPr id="7" name="Picture 6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" y="358111"/>
            <a:ext cx="1371600" cy="161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9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22860" y="6473421"/>
            <a:ext cx="1479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Geoff Light Review - 5.6.15</a:t>
            </a:r>
          </a:p>
        </p:txBody>
      </p:sp>
    </p:spTree>
    <p:extLst>
      <p:ext uri="{BB962C8B-B14F-4D97-AF65-F5344CB8AC3E}">
        <p14:creationId xmlns:p14="http://schemas.microsoft.com/office/powerpoint/2010/main" val="32276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3" name="Picture 1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415760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22860" y="6473421"/>
            <a:ext cx="1479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Geoff Light Review - 5.6.15</a:t>
            </a:r>
          </a:p>
        </p:txBody>
      </p:sp>
    </p:spTree>
    <p:extLst>
      <p:ext uri="{BB962C8B-B14F-4D97-AF65-F5344CB8AC3E}">
        <p14:creationId xmlns:p14="http://schemas.microsoft.com/office/powerpoint/2010/main" val="5617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8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448800" y="123388"/>
            <a:ext cx="2743200" cy="308295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44038" y="123388"/>
            <a:ext cx="2743200" cy="308295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0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00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7" name="Picture 2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32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7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4192583"/>
            <a:ext cx="121920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45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9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bottom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321" y="1371600"/>
            <a:ext cx="1150719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Bottom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4192583"/>
            <a:ext cx="4876800" cy="192024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2583"/>
            <a:ext cx="7315201" cy="192024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20145" y="4382100"/>
            <a:ext cx="6461375" cy="1567439"/>
          </a:xfrm>
          <a:prstGeom prst="rect">
            <a:avLst/>
          </a:prstGeom>
        </p:spPr>
        <p:txBody>
          <a:bodyPr anchor="ctr" anchorCtr="0"/>
          <a:lstStyle>
            <a:lvl1pPr marL="0" indent="0" algn="r" eaLnBrk="1" hangingPunct="1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r" eaLnBrk="1" hangingPunct="1"/>
            <a:r>
              <a:rPr lang="en-US" sz="2400" dirty="0" smtClean="0">
                <a:solidFill>
                  <a:srgbClr val="FFFFFF"/>
                </a:solidFill>
                <a:latin typeface="Arial Bold" panose="020B0704020202020204" pitchFamily="34" charset="0"/>
              </a:rPr>
              <a:t>Placement of value statement or any other relevant information</a:t>
            </a:r>
            <a:endParaRPr lang="en-US" sz="2400" dirty="0">
              <a:solidFill>
                <a:srgbClr val="FFFFFF"/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4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828800"/>
            <a:ext cx="12192000" cy="32004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3200">
                <a:solidFill>
                  <a:srgbClr val="35353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>
              <a:buFontTx/>
              <a:buNone/>
              <a:defRPr sz="2400"/>
            </a:lvl2pPr>
          </a:lstStyle>
          <a:p>
            <a:pPr lvl="1"/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13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4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0" name="Picture 19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297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Disclaim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11415759" cy="344706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>
                <a:schemeClr val="bg1"/>
              </a:buClr>
              <a:buFont typeface="Arial" panose="020B0604020202020204" pitchFamily="34" charset="0"/>
              <a:buNone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609585" indent="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Tx/>
              <a:buNone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128016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82880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237744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2926080" indent="-304792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208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CAC55-D26D-4933-82F0-37E1EBF75C7F}" type="slidenum">
              <a:rPr lang="en-US">
                <a:solidFill>
                  <a:srgbClr val="351C15"/>
                </a:solidFill>
              </a:rPr>
              <a:pPr/>
              <a:t>‹#›</a:t>
            </a:fld>
            <a:endParaRPr lang="en-US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51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706880"/>
            <a:ext cx="11415758" cy="4327787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defRPr sz="2133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867">
                <a:solidFill>
                  <a:srgbClr val="353535"/>
                </a:solidFill>
                <a:latin typeface="+mn-lt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733">
                <a:solidFill>
                  <a:srgbClr val="353535"/>
                </a:solidFill>
                <a:latin typeface="+mn-lt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0" y="365762"/>
            <a:ext cx="11415758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914402"/>
            <a:ext cx="11293838" cy="5863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pic>
        <p:nvPicPr>
          <p:cNvPr id="7" name="Picture 6" descr="ups_2013_primary_rgb_half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00" y="5943600"/>
            <a:ext cx="1024000" cy="914285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59" y="6217921"/>
            <a:ext cx="114827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6D6D6B"/>
                </a:solidFill>
                <a:latin typeface="+mn-lt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823460" y="6248827"/>
            <a:ext cx="8545083" cy="33842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</a:br>
            <a:r>
              <a:rPr lang="en-US" sz="533" dirty="0" smtClean="0">
                <a:solidFill>
                  <a:srgbClr val="6D6D6B"/>
                </a:solidFill>
                <a:cs typeface="Tahoma"/>
              </a:rPr>
              <a:t>© 2014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76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706880"/>
            <a:ext cx="8575042" cy="4327787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defRPr sz="2133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867">
                <a:solidFill>
                  <a:srgbClr val="353535"/>
                </a:solidFill>
                <a:latin typeface="+mn-lt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733">
                <a:solidFill>
                  <a:srgbClr val="353535"/>
                </a:solidFill>
                <a:latin typeface="+mn-lt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365762"/>
            <a:ext cx="8575042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914402"/>
            <a:ext cx="8453120" cy="5863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44000" y="120416"/>
            <a:ext cx="3048000" cy="67375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ups_2013_primary_rgb_half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3600"/>
            <a:ext cx="1024000" cy="914285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3861" y="6217921"/>
            <a:ext cx="114827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6D6D6B"/>
                </a:solidFill>
                <a:latin typeface="+mn-lt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188066" y="6355523"/>
            <a:ext cx="7791868" cy="30559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09585">
              <a:lnSpc>
                <a:spcPct val="130000"/>
              </a:lnSpc>
              <a:defRPr/>
            </a:pPr>
            <a: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</a:br>
            <a:r>
              <a:rPr lang="en-US" sz="533" dirty="0" smtClean="0">
                <a:solidFill>
                  <a:srgbClr val="6D6D6B"/>
                </a:solidFill>
                <a:cs typeface="Tahoma"/>
              </a:rPr>
              <a:t>© 2014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91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448800" y="123388"/>
            <a:ext cx="2743200" cy="308295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76132" y="1706880"/>
            <a:ext cx="8575042" cy="4327787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defRPr sz="2133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867">
                <a:solidFill>
                  <a:srgbClr val="353535"/>
                </a:solidFill>
                <a:latin typeface="+mn-lt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733">
                <a:solidFill>
                  <a:srgbClr val="353535"/>
                </a:solidFill>
                <a:latin typeface="+mn-lt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>
                <a:solidFill>
                  <a:srgbClr val="353535"/>
                </a:solidFill>
                <a:latin typeface="+mn-lt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376132" y="365762"/>
            <a:ext cx="8575042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8052" y="914402"/>
            <a:ext cx="8453120" cy="5863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3048000" cy="67375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ups_2013_primary_rgb_half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00" y="5943600"/>
            <a:ext cx="1024000" cy="914285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59" y="6217921"/>
            <a:ext cx="114827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6D6D6B"/>
                </a:solidFill>
                <a:latin typeface="+mn-lt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76132" y="6355523"/>
            <a:ext cx="7791868" cy="30559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09585">
              <a:lnSpc>
                <a:spcPct val="130000"/>
              </a:lnSpc>
              <a:defRPr/>
            </a:pPr>
            <a: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</a:br>
            <a:r>
              <a:rPr lang="en-US" sz="533" dirty="0" smtClean="0">
                <a:solidFill>
                  <a:srgbClr val="6D6D6B"/>
                </a:solidFill>
                <a:cs typeface="Tahoma"/>
              </a:rPr>
              <a:t>© 2014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706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w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59" y="6217921"/>
            <a:ext cx="114827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6D6D6B"/>
                </a:solidFill>
                <a:latin typeface="+mn-lt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23460" y="6215998"/>
            <a:ext cx="8545083" cy="33842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33" dirty="0" smtClean="0">
                <a:solidFill>
                  <a:srgbClr val="6D6D6B"/>
                </a:solidFill>
                <a:ea typeface="ＭＳ Ｐゴシック" charset="0"/>
                <a:cs typeface="Tahoma"/>
              </a:rPr>
            </a:br>
            <a:r>
              <a:rPr lang="en-US" sz="533" dirty="0" smtClean="0">
                <a:solidFill>
                  <a:srgbClr val="6D6D6B"/>
                </a:solidFill>
                <a:cs typeface="Tahoma"/>
              </a:rPr>
              <a:t>© 2014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7" name="Picture 6" descr="ups_2013_primary_rgb_half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000" y="5943600"/>
            <a:ext cx="1024000" cy="914285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65760" y="365762"/>
            <a:ext cx="11415758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172200"/>
            <a:ext cx="768096" cy="685800"/>
          </a:xfrm>
          <a:prstGeom prst="rect">
            <a:avLst/>
          </a:prstGeom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2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823460" y="6334923"/>
            <a:ext cx="8545083" cy="353941"/>
          </a:xfrm>
          <a:prstGeom prst="rect">
            <a:avLst/>
          </a:prstGeom>
        </p:spPr>
        <p:txBody>
          <a:bodyPr wrap="square" lIns="121917" tIns="60959" rIns="121917" bIns="60959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2014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3"/>
            <a:ext cx="11415758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7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877237"/>
            <a:ext cx="11171918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4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0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278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1"/>
            <a:ext cx="11415758" cy="2014905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274313" indent="-182875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189" indent="-182875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02" indent="-182875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53" indent="-182875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566" indent="-182875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17" indent="-182875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9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457178"/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457178"/>
            <a:endParaRPr lang="en-US" dirty="0">
              <a:solidFill>
                <a:srgbClr val="351C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457178"/>
            <a:fld id="{AF88E988-FB04-AB4E-BE5A-59F242AF7F7A}" type="slidenum">
              <a:rPr lang="en-US" smtClean="0">
                <a:solidFill>
                  <a:srgbClr val="351C15"/>
                </a:solidFill>
              </a:rPr>
              <a:pPr defTabSz="457178"/>
              <a:t>‹#›</a:t>
            </a:fld>
            <a:endParaRPr lang="en-US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27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ght -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9052955" y="1258359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 -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052955" y="1258359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052955" y="1258359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-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052955" y="1258359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unteer -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052955" y="1258359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 -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052955" y="1258359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44038" y="123388"/>
            <a:ext cx="2743200" cy="308295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71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 -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052955" y="1258359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kage Car -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052955" y="1258359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 -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052955" y="1258359"/>
            <a:ext cx="2743200" cy="12192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own - 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2" y="6350693"/>
            <a:ext cx="6827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D9D9D6"/>
                </a:solidFill>
                <a:latin typeface="Tahoma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706881"/>
            <a:ext cx="11415758" cy="4327787"/>
          </a:xfrm>
          <a:prstGeom prst="rect">
            <a:avLst/>
          </a:prstGeom>
        </p:spPr>
        <p:txBody>
          <a:bodyPr/>
          <a:lstStyle>
            <a:lvl1pPr marL="285744" indent="-285744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defRPr sz="16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400">
                <a:solidFill>
                  <a:schemeClr val="bg1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300">
                <a:solidFill>
                  <a:schemeClr val="bg1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200">
                <a:solidFill>
                  <a:schemeClr val="bg1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200">
                <a:solidFill>
                  <a:schemeClr val="bg1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defRPr sz="1200" baseline="0">
                <a:solidFill>
                  <a:schemeClr val="bg1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0" y="365762"/>
            <a:ext cx="11415758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914402"/>
            <a:ext cx="11415182" cy="5863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5228" y="6158267"/>
            <a:ext cx="67525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706881"/>
            <a:ext cx="11415758" cy="432778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600">
                <a:solidFill>
                  <a:srgbClr val="33231B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400">
                <a:solidFill>
                  <a:srgbClr val="33231B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300">
                <a:solidFill>
                  <a:srgbClr val="33231B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 baseline="0">
                <a:solidFill>
                  <a:srgbClr val="33231B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0" y="365762"/>
            <a:ext cx="11415758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>
                <a:srgbClr val="33231B"/>
              </a:buClr>
              <a:buSzTx/>
              <a:buFontTx/>
              <a:buNone/>
              <a:tabLst/>
              <a:defRPr sz="2800">
                <a:solidFill>
                  <a:srgbClr val="33231B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914402"/>
            <a:ext cx="11415182" cy="58631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33231B"/>
              </a:buClr>
              <a:buNone/>
              <a:defRPr sz="2000" baseline="0">
                <a:solidFill>
                  <a:srgbClr val="33231B"/>
                </a:solidFill>
                <a:latin typeface="Georgia"/>
                <a:cs typeface="Georgia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2" y="6350693"/>
            <a:ext cx="6827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88886"/>
                </a:solidFill>
                <a:latin typeface="Tahoma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5228" y="6158267"/>
            <a:ext cx="67525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706881"/>
            <a:ext cx="11415758" cy="432778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600">
                <a:solidFill>
                  <a:srgbClr val="33231B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400">
                <a:solidFill>
                  <a:srgbClr val="33231B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300">
                <a:solidFill>
                  <a:srgbClr val="33231B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 baseline="0">
                <a:solidFill>
                  <a:srgbClr val="33231B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 hasCustomPrompt="1"/>
          </p:nvPr>
        </p:nvSpPr>
        <p:spPr>
          <a:xfrm>
            <a:off x="365760" y="365762"/>
            <a:ext cx="11415758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>
                <a:srgbClr val="33231B"/>
              </a:buClr>
              <a:buSzTx/>
              <a:buFontTx/>
              <a:buNone/>
              <a:tabLst/>
              <a:defRPr sz="2800">
                <a:solidFill>
                  <a:srgbClr val="33231B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914402"/>
            <a:ext cx="11415182" cy="58631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33231B"/>
              </a:buClr>
              <a:buNone/>
              <a:defRPr sz="2000" baseline="0">
                <a:solidFill>
                  <a:srgbClr val="33231B"/>
                </a:solidFill>
                <a:latin typeface="Georgia"/>
                <a:cs typeface="Georgia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2" y="6350693"/>
            <a:ext cx="6827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88886"/>
                </a:solidFill>
                <a:latin typeface="Tahoma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5228" y="6158267"/>
            <a:ext cx="67525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6436" y="1706881"/>
            <a:ext cx="7088288" cy="432778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600">
                <a:solidFill>
                  <a:srgbClr val="33231B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400">
                <a:solidFill>
                  <a:srgbClr val="33231B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300">
                <a:solidFill>
                  <a:srgbClr val="33231B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 baseline="0">
                <a:solidFill>
                  <a:srgbClr val="33231B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4716438" y="365762"/>
            <a:ext cx="7088286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>
                <a:srgbClr val="33231B"/>
              </a:buClr>
              <a:buSzTx/>
              <a:buFontTx/>
              <a:buNone/>
              <a:tabLst/>
              <a:defRPr sz="2800">
                <a:solidFill>
                  <a:srgbClr val="33231B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38338" y="914402"/>
            <a:ext cx="7087929" cy="58631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33231B"/>
              </a:buClr>
              <a:buNone/>
              <a:defRPr sz="2000" baseline="0">
                <a:solidFill>
                  <a:srgbClr val="33231B"/>
                </a:solidFill>
                <a:latin typeface="Georgia"/>
                <a:cs typeface="Georgia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2" y="6350693"/>
            <a:ext cx="6827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D9D9D6"/>
                </a:solidFill>
                <a:latin typeface="Tahoma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62268" y="6305259"/>
            <a:ext cx="6395947" cy="39241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 </a:t>
            </a:r>
            <a:b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© 2013 United Parcel Service of America, Inc.  UPS, the UPS brandmark, the color brown and photos </a:t>
            </a:r>
            <a:b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are trademarks of United Parcel Service of America, Inc.  All rights reserved.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5228" y="6158267"/>
            <a:ext cx="67525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contain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6436" y="1706881"/>
            <a:ext cx="7088288" cy="432778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600">
                <a:solidFill>
                  <a:srgbClr val="33231B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400">
                <a:solidFill>
                  <a:srgbClr val="33231B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300">
                <a:solidFill>
                  <a:srgbClr val="33231B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 baseline="0">
                <a:solidFill>
                  <a:srgbClr val="33231B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4716438" y="365762"/>
            <a:ext cx="7088286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>
                <a:srgbClr val="33231B"/>
              </a:buClr>
              <a:buSzTx/>
              <a:buFontTx/>
              <a:buNone/>
              <a:tabLst/>
              <a:defRPr sz="2800">
                <a:solidFill>
                  <a:srgbClr val="33231B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38338" y="914402"/>
            <a:ext cx="7087929" cy="58631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33231B"/>
              </a:buClr>
              <a:buNone/>
              <a:defRPr sz="2000" baseline="0">
                <a:solidFill>
                  <a:srgbClr val="33231B"/>
                </a:solidFill>
                <a:latin typeface="Georgia"/>
                <a:cs typeface="Georgia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2" y="6350693"/>
            <a:ext cx="6827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D9D9D6"/>
                </a:solidFill>
                <a:latin typeface="Tahoma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62268" y="6305259"/>
            <a:ext cx="6395947" cy="39241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 </a:t>
            </a:r>
            <a:b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© 2013 United Parcel Service of America, Inc.  UPS, the UPS brandmark, the color brown and photos </a:t>
            </a:r>
            <a:b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are trademarks of United Parcel Service of America, Inc.  All rights reserved.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5228" y="6158267"/>
            <a:ext cx="67525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6436" y="1706881"/>
            <a:ext cx="7088288" cy="432778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600">
                <a:solidFill>
                  <a:srgbClr val="33231B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400">
                <a:solidFill>
                  <a:srgbClr val="33231B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300">
                <a:solidFill>
                  <a:srgbClr val="33231B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buClr>
                <a:srgbClr val="33231B"/>
              </a:buClr>
              <a:defRPr sz="1200" baseline="0">
                <a:solidFill>
                  <a:srgbClr val="33231B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4716438" y="365762"/>
            <a:ext cx="7088286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>
                <a:srgbClr val="33231B"/>
              </a:buClr>
              <a:buSzTx/>
              <a:buFontTx/>
              <a:buNone/>
              <a:tabLst/>
              <a:defRPr sz="2800">
                <a:solidFill>
                  <a:srgbClr val="33231B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38338" y="914402"/>
            <a:ext cx="7087929" cy="58631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33231B"/>
              </a:buClr>
              <a:buNone/>
              <a:defRPr sz="2000" baseline="0">
                <a:solidFill>
                  <a:srgbClr val="33231B"/>
                </a:solidFill>
                <a:latin typeface="Georgia"/>
                <a:cs typeface="Georgia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2" y="6350693"/>
            <a:ext cx="6827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D9D9D6"/>
                </a:solidFill>
                <a:latin typeface="Tahoma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62268" y="6305259"/>
            <a:ext cx="6395947" cy="39241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 </a:t>
            </a:r>
            <a:b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© 2013 United Parcel Service of America, Inc.  UPS, the UPS brandmark, the color brown and photos </a:t>
            </a:r>
            <a:b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are trademarks of United Parcel Service of America, Inc.  All rights reserved.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5228" y="6158267"/>
            <a:ext cx="67525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706881"/>
            <a:ext cx="7088288" cy="432778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600">
                <a:solidFill>
                  <a:srgbClr val="33231B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400">
                <a:solidFill>
                  <a:srgbClr val="33231B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300">
                <a:solidFill>
                  <a:srgbClr val="33231B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200" baseline="0">
                <a:solidFill>
                  <a:srgbClr val="33231B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365763" y="365762"/>
            <a:ext cx="7088286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>
                <a:srgbClr val="33231B"/>
              </a:buClr>
              <a:buSzTx/>
              <a:buFontTx/>
              <a:buNone/>
              <a:tabLst/>
              <a:defRPr sz="2800">
                <a:solidFill>
                  <a:srgbClr val="33231B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64" y="914402"/>
            <a:ext cx="7087929" cy="58631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33231B"/>
              </a:buClr>
              <a:buNone/>
              <a:defRPr sz="2000" baseline="0">
                <a:solidFill>
                  <a:srgbClr val="33231B"/>
                </a:solidFill>
                <a:latin typeface="Georgia"/>
                <a:cs typeface="Georgia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7726" y="6350693"/>
            <a:ext cx="6827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D9D9D6"/>
                </a:solidFill>
                <a:latin typeface="Tahoma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364295" y="6305259"/>
            <a:ext cx="6395947" cy="39241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 </a:t>
            </a:r>
            <a:b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© 2013 United Parcel Service of America, Inc.  UPS, the UPS brandmark, the color brown and photos </a:t>
            </a:r>
            <a:b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are trademarks of United Parcel Service of America, Inc.  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2" y="6158267"/>
            <a:ext cx="67525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00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ehous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706881"/>
            <a:ext cx="7088288" cy="432778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600">
                <a:solidFill>
                  <a:srgbClr val="33231B"/>
                </a:solidFill>
                <a:latin typeface="Tahoma"/>
                <a:cs typeface="Tahoma"/>
              </a:defRPr>
            </a:lvl1pPr>
            <a:lvl2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400">
                <a:solidFill>
                  <a:srgbClr val="33231B"/>
                </a:solidFill>
                <a:latin typeface="Tahoma"/>
                <a:cs typeface="Tahoma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300">
                <a:solidFill>
                  <a:srgbClr val="33231B"/>
                </a:solidFill>
                <a:latin typeface="Tahoma"/>
                <a:cs typeface="Tahoma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200">
                <a:solidFill>
                  <a:srgbClr val="33231B"/>
                </a:solidFill>
                <a:latin typeface="Tahoma"/>
                <a:cs typeface="Tahoma"/>
              </a:defRPr>
            </a:lvl5pPr>
            <a:lvl6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231B"/>
              </a:buClr>
              <a:defRPr sz="1200" baseline="0">
                <a:solidFill>
                  <a:srgbClr val="33231B"/>
                </a:solidFill>
                <a:latin typeface="Tahoma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3" y="365762"/>
            <a:ext cx="7088286" cy="65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>
                <a:srgbClr val="33231B"/>
              </a:buClr>
              <a:buSzTx/>
              <a:buFontTx/>
              <a:buNone/>
              <a:tabLst/>
              <a:defRPr sz="2800">
                <a:solidFill>
                  <a:srgbClr val="33231B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7664" y="914402"/>
            <a:ext cx="7087929" cy="58631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33231B"/>
              </a:buClr>
              <a:buNone/>
              <a:defRPr sz="2000" baseline="0">
                <a:solidFill>
                  <a:srgbClr val="33231B"/>
                </a:solidFill>
                <a:latin typeface="Georgia"/>
                <a:cs typeface="Georgia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7726" y="6350693"/>
            <a:ext cx="68275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88886"/>
                </a:solidFill>
                <a:latin typeface="Tahoma"/>
                <a:cs typeface="Tahoma"/>
              </a:defRPr>
            </a:lvl1pPr>
          </a:lstStyle>
          <a:p>
            <a:pPr defTabSz="609585"/>
            <a:fld id="{0A8B43A7-666A-9F40-B039-53E3BCE5B7A4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64295" y="6305259"/>
            <a:ext cx="6395947" cy="39241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 </a:t>
            </a:r>
            <a:br>
              <a:rPr lang="en-US" sz="500" dirty="0">
                <a:solidFill>
                  <a:srgbClr val="888886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© 2013 United Parcel Service of America, Inc.  UPS, the UPS brandmark, the color brown and photos </a:t>
            </a:r>
            <a:b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</a:br>
            <a:r>
              <a:rPr lang="en-US" sz="500" dirty="0">
                <a:solidFill>
                  <a:srgbClr val="888886"/>
                </a:solidFill>
                <a:latin typeface="Tahoma"/>
                <a:cs typeface="Tahoma"/>
              </a:rPr>
              <a:t>are trademarks of United Parcel Service of America, Inc.  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2" y="6158267"/>
            <a:ext cx="67525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ght - 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047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 - 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65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70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- 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09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unteer - 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94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 - 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Example Report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51906" y="798927"/>
            <a:ext cx="2743200" cy="450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rgbClr val="FFB50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 - 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kage Car - 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prstClr val="white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prstClr val="white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802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 - 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2438400" y="312845"/>
            <a:ext cx="585216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705" y="556546"/>
            <a:ext cx="974549" cy="8842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941630" y="6405286"/>
            <a:ext cx="8308743" cy="29238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9585">
              <a:lnSpc>
                <a:spcPct val="130000"/>
              </a:lnSpc>
              <a:defRPr/>
            </a:pPr>
            <a:r>
              <a:rPr lang="en-US" sz="500" dirty="0">
                <a:solidFill>
                  <a:srgbClr val="33231B"/>
                </a:solidFill>
                <a:latin typeface="Tahoma"/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srgbClr val="33231B"/>
                </a:solidFill>
                <a:latin typeface="Tahoma"/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3231B"/>
                </a:solidFill>
                <a:latin typeface="Tahoma"/>
                <a:cs typeface="Tahoma"/>
              </a:rPr>
              <a:t>© 2013 United Parcel Service of America, Inc.  UPS, the UPS brandmark, the color brown and photos are trademarks of United Parcel Service of America,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5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7" name="Picture 2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32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21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4" y="6332013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/>
            <a:fld id="{0A8B43A7-666A-9F40-B039-53E3BCE5B7A4}" type="slidenum">
              <a:rPr 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823462" y="6334926"/>
            <a:ext cx="8545083" cy="353941"/>
          </a:xfrm>
          <a:prstGeom prst="rect">
            <a:avLst/>
          </a:prstGeom>
        </p:spPr>
        <p:txBody>
          <a:bodyPr wrap="square" lIns="121917" tIns="60959" rIns="121917" bIns="60959" anchor="b">
            <a:spAutoFit/>
          </a:bodyPr>
          <a:lstStyle/>
          <a:p>
            <a:pPr algn="ctr" defTabSz="609570">
              <a:lnSpc>
                <a:spcPct val="150000"/>
              </a:lnSpc>
              <a:defRPr/>
            </a:pPr>
            <a: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of customer, unless expressly authorized by UPS.</a:t>
            </a:r>
            <a:br>
              <a:rPr lang="en-US" sz="500" dirty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>
                <a:solidFill>
                  <a:srgbClr val="353535"/>
                </a:solidFill>
                <a:cs typeface="Tahoma"/>
              </a:rPr>
              <a:t>© 2014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148385"/>
            <a:ext cx="11415758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7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804171"/>
            <a:ext cx="11415760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i="1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4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0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278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248941"/>
            <a:ext cx="11415758" cy="4923260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noAutofit/>
          </a:bodyPr>
          <a:lstStyle>
            <a:lvl1pPr marL="377181" indent="-28574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18287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–"/>
              <a:defRPr sz="1600" baseline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72" indent="-18255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–"/>
              <a:defRPr sz="150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3255" indent="-18255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–"/>
              <a:defRPr sz="140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9938" indent="-18255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–"/>
              <a:defRPr sz="140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149322" indent="-18255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–"/>
              <a:defRPr sz="1200" baseline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No Tab</a:t>
            </a:r>
          </a:p>
          <a:p>
            <a:pPr lvl="1"/>
            <a:r>
              <a:rPr lang="en-US" dirty="0" smtClean="0"/>
              <a:t>Tab 1</a:t>
            </a:r>
          </a:p>
          <a:p>
            <a:pPr lvl="2"/>
            <a:r>
              <a:rPr lang="en-US" dirty="0" smtClean="0"/>
              <a:t>Tab 2</a:t>
            </a:r>
          </a:p>
          <a:p>
            <a:pPr lvl="3"/>
            <a:r>
              <a:rPr lang="en-US" dirty="0" smtClean="0"/>
              <a:t>Tab 3</a:t>
            </a:r>
          </a:p>
          <a:p>
            <a:pPr lvl="4"/>
            <a:r>
              <a:rPr lang="en-US" dirty="0" smtClean="0"/>
              <a:t>Tab 4</a:t>
            </a:r>
          </a:p>
          <a:p>
            <a:pPr lvl="5"/>
            <a:r>
              <a:rPr lang="en-US" dirty="0" smtClean="0"/>
              <a:t>Tab 5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"/>
            <a:ext cx="12192000" cy="137160"/>
          </a:xfrm>
          <a:prstGeom prst="rect">
            <a:avLst/>
          </a:prstGeom>
          <a:solidFill>
            <a:srgbClr val="FFB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ups_2013_primary_rgb_half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76809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2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12192000" cy="4572000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5295" y="649600"/>
            <a:ext cx="1926162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Georgia"/>
              </a:rPr>
              <a:t>Thank you</a:t>
            </a:r>
            <a:endParaRPr lang="en-US" sz="2800" dirty="0">
              <a:solidFill>
                <a:srgbClr val="FFFFFF"/>
              </a:solidFill>
              <a:latin typeface="Georgia"/>
            </a:endParaRPr>
          </a:p>
        </p:txBody>
      </p:sp>
      <p:pic>
        <p:nvPicPr>
          <p:cNvPr id="7" name="Picture 6" descr="ups_2013_gold_rgb_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" y="358111"/>
            <a:ext cx="1371600" cy="161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9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ow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13" name="Picture 1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415760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353535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23460" y="6334926"/>
            <a:ext cx="8545083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24" name="Title 5"/>
          <p:cNvSpPr>
            <a:spLocks noGrp="1"/>
          </p:cNvSpPr>
          <p:nvPr>
            <p:ph type="title" hasCustomPrompt="1"/>
          </p:nvPr>
        </p:nvSpPr>
        <p:spPr>
          <a:xfrm>
            <a:off x="365761" y="237592"/>
            <a:ext cx="11415759" cy="636068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11171919" cy="461661"/>
          </a:xfrm>
          <a:prstGeom prst="rect">
            <a:avLst/>
          </a:prstGeom>
        </p:spPr>
        <p:txBody>
          <a:bodyPr vert="horz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7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2" y="1371600"/>
            <a:ext cx="8807842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9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righ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8800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pic>
        <p:nvPicPr>
          <p:cNvPr id="23" name="Picture 22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448800" y="123388"/>
            <a:ext cx="2743200" cy="3082950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right 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444038" y="3206338"/>
            <a:ext cx="2743200" cy="3651662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44038" y="123388"/>
            <a:ext cx="2743200" cy="308295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641092" y="344489"/>
            <a:ext cx="2296908" cy="263683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Area to be used for messaging</a:t>
            </a:r>
            <a:endParaRPr lang="en-US" dirty="0"/>
          </a:p>
        </p:txBody>
      </p:sp>
      <p:pic>
        <p:nvPicPr>
          <p:cNvPr id="30" name="Picture 29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857" y="6334926"/>
            <a:ext cx="811455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365762" y="237592"/>
            <a:ext cx="882903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877238"/>
            <a:ext cx="8564002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8807844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3241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87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n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ups_2013_gold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000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prstClr val="white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prstClr val="white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chemeClr val="bg1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- 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7525" y="120416"/>
            <a:ext cx="2743200" cy="67375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2400">
                <a:solidFill>
                  <a:srgbClr val="353535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7" name="Picture 26" descr="ups_2013_primary_rgb_halfi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32" y="6172200"/>
            <a:ext cx="576000" cy="6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035661" y="6334926"/>
            <a:ext cx="7332882" cy="353939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/>
          <a:p>
            <a:pPr algn="ctr" defTabSz="609585">
              <a:lnSpc>
                <a:spcPct val="150000"/>
              </a:lnSpc>
              <a:defRPr/>
            </a:pPr>
            <a: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  <a:t>Proprietary and Confidential: This presentation may not be used or disclosed to any person other than employees or customer, unless expressly authorized by UPS.</a:t>
            </a:r>
            <a:br>
              <a:rPr lang="en-US" sz="500" dirty="0" smtClean="0">
                <a:solidFill>
                  <a:srgbClr val="353535"/>
                </a:solidFill>
                <a:ea typeface="ＭＳ Ｐゴシック" charset="0"/>
                <a:cs typeface="Tahoma"/>
              </a:rPr>
            </a:br>
            <a:r>
              <a:rPr lang="en-US" sz="500" dirty="0" smtClean="0">
                <a:solidFill>
                  <a:srgbClr val="353535"/>
                </a:solidFill>
                <a:cs typeface="Tahoma"/>
              </a:rPr>
              <a:t>© 2015 United Parcel Service of America, Inc.  UPS, the UPS brandmark, the color brown and photos are trademarks of United Parcel Service of America, Inc.  All rights reserved.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3035660" y="237592"/>
            <a:ext cx="8744847" cy="636068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marR="0" indent="0" algn="l" defTabSz="609585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353535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98169" y="877238"/>
            <a:ext cx="8482339" cy="461661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0" indent="0">
              <a:buNone/>
              <a:defRPr sz="2200" baseline="0">
                <a:solidFill>
                  <a:srgbClr val="353535"/>
                </a:solidFill>
                <a:latin typeface="Georgia"/>
                <a:cs typeface="Georgia"/>
              </a:defRPr>
            </a:lvl1pPr>
            <a:lvl2pPr marL="609585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2pPr>
            <a:lvl3pPr marL="1219170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3pPr>
            <a:lvl4pPr marL="1828754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4pPr>
            <a:lvl5pPr marL="2438339" indent="0">
              <a:buNone/>
              <a:defRPr sz="27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Subtitle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5659" y="1371600"/>
            <a:ext cx="8744847" cy="2769985"/>
          </a:xfrm>
          <a:prstGeom prst="rect">
            <a:avLst/>
          </a:prstGeom>
        </p:spPr>
        <p:txBody>
          <a:bodyPr vert="horz" wrap="square" lIns="121917" tIns="60958" rIns="121917" bIns="60958" anchor="t" anchorCtr="0">
            <a:spAutoFit/>
          </a:bodyPr>
          <a:lstStyle>
            <a:lvl1pPr marL="2743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rgbClr val="353535"/>
                </a:solidFill>
                <a:latin typeface="+mn-lt"/>
                <a:cs typeface="Tahoma"/>
              </a:defRPr>
            </a:lvl1pPr>
            <a:lvl2pPr marL="4572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353535"/>
                </a:solidFill>
                <a:latin typeface="+mn-lt"/>
                <a:cs typeface="Tahoma"/>
              </a:defRPr>
            </a:lvl2pPr>
            <a:lvl3pPr marL="73152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–"/>
              <a:defRPr sz="1600">
                <a:solidFill>
                  <a:srgbClr val="353535"/>
                </a:solidFill>
                <a:latin typeface="+mn-lt"/>
                <a:cs typeface="Tahoma"/>
              </a:defRPr>
            </a:lvl3pPr>
            <a:lvl4pPr marL="109728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rgbClr val="353535"/>
                </a:solidFill>
                <a:latin typeface="+mn-lt"/>
                <a:cs typeface="Tahoma"/>
              </a:defRPr>
            </a:lvl4pPr>
            <a:lvl5pPr marL="137160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353535"/>
                </a:solidFill>
                <a:latin typeface="+mn-lt"/>
                <a:cs typeface="Tahoma"/>
              </a:defRPr>
            </a:lvl5pPr>
            <a:lvl6pPr marL="1737360" indent="-182880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  <a:buClrTx/>
              <a:buSzPct val="80000"/>
              <a:buFont typeface="Arial" panose="020B0604020202020204" pitchFamily="34" charset="0"/>
              <a:buChar char="-"/>
              <a:defRPr sz="1200" baseline="0">
                <a:solidFill>
                  <a:srgbClr val="353535"/>
                </a:solidFill>
                <a:latin typeface="+mn-lt"/>
                <a:cs typeface="Tahoma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5760" y="6332010"/>
            <a:ext cx="1148279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300">
                <a:solidFill>
                  <a:srgbClr val="D9D9D6"/>
                </a:solidFill>
                <a:latin typeface="+mn-lt"/>
                <a:cs typeface="Tahoma"/>
              </a:defRPr>
            </a:lvl1pPr>
          </a:lstStyle>
          <a:p>
            <a:fld id="{5A3CAC55-D26D-4933-82F0-37E1EBF7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43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97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20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4.xml"/><Relationship Id="rId19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9">
          <p15:clr>
            <a:srgbClr val="5ACBF0"/>
          </p15:clr>
        </p15:guide>
        <p15:guide id="2" pos="2843">
          <p15:clr>
            <a:srgbClr val="5ACBF0"/>
          </p15:clr>
        </p15:guide>
        <p15:guide id="3" orient="horz" pos="73">
          <p15:clr>
            <a:srgbClr val="5ACBF0"/>
          </p15:clr>
        </p15:guide>
        <p15:guide id="4" orient="horz" pos="2636">
          <p15:clr>
            <a:srgbClr val="5ACBF0"/>
          </p15:clr>
        </p15:guide>
        <p15:guide id="5" orient="horz" pos="3861">
          <p15:clr>
            <a:srgbClr val="5ACBF0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2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9">
          <p15:clr>
            <a:srgbClr val="5ACBF0"/>
          </p15:clr>
        </p15:guide>
        <p15:guide id="2" pos="2843">
          <p15:clr>
            <a:srgbClr val="5ACBF0"/>
          </p15:clr>
        </p15:guide>
        <p15:guide id="3" orient="horz" pos="73">
          <p15:clr>
            <a:srgbClr val="5ACBF0"/>
          </p15:clr>
        </p15:guide>
        <p15:guide id="4" orient="horz" pos="2636">
          <p15:clr>
            <a:srgbClr val="5ACBF0"/>
          </p15:clr>
        </p15:guide>
        <p15:guide id="5" orient="horz" pos="3861">
          <p15:clr>
            <a:srgbClr val="5ACBF0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9">
          <p15:clr>
            <a:srgbClr val="5ACBF0"/>
          </p15:clr>
        </p15:guide>
        <p15:guide id="2" pos="2843">
          <p15:clr>
            <a:srgbClr val="5ACBF0"/>
          </p15:clr>
        </p15:guide>
        <p15:guide id="3" orient="horz" pos="73">
          <p15:clr>
            <a:srgbClr val="5ACBF0"/>
          </p15:clr>
        </p15:guide>
        <p15:guide id="4" orient="horz" pos="2636">
          <p15:clr>
            <a:srgbClr val="5ACBF0"/>
          </p15:clr>
        </p15:guide>
        <p15:guide id="5" orient="horz" pos="386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3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700" r:id="rId17"/>
    <p:sldLayoutId id="2147483701" r:id="rId18"/>
    <p:sldLayoutId id="214748370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9">
          <p15:clr>
            <a:srgbClr val="5ACBF0"/>
          </p15:clr>
        </p15:guide>
        <p15:guide id="2" pos="2843">
          <p15:clr>
            <a:srgbClr val="5ACBF0"/>
          </p15:clr>
        </p15:guide>
        <p15:guide id="3" orient="horz" pos="73">
          <p15:clr>
            <a:srgbClr val="5ACBF0"/>
          </p15:clr>
        </p15:guide>
        <p15:guide id="4" orient="horz" pos="2636">
          <p15:clr>
            <a:srgbClr val="5ACBF0"/>
          </p15:clr>
        </p15:guide>
        <p15:guide id="5" orient="horz" pos="386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9">
          <p15:clr>
            <a:srgbClr val="5ACBF0"/>
          </p15:clr>
        </p15:guide>
        <p15:guide id="2" pos="2843">
          <p15:clr>
            <a:srgbClr val="5ACBF0"/>
          </p15:clr>
        </p15:guide>
        <p15:guide id="3" orient="horz" pos="73">
          <p15:clr>
            <a:srgbClr val="5ACBF0"/>
          </p15:clr>
        </p15:guide>
        <p15:guide id="4" orient="horz" pos="2636">
          <p15:clr>
            <a:srgbClr val="5ACBF0"/>
          </p15:clr>
        </p15:guide>
        <p15:guide id="5" orient="horz" pos="386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9585"/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5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9">
          <p15:clr>
            <a:srgbClr val="5ACBF0"/>
          </p15:clr>
        </p15:guide>
        <p15:guide id="2" pos="2843">
          <p15:clr>
            <a:srgbClr val="5ACBF0"/>
          </p15:clr>
        </p15:guide>
        <p15:guide id="3" orient="horz" pos="73">
          <p15:clr>
            <a:srgbClr val="5ACBF0"/>
          </p15:clr>
        </p15:guide>
        <p15:guide id="4" orient="horz" pos="2636">
          <p15:clr>
            <a:srgbClr val="5ACBF0"/>
          </p15:clr>
        </p15:guide>
        <p15:guide id="5" orient="horz" pos="3861">
          <p15:clr>
            <a:srgbClr val="5ACBF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7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8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9">
          <p15:clr>
            <a:srgbClr val="5ACBF0"/>
          </p15:clr>
        </p15:guide>
        <p15:guide id="2" pos="2843">
          <p15:clr>
            <a:srgbClr val="5ACBF0"/>
          </p15:clr>
        </p15:guide>
        <p15:guide id="3" orient="horz" pos="73">
          <p15:clr>
            <a:srgbClr val="5ACBF0"/>
          </p15:clr>
        </p15:guide>
        <p15:guide id="4" orient="horz" pos="2636">
          <p15:clr>
            <a:srgbClr val="5ACBF0"/>
          </p15:clr>
        </p15:guide>
        <p15:guide id="5" orient="horz" pos="3861">
          <p15:clr>
            <a:srgbClr val="5ACBF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9">
          <p15:clr>
            <a:srgbClr val="5ACBF0"/>
          </p15:clr>
        </p15:guide>
        <p15:guide id="2" pos="2843">
          <p15:clr>
            <a:srgbClr val="5ACBF0"/>
          </p15:clr>
        </p15:guide>
        <p15:guide id="3" orient="horz" pos="73">
          <p15:clr>
            <a:srgbClr val="5ACBF0"/>
          </p15:clr>
        </p15:guide>
        <p15:guide id="4" orient="horz" pos="2636">
          <p15:clr>
            <a:srgbClr val="5ACBF0"/>
          </p15:clr>
        </p15:guide>
        <p15:guide id="5" orient="horz" pos="3861">
          <p15:clr>
            <a:srgbClr val="5ACBF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1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 dirty="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9">
          <p15:clr>
            <a:srgbClr val="5ACBF0"/>
          </p15:clr>
        </p15:guide>
        <p15:guide id="2" pos="2843">
          <p15:clr>
            <a:srgbClr val="5ACBF0"/>
          </p15:clr>
        </p15:guide>
        <p15:guide id="3" orient="horz" pos="73">
          <p15:clr>
            <a:srgbClr val="5ACBF0"/>
          </p15:clr>
        </p15:guide>
        <p15:guide id="4" orient="horz" pos="2636">
          <p15:clr>
            <a:srgbClr val="5ACBF0"/>
          </p15:clr>
        </p15:guide>
        <p15:guide id="5" orient="horz" pos="3861">
          <p15:clr>
            <a:srgbClr val="5ACBF0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-60960" y="0"/>
            <a:ext cx="12313920" cy="121920"/>
          </a:xfrm>
          <a:prstGeom prst="rect">
            <a:avLst/>
          </a:prstGeom>
          <a:solidFill>
            <a:srgbClr val="FFB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9585"/>
            <a:endParaRPr lang="en-US" sz="2400">
              <a:solidFill>
                <a:srgbClr val="351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02071" y="686346"/>
            <a:ext cx="4191984" cy="868335"/>
          </a:xfrm>
        </p:spPr>
        <p:txBody>
          <a:bodyPr>
            <a:noAutofit/>
          </a:bodyPr>
          <a:lstStyle/>
          <a:p>
            <a:r>
              <a:rPr lang="en-US" sz="1333" dirty="0" smtClean="0"/>
              <a:t>2017 CTMA </a:t>
            </a:r>
          </a:p>
          <a:p>
            <a:r>
              <a:rPr lang="en-US" sz="1333" dirty="0" smtClean="0"/>
              <a:t>May 25, 2017</a:t>
            </a:r>
            <a:endParaRPr lang="en-US" sz="1333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5158" y="744124"/>
            <a:ext cx="7583186" cy="617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rgbClr val="FFFFFF"/>
                </a:solidFill>
                <a:latin typeface="+mj-lt"/>
                <a:ea typeface="+mj-ea"/>
                <a:cs typeface="Georgia"/>
              </a:defRPr>
            </a:lvl1pPr>
          </a:lstStyle>
          <a:p>
            <a:r>
              <a:rPr lang="en-US" sz="2800" dirty="0"/>
              <a:t>Global Dangerous Goods Expansion</a:t>
            </a:r>
            <a:endParaRPr lang="en-US" sz="1800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2" b="249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2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3CAC55-D26D-4933-82F0-37E1EBF75C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1149028"/>
          </a:xfrm>
        </p:spPr>
        <p:txBody>
          <a:bodyPr/>
          <a:lstStyle/>
          <a:p>
            <a:r>
              <a:rPr lang="en-US" dirty="0"/>
              <a:t>Global Dangerous Goods Expansion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800" i="1" dirty="0" smtClean="0"/>
              <a:t>Thank you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4427" b="2442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history of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Founded 1907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solidFill>
            <a:schemeClr val="bg1"/>
          </a:solid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04" y="3204434"/>
            <a:ext cx="178446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36" y="3067274"/>
            <a:ext cx="1802266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38" y="2930114"/>
            <a:ext cx="2062717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23" y="3341594"/>
            <a:ext cx="1287946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spirit of innovation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DOE and UPS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79" y="2286000"/>
            <a:ext cx="6256421" cy="3929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6000"/>
            <a:ext cx="5935579" cy="39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culture of ethics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consecutive year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11430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2017 Global Dangerous Goods Service Expansion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85205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April 2017</a:t>
            </a:r>
          </a:p>
          <a:p>
            <a:pPr lvl="1"/>
            <a:r>
              <a:rPr lang="en-US" sz="2000" dirty="0" smtClean="0"/>
              <a:t>UPS now accepts Cargo Aircraft Only (CAO) shipments</a:t>
            </a:r>
          </a:p>
          <a:p>
            <a:pPr lvl="1"/>
            <a:r>
              <a:rPr lang="en-US" sz="2000" dirty="0" smtClean="0"/>
              <a:t>CAO offering expands our accepted quantities (1,206 commodities)</a:t>
            </a:r>
          </a:p>
          <a:p>
            <a:pPr lvl="1"/>
            <a:r>
              <a:rPr lang="en-US" sz="2000" dirty="0" smtClean="0"/>
              <a:t>Single Packaging accepted in our CAO service</a:t>
            </a:r>
          </a:p>
          <a:p>
            <a:pPr lvl="1"/>
            <a:r>
              <a:rPr lang="en-US" sz="2000" dirty="0" smtClean="0"/>
              <a:t>CAO is a contracted service</a:t>
            </a:r>
          </a:p>
          <a:p>
            <a:pPr lvl="1"/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171" y="1371600"/>
            <a:ext cx="2709135" cy="2668693"/>
          </a:xfrm>
          <a:prstGeom prst="rect">
            <a:avLst/>
          </a:prstGeo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147" b="214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590992"/>
          </a:xfrm>
        </p:spPr>
        <p:txBody>
          <a:bodyPr/>
          <a:lstStyle/>
          <a:p>
            <a:r>
              <a:rPr lang="en-US" dirty="0"/>
              <a:t>2017 Global Dangerous Goods Service Expansion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3CAC55-D26D-4933-82F0-37E1EBF75C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019010"/>
          </a:xfrm>
        </p:spPr>
        <p:txBody>
          <a:bodyPr/>
          <a:lstStyle/>
          <a:p>
            <a:pPr marL="274320" lvl="1"/>
            <a:r>
              <a:rPr lang="en-US" sz="2400" dirty="0"/>
              <a:t>Expanded Acceptable </a:t>
            </a:r>
            <a:r>
              <a:rPr lang="en-US" sz="2400" dirty="0" smtClean="0"/>
              <a:t>Commodities</a:t>
            </a:r>
          </a:p>
          <a:p>
            <a:pPr marL="548640" lvl="2"/>
            <a:r>
              <a:rPr lang="en-US" sz="2000" dirty="0" smtClean="0"/>
              <a:t>UPS chemical table expanded adding over 300 commodities previously not accepted</a:t>
            </a:r>
          </a:p>
          <a:p>
            <a:pPr marL="274320" lvl="1"/>
            <a:r>
              <a:rPr lang="en-US" sz="2400" dirty="0" smtClean="0"/>
              <a:t>Removed Special Permit requirement for U.S. shipments of Class 6.1 PG III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56" y="3938004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72" y="3936417"/>
            <a:ext cx="231032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P_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12" y="3936417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3904338"/>
            <a:ext cx="2286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41" y="3936417"/>
            <a:ext cx="229167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6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590992"/>
          </a:xfrm>
        </p:spPr>
        <p:txBody>
          <a:bodyPr/>
          <a:lstStyle/>
          <a:p>
            <a:r>
              <a:rPr lang="en-US" dirty="0"/>
              <a:t>2017 Global Dangerous Goods Service Expansion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3CAC55-D26D-4933-82F0-37E1EBF75C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380135"/>
          </a:xfrm>
        </p:spPr>
        <p:txBody>
          <a:bodyPr/>
          <a:lstStyle/>
          <a:p>
            <a:pPr marL="274320" lvl="1"/>
            <a:r>
              <a:rPr lang="en-US" sz="2400" dirty="0"/>
              <a:t>Expanded to fully regulated ADR ground shipment in </a:t>
            </a:r>
            <a:r>
              <a:rPr lang="en-US" sz="2400" dirty="0" smtClean="0"/>
              <a:t>Europe</a:t>
            </a:r>
          </a:p>
          <a:p>
            <a:pPr marL="548640" lvl="2"/>
            <a:r>
              <a:rPr lang="en-US" sz="2000" dirty="0" smtClean="0"/>
              <a:t>Adding over 1,800 commodities to our ground ADR service</a:t>
            </a:r>
          </a:p>
          <a:p>
            <a:pPr marL="548640" lvl="2"/>
            <a:r>
              <a:rPr lang="en-US" sz="2000" dirty="0" smtClean="0"/>
              <a:t>Expansion now allows greater service to and from Europe </a:t>
            </a:r>
          </a:p>
          <a:p>
            <a:pPr marL="914400" lvl="3"/>
            <a:r>
              <a:rPr lang="en-US" sz="1800" dirty="0" smtClean="0"/>
              <a:t>Example Section I and Section IA Lithium battery shipments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7067" b="2706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590992"/>
          </a:xfrm>
        </p:spPr>
        <p:txBody>
          <a:bodyPr/>
          <a:lstStyle/>
          <a:p>
            <a:r>
              <a:rPr lang="en-US" dirty="0"/>
              <a:t>2017 Global Dangerous Goods Service Expansion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3CAC55-D26D-4933-82F0-37E1EBF75C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1" y="1371600"/>
            <a:ext cx="11415759" cy="2778192"/>
          </a:xfrm>
        </p:spPr>
        <p:txBody>
          <a:bodyPr/>
          <a:lstStyle/>
          <a:p>
            <a:pPr marL="274320" lvl="1"/>
            <a:r>
              <a:rPr lang="en-US" sz="2400" dirty="0" smtClean="0"/>
              <a:t>UPS WorldShip 2017 	</a:t>
            </a:r>
          </a:p>
          <a:p>
            <a:pPr marL="548640" lvl="2"/>
            <a:r>
              <a:rPr lang="en-US" sz="2000" dirty="0" smtClean="0"/>
              <a:t>Enhanced dangerous goods functionality</a:t>
            </a:r>
          </a:p>
          <a:p>
            <a:pPr marL="914400" lvl="3"/>
            <a:r>
              <a:rPr lang="en-US" sz="1800" dirty="0" smtClean="0"/>
              <a:t>Validation of DG detail to reduce errors and avoid rejected shipments</a:t>
            </a:r>
          </a:p>
          <a:p>
            <a:pPr marL="914400" lvl="3"/>
            <a:r>
              <a:rPr lang="en-US" sz="1800" dirty="0" smtClean="0"/>
              <a:t>Pre-alert notification to UPS to expedite processing and avoid delays</a:t>
            </a:r>
          </a:p>
          <a:p>
            <a:pPr marL="914400" lvl="3"/>
            <a:r>
              <a:rPr lang="en-US" sz="1800" dirty="0" smtClean="0"/>
              <a:t>Host or vendor systems? UPS provides Dangerous Goods API’s for developers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642" t="30747" b="35920"/>
          <a:stretch/>
        </p:blipFill>
        <p:spPr bwMode="auto">
          <a:xfrm>
            <a:off x="0" y="4192583"/>
            <a:ext cx="12192000" cy="192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41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0" b="30030"/>
          <a:stretch>
            <a:fillRect/>
          </a:stretch>
        </p:blipFill>
        <p:spPr>
          <a:xfrm>
            <a:off x="0" y="3039528"/>
            <a:ext cx="12192000" cy="32004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3CAC55-D26D-4933-82F0-37E1EBF75C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1" y="237592"/>
            <a:ext cx="11415759" cy="590992"/>
          </a:xfrm>
        </p:spPr>
        <p:txBody>
          <a:bodyPr/>
          <a:lstStyle/>
          <a:p>
            <a:r>
              <a:rPr lang="en-US" dirty="0" smtClean="0"/>
              <a:t>Looking to the Future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920666"/>
            <a:ext cx="12192000" cy="2118862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UPS continues to evaluate expansion opportunities </a:t>
            </a:r>
          </a:p>
          <a:p>
            <a:r>
              <a:rPr lang="en-US" sz="2400" dirty="0" smtClean="0"/>
              <a:t>Examples of dynamic regulatory environment</a:t>
            </a:r>
          </a:p>
          <a:p>
            <a:pPr lvl="1"/>
            <a:r>
              <a:rPr lang="en-US" sz="2000" dirty="0" smtClean="0"/>
              <a:t>DOT PHMSA presentation April 2017</a:t>
            </a:r>
          </a:p>
          <a:p>
            <a:pPr lvl="1"/>
            <a:r>
              <a:rPr lang="en-US" sz="2000" dirty="0" smtClean="0"/>
              <a:t>Lithium batteries</a:t>
            </a:r>
          </a:p>
          <a:p>
            <a:pPr marL="9144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 Widescreen Grass_Sky" id="{AF518198-7A6A-4716-8BA3-809112E7C21D}" vid="{ECD77777-C618-4F03-A038-3E89233FBAC1}"/>
    </a:ext>
  </a:extLst>
</a:theme>
</file>

<file path=ppt/theme/theme10.xml><?xml version="1.0" encoding="utf-8"?>
<a:theme xmlns:a="http://schemas.openxmlformats.org/drawingml/2006/main" name="7_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 Widescreen Grass_Sky" id="{AF518198-7A6A-4716-8BA3-809112E7C21D}" vid="{ECD77777-C618-4F03-A038-3E89233FBAC1}"/>
    </a:ext>
  </a:extLst>
</a:theme>
</file>

<file path=ppt/theme/theme11.xml><?xml version="1.0" encoding="utf-8"?>
<a:theme xmlns:a="http://schemas.openxmlformats.org/drawingml/2006/main" name="8_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 Widescreen Grass_Sky" id="{AF518198-7A6A-4716-8BA3-809112E7C21D}" vid="{ECD77777-C618-4F03-A038-3E89233FBAC1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 Widescreen Grass_Sky" id="{AF518198-7A6A-4716-8BA3-809112E7C21D}" vid="{ECD77777-C618-4F03-A038-3E89233FBAC1}"/>
    </a:ext>
  </a:extLst>
</a:theme>
</file>

<file path=ppt/theme/theme3.xml><?xml version="1.0" encoding="utf-8"?>
<a:theme xmlns:a="http://schemas.openxmlformats.org/drawingml/2006/main" name="1_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 Widescreen Grass_Sky" id="{AF518198-7A6A-4716-8BA3-809112E7C21D}" vid="{ECD77777-C618-4F03-A038-3E89233FBAC1}"/>
    </a:ext>
  </a:extLst>
</a:theme>
</file>

<file path=ppt/theme/theme4.xml><?xml version="1.0" encoding="utf-8"?>
<a:theme xmlns:a="http://schemas.openxmlformats.org/drawingml/2006/main" name="2_UPS Brand Template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A2CA6D"/>
      </a:accent2>
      <a:accent3>
        <a:srgbClr val="E0EDCE"/>
      </a:accent3>
      <a:accent4>
        <a:srgbClr val="7A5E49"/>
      </a:accent4>
      <a:accent5>
        <a:srgbClr val="A7866A"/>
      </a:accent5>
      <a:accent6>
        <a:srgbClr val="C6A78A"/>
      </a:accent6>
      <a:hlink>
        <a:srgbClr val="009CBD"/>
      </a:hlink>
      <a:folHlink>
        <a:srgbClr val="777776"/>
      </a:folHlink>
    </a:clrScheme>
    <a:fontScheme name="UPS Fonts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E2A898A-0B7E-4A39-BFB9-11CBD2A8CABC}" vid="{556B2B90-CE3A-49FD-AA9F-40393BDCECF3}"/>
    </a:ext>
  </a:extLst>
</a:theme>
</file>

<file path=ppt/theme/theme5.xml><?xml version="1.0" encoding="utf-8"?>
<a:theme xmlns:a="http://schemas.openxmlformats.org/drawingml/2006/main" name="5_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 Widescreen Grass_Sky" id="{AF518198-7A6A-4716-8BA3-809112E7C21D}" vid="{ECD77777-C618-4F03-A038-3E89233FBAC1}"/>
    </a:ext>
  </a:extLst>
</a:theme>
</file>

<file path=ppt/theme/theme6.xml><?xml version="1.0" encoding="utf-8"?>
<a:theme xmlns:a="http://schemas.openxmlformats.org/drawingml/2006/main" name="2_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 Widescreen Grass_Sky" id="{AF518198-7A6A-4716-8BA3-809112E7C21D}" vid="{ECD77777-C618-4F03-A038-3E89233FBAC1}"/>
    </a:ext>
  </a:extLst>
</a:theme>
</file>

<file path=ppt/theme/theme7.xml><?xml version="1.0" encoding="utf-8"?>
<a:theme xmlns:a="http://schemas.openxmlformats.org/drawingml/2006/main" name="3_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 Widescreen Grass_Sky" id="{AF518198-7A6A-4716-8BA3-809112E7C21D}" vid="{ECD77777-C618-4F03-A038-3E89233FBAC1}"/>
    </a:ext>
  </a:extLst>
</a:theme>
</file>

<file path=ppt/theme/theme8.xml><?xml version="1.0" encoding="utf-8"?>
<a:theme xmlns:a="http://schemas.openxmlformats.org/drawingml/2006/main" name="6_UPS Grass Template Widescreen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83B93C"/>
      </a:accent2>
      <a:accent3>
        <a:srgbClr val="A2CA6D"/>
      </a:accent3>
      <a:accent4>
        <a:srgbClr val="C1DC9D"/>
      </a:accent4>
      <a:accent5>
        <a:srgbClr val="C2A48C"/>
      </a:accent5>
      <a:accent6>
        <a:srgbClr val="E1C8B0"/>
      </a:accent6>
      <a:hlink>
        <a:srgbClr val="F68B20"/>
      </a:hlink>
      <a:folHlink>
        <a:srgbClr val="D9D9D6"/>
      </a:folHlink>
    </a:clrScheme>
    <a:fontScheme name="UP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 Widescreen Grass_Sky" id="{AF518198-7A6A-4716-8BA3-809112E7C21D}" vid="{ECD77777-C618-4F03-A038-3E89233FBAC1}"/>
    </a:ext>
  </a:extLst>
</a:theme>
</file>

<file path=ppt/theme/theme9.xml><?xml version="1.0" encoding="utf-8"?>
<a:theme xmlns:a="http://schemas.openxmlformats.org/drawingml/2006/main" name="1_UPS Brand Template">
  <a:themeElements>
    <a:clrScheme name="UPS Grass">
      <a:dk1>
        <a:srgbClr val="351C15"/>
      </a:dk1>
      <a:lt1>
        <a:sysClr val="window" lastClr="FFFFFF"/>
      </a:lt1>
      <a:dk2>
        <a:srgbClr val="351C15"/>
      </a:dk2>
      <a:lt2>
        <a:srgbClr val="FFFFFF"/>
      </a:lt2>
      <a:accent1>
        <a:srgbClr val="64A70B"/>
      </a:accent1>
      <a:accent2>
        <a:srgbClr val="A2CA6D"/>
      </a:accent2>
      <a:accent3>
        <a:srgbClr val="E0EDCE"/>
      </a:accent3>
      <a:accent4>
        <a:srgbClr val="7A5E49"/>
      </a:accent4>
      <a:accent5>
        <a:srgbClr val="A7866A"/>
      </a:accent5>
      <a:accent6>
        <a:srgbClr val="C6A78A"/>
      </a:accent6>
      <a:hlink>
        <a:srgbClr val="009CBD"/>
      </a:hlink>
      <a:folHlink>
        <a:srgbClr val="777776"/>
      </a:folHlink>
    </a:clrScheme>
    <a:fontScheme name="UPS Fonts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S_Brand_Template_square[1] [Read-Only]" id="{B665CC75-F583-46BC-B141-EF27C3D48265}" vid="{BFFF8EAA-7661-4D60-ABF0-AF344100E6D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Name xmlns="16f4105d-8574-4dfe-ae46-0b73bd80c1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B60FFCF8D4447AA943210C446B2DD" ma:contentTypeVersion="5" ma:contentTypeDescription="Create a new document." ma:contentTypeScope="" ma:versionID="f3938bdfeb57ac4942c02a0819ac29eb">
  <xsd:schema xmlns:xsd="http://www.w3.org/2001/XMLSchema" xmlns:xs="http://www.w3.org/2001/XMLSchema" xmlns:p="http://schemas.microsoft.com/office/2006/metadata/properties" xmlns:ns2="16f4105d-8574-4dfe-ae46-0b73bd80c120" targetNamespace="http://schemas.microsoft.com/office/2006/metadata/properties" ma:root="true" ma:fieldsID="55cd90acc8f4d84692cc17130bb9df95" ns2:_="">
    <xsd:import namespace="16f4105d-8574-4dfe-ae46-0b73bd80c120"/>
    <xsd:element name="properties">
      <xsd:complexType>
        <xsd:sequence>
          <xsd:element name="documentManagement">
            <xsd:complexType>
              <xsd:all>
                <xsd:element ref="ns2:Project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4105d-8574-4dfe-ae46-0b73bd80c120" elementFormDefault="qualified">
    <xsd:import namespace="http://schemas.microsoft.com/office/2006/documentManagement/types"/>
    <xsd:import namespace="http://schemas.microsoft.com/office/infopath/2007/PartnerControls"/>
    <xsd:element name="Project_x0020_Name" ma:index="8" nillable="true" ma:displayName="Project Name" ma:description="Project Name" ma:internalName="Project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867A14-D855-47FC-8C25-466456495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7913B-1B3E-4885-878C-4B696929E75C}">
  <ds:schemaRefs>
    <ds:schemaRef ds:uri="http://schemas.microsoft.com/office/2006/documentManagement/types"/>
    <ds:schemaRef ds:uri="16f4105d-8574-4dfe-ae46-0b73bd80c120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F9FF75-FC1D-4C97-A147-A200705F3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f4105d-8574-4dfe-ae46-0b73bd80c1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5678</TotalTime>
  <Words>188</Words>
  <Application>Microsoft Office PowerPoint</Application>
  <PresentationFormat>Widescreen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ＭＳ Ｐゴシック</vt:lpstr>
      <vt:lpstr>Arial</vt:lpstr>
      <vt:lpstr>Arial Bold</vt:lpstr>
      <vt:lpstr>Calibri</vt:lpstr>
      <vt:lpstr>Georgia</vt:lpstr>
      <vt:lpstr>Tahoma</vt:lpstr>
      <vt:lpstr>Trebuchet MS</vt:lpstr>
      <vt:lpstr>Verdana</vt:lpstr>
      <vt:lpstr>Wingdings</vt:lpstr>
      <vt:lpstr>UPS Grass Template Widescreen</vt:lpstr>
      <vt:lpstr>4_UPS Grass Template Widescreen</vt:lpstr>
      <vt:lpstr>1_UPS Grass Template Widescreen</vt:lpstr>
      <vt:lpstr>2_UPS Brand Template</vt:lpstr>
      <vt:lpstr>5_UPS Grass Template Widescreen</vt:lpstr>
      <vt:lpstr>2_UPS Grass Template Widescreen</vt:lpstr>
      <vt:lpstr>3_UPS Grass Template Widescreen</vt:lpstr>
      <vt:lpstr>6_UPS Grass Template Widescreen</vt:lpstr>
      <vt:lpstr>1_UPS Brand Template</vt:lpstr>
      <vt:lpstr>7_UPS Grass Template Widescreen</vt:lpstr>
      <vt:lpstr>8_UPS Grass Template Widescreen</vt:lpstr>
      <vt:lpstr>PowerPoint Presentation</vt:lpstr>
      <vt:lpstr>A history of change</vt:lpstr>
      <vt:lpstr>A spirit of innovation</vt:lpstr>
      <vt:lpstr>A culture of ethics</vt:lpstr>
      <vt:lpstr>2017 Global Dangerous Goods Service Expansion</vt:lpstr>
      <vt:lpstr>2017 Global Dangerous Goods Service Expansion</vt:lpstr>
      <vt:lpstr>2017 Global Dangerous Goods Service Expansion</vt:lpstr>
      <vt:lpstr>2017 Global Dangerous Goods Service Expansion</vt:lpstr>
      <vt:lpstr>Looking to the Future</vt:lpstr>
      <vt:lpstr>Global Dangerous Goods Expansion Thank you</vt:lpstr>
    </vt:vector>
  </TitlesOfParts>
  <Company>UPS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Dangerous Goods Expansion Project Update January 2017 Enterprise Release</dc:title>
  <dc:creator>BONIN PAUL (bos1phb)</dc:creator>
  <cp:lastModifiedBy>Gonzalez Antonio (KBN1ASG)</cp:lastModifiedBy>
  <cp:revision>342</cp:revision>
  <cp:lastPrinted>2016-07-12T21:28:41Z</cp:lastPrinted>
  <dcterms:created xsi:type="dcterms:W3CDTF">2016-06-13T16:15:50Z</dcterms:created>
  <dcterms:modified xsi:type="dcterms:W3CDTF">2017-05-20T16:18:15Z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0x010100794B60FFCF8D4447AA943210C446B2DD</vt:lpwstr>
  </property>
</Properties>
</file>