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6" r:id="rId4"/>
    <p:sldId id="268" r:id="rId5"/>
    <p:sldId id="267" r:id="rId6"/>
    <p:sldId id="263" r:id="rId7"/>
    <p:sldId id="258" r:id="rId8"/>
    <p:sldId id="265" r:id="rId9"/>
    <p:sldId id="264" r:id="rId10"/>
    <p:sldId id="262"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p:cViewPr varScale="1">
        <p:scale>
          <a:sx n="105" d="100"/>
          <a:sy n="105" d="100"/>
        </p:scale>
        <p:origin x="184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166F2-7518-45E8-8F5F-D255FEDAB14F}" type="datetimeFigureOut">
              <a:rPr lang="en-US" smtClean="0"/>
              <a:t>5/24/17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1C74F-B4C4-4A80-B3DB-565002758DAF}" type="slidenum">
              <a:rPr lang="en-US" smtClean="0"/>
              <a:t>‹#›</a:t>
            </a:fld>
            <a:endParaRPr lang="en-US"/>
          </a:p>
        </p:txBody>
      </p:sp>
    </p:spTree>
    <p:extLst>
      <p:ext uri="{BB962C8B-B14F-4D97-AF65-F5344CB8AC3E}">
        <p14:creationId xmlns:p14="http://schemas.microsoft.com/office/powerpoint/2010/main" val="282270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1</a:t>
            </a:fld>
            <a:endParaRPr lang="en-US"/>
          </a:p>
        </p:txBody>
      </p:sp>
    </p:spTree>
    <p:extLst>
      <p:ext uri="{BB962C8B-B14F-4D97-AF65-F5344CB8AC3E}">
        <p14:creationId xmlns:p14="http://schemas.microsoft.com/office/powerpoint/2010/main" val="423007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2</a:t>
            </a:fld>
            <a:endParaRPr lang="en-US"/>
          </a:p>
        </p:txBody>
      </p:sp>
    </p:spTree>
    <p:extLst>
      <p:ext uri="{BB962C8B-B14F-4D97-AF65-F5344CB8AC3E}">
        <p14:creationId xmlns:p14="http://schemas.microsoft.com/office/powerpoint/2010/main" val="179160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6</a:t>
            </a:fld>
            <a:endParaRPr lang="en-US"/>
          </a:p>
        </p:txBody>
      </p:sp>
    </p:spTree>
    <p:extLst>
      <p:ext uri="{BB962C8B-B14F-4D97-AF65-F5344CB8AC3E}">
        <p14:creationId xmlns:p14="http://schemas.microsoft.com/office/powerpoint/2010/main" val="276705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7</a:t>
            </a:fld>
            <a:endParaRPr lang="en-US"/>
          </a:p>
        </p:txBody>
      </p:sp>
    </p:spTree>
    <p:extLst>
      <p:ext uri="{BB962C8B-B14F-4D97-AF65-F5344CB8AC3E}">
        <p14:creationId xmlns:p14="http://schemas.microsoft.com/office/powerpoint/2010/main" val="294571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8</a:t>
            </a:fld>
            <a:endParaRPr lang="en-US"/>
          </a:p>
        </p:txBody>
      </p:sp>
    </p:spTree>
    <p:extLst>
      <p:ext uri="{BB962C8B-B14F-4D97-AF65-F5344CB8AC3E}">
        <p14:creationId xmlns:p14="http://schemas.microsoft.com/office/powerpoint/2010/main" val="340927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9</a:t>
            </a:fld>
            <a:endParaRPr lang="en-US"/>
          </a:p>
        </p:txBody>
      </p:sp>
    </p:spTree>
    <p:extLst>
      <p:ext uri="{BB962C8B-B14F-4D97-AF65-F5344CB8AC3E}">
        <p14:creationId xmlns:p14="http://schemas.microsoft.com/office/powerpoint/2010/main" val="278291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10</a:t>
            </a:fld>
            <a:endParaRPr lang="en-US"/>
          </a:p>
        </p:txBody>
      </p:sp>
    </p:spTree>
    <p:extLst>
      <p:ext uri="{BB962C8B-B14F-4D97-AF65-F5344CB8AC3E}">
        <p14:creationId xmlns:p14="http://schemas.microsoft.com/office/powerpoint/2010/main" val="101677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C74F-B4C4-4A80-B3DB-565002758DAF}" type="slidenum">
              <a:rPr lang="en-US" smtClean="0"/>
              <a:t>11</a:t>
            </a:fld>
            <a:endParaRPr lang="en-US"/>
          </a:p>
        </p:txBody>
      </p:sp>
    </p:spTree>
    <p:extLst>
      <p:ext uri="{BB962C8B-B14F-4D97-AF65-F5344CB8AC3E}">
        <p14:creationId xmlns:p14="http://schemas.microsoft.com/office/powerpoint/2010/main" val="198788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41451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44978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05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157856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896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63969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70005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12014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380911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2588A-5657-4E75-B035-8C7EB811D745}"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60585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D2588A-5657-4E75-B035-8C7EB811D745}"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88824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D2588A-5657-4E75-B035-8C7EB811D745}"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47662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D2588A-5657-4E75-B035-8C7EB811D745}"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1752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2588A-5657-4E75-B035-8C7EB811D745}"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13265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2588A-5657-4E75-B035-8C7EB811D745}"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280264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2588A-5657-4E75-B035-8C7EB811D745}"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95357-25DC-4657-8F3E-2D9FD42DB464}" type="slidenum">
              <a:rPr lang="en-US" smtClean="0"/>
              <a:t>‹#›</a:t>
            </a:fld>
            <a:endParaRPr lang="en-US"/>
          </a:p>
        </p:txBody>
      </p:sp>
    </p:spTree>
    <p:extLst>
      <p:ext uri="{BB962C8B-B14F-4D97-AF65-F5344CB8AC3E}">
        <p14:creationId xmlns:p14="http://schemas.microsoft.com/office/powerpoint/2010/main" val="1657066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D2588A-5657-4E75-B035-8C7EB811D745}" type="datetimeFigureOut">
              <a:rPr lang="en-US" smtClean="0"/>
              <a:t>5/24/17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5D95357-25DC-4657-8F3E-2D9FD42DB464}" type="slidenum">
              <a:rPr lang="en-US" smtClean="0"/>
              <a:t>‹#›</a:t>
            </a:fld>
            <a:endParaRPr lang="en-US"/>
          </a:p>
        </p:txBody>
      </p:sp>
    </p:spTree>
    <p:extLst>
      <p:ext uri="{BB962C8B-B14F-4D97-AF65-F5344CB8AC3E}">
        <p14:creationId xmlns:p14="http://schemas.microsoft.com/office/powerpoint/2010/main" val="95708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1060"/>
            <a:ext cx="6500114" cy="1646302"/>
          </a:xfrm>
        </p:spPr>
        <p:txBody>
          <a:bodyPr>
            <a:noAutofit/>
          </a:bodyPr>
          <a:lstStyle/>
          <a:p>
            <a:r>
              <a:rPr lang="en-US" sz="3600" dirty="0" smtClean="0"/>
              <a:t>Remediated Nitrate Salt (RNS)</a:t>
            </a:r>
            <a:br>
              <a:rPr lang="en-US" sz="3600" dirty="0" smtClean="0"/>
            </a:br>
            <a:r>
              <a:rPr lang="en-US" sz="3600" dirty="0" smtClean="0"/>
              <a:t>Remediation and </a:t>
            </a:r>
            <a:br>
              <a:rPr lang="en-US" sz="3600" dirty="0" smtClean="0"/>
            </a:br>
            <a:r>
              <a:rPr lang="en-US" sz="3600" dirty="0" smtClean="0"/>
              <a:t>Other WIPP Activities</a:t>
            </a:r>
            <a:endParaRPr lang="en-US" sz="3600" dirty="0"/>
          </a:p>
        </p:txBody>
      </p:sp>
      <p:sp>
        <p:nvSpPr>
          <p:cNvPr id="3" name="Subtitle 2"/>
          <p:cNvSpPr>
            <a:spLocks noGrp="1"/>
          </p:cNvSpPr>
          <p:nvPr>
            <p:ph type="subTitle" idx="1"/>
          </p:nvPr>
        </p:nvSpPr>
        <p:spPr/>
        <p:txBody>
          <a:bodyPr>
            <a:normAutofit/>
          </a:bodyPr>
          <a:lstStyle/>
          <a:p>
            <a:r>
              <a:rPr lang="en-US" dirty="0" smtClean="0"/>
              <a:t>Steven </a:t>
            </a:r>
            <a:r>
              <a:rPr lang="en-US" dirty="0" smtClean="0"/>
              <a:t>B. </a:t>
            </a:r>
            <a:r>
              <a:rPr lang="en-US" dirty="0" smtClean="0"/>
              <a:t>Fellows</a:t>
            </a:r>
          </a:p>
          <a:p>
            <a:r>
              <a:rPr lang="en-US" dirty="0" smtClean="0"/>
              <a:t>LANL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755648"/>
            <a:ext cx="3886103" cy="2590371"/>
          </a:xfrm>
          <a:prstGeom prst="rect">
            <a:avLst/>
          </a:prstGeom>
        </p:spPr>
      </p:pic>
    </p:spTree>
    <p:extLst>
      <p:ext uri="{BB962C8B-B14F-4D97-AF65-F5344CB8AC3E}">
        <p14:creationId xmlns:p14="http://schemas.microsoft.com/office/powerpoint/2010/main" val="103128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RNS Stabilization Preparation Activities</a:t>
            </a:r>
            <a:endParaRPr lang="en-US" dirty="0"/>
          </a:p>
        </p:txBody>
      </p:sp>
      <p:sp>
        <p:nvSpPr>
          <p:cNvPr id="3" name="Content Placeholder 2"/>
          <p:cNvSpPr>
            <a:spLocks noGrp="1"/>
          </p:cNvSpPr>
          <p:nvPr>
            <p:ph idx="1"/>
          </p:nvPr>
        </p:nvSpPr>
        <p:spPr/>
        <p:txBody>
          <a:bodyPr/>
          <a:lstStyle/>
          <a:p>
            <a:r>
              <a:rPr lang="en-US" dirty="0" smtClean="0"/>
              <a:t>Safety Basis Completed</a:t>
            </a:r>
          </a:p>
          <a:p>
            <a:r>
              <a:rPr lang="en-US" dirty="0" smtClean="0"/>
              <a:t>Procedures and Training Complete</a:t>
            </a:r>
          </a:p>
          <a:p>
            <a:r>
              <a:rPr lang="en-US" dirty="0" smtClean="0"/>
              <a:t>Readiness Assessments Complete</a:t>
            </a:r>
          </a:p>
          <a:p>
            <a:r>
              <a:rPr lang="en-US" dirty="0" smtClean="0"/>
              <a:t>Waiting WIPP and DOE </a:t>
            </a:r>
            <a:r>
              <a:rPr lang="en-US" dirty="0" err="1" smtClean="0"/>
              <a:t>Hq</a:t>
            </a:r>
            <a:r>
              <a:rPr lang="en-US" dirty="0" smtClean="0"/>
              <a:t> </a:t>
            </a:r>
            <a:r>
              <a:rPr lang="en-US" dirty="0" smtClean="0"/>
              <a:t>Approvals</a:t>
            </a:r>
          </a:p>
          <a:p>
            <a:r>
              <a:rPr lang="en-US" dirty="0" smtClean="0"/>
              <a:t>Began moving Drums to WCCR Last Week</a:t>
            </a:r>
            <a:endParaRPr lang="en-US" dirty="0"/>
          </a:p>
        </p:txBody>
      </p:sp>
    </p:spTree>
    <p:extLst>
      <p:ext uri="{BB962C8B-B14F-4D97-AF65-F5344CB8AC3E}">
        <p14:creationId xmlns:p14="http://schemas.microsoft.com/office/powerpoint/2010/main" val="32919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Other </a:t>
            </a:r>
            <a:r>
              <a:rPr lang="en-US" dirty="0" smtClean="0"/>
              <a:t>WIPP Shipments</a:t>
            </a:r>
            <a:endParaRPr lang="en-US" dirty="0"/>
          </a:p>
        </p:txBody>
      </p:sp>
      <p:sp>
        <p:nvSpPr>
          <p:cNvPr id="3" name="Content Placeholder 2"/>
          <p:cNvSpPr>
            <a:spLocks noGrp="1"/>
          </p:cNvSpPr>
          <p:nvPr>
            <p:ph idx="1"/>
          </p:nvPr>
        </p:nvSpPr>
        <p:spPr/>
        <p:txBody>
          <a:bodyPr/>
          <a:lstStyle/>
          <a:p>
            <a:r>
              <a:rPr lang="en-US" dirty="0" smtClean="0"/>
              <a:t>Preparing to Resume WIPP Shipments</a:t>
            </a:r>
          </a:p>
          <a:p>
            <a:pPr lvl="1"/>
            <a:r>
              <a:rPr lang="en-US" dirty="0" smtClean="0"/>
              <a:t>LANL Radioassay And Nondestructive Testing Facility Down (RANT) down – seismic concerns</a:t>
            </a:r>
          </a:p>
          <a:p>
            <a:pPr lvl="1"/>
            <a:r>
              <a:rPr lang="en-US" dirty="0" smtClean="0"/>
              <a:t>TRUPACT-II Mobile Loading Equipment and Processes Coming in</a:t>
            </a:r>
          </a:p>
          <a:p>
            <a:pPr lvl="2"/>
            <a:r>
              <a:rPr lang="en-US" dirty="0" smtClean="0"/>
              <a:t>CCP to Perform the Mobile Loading with Support from LANL</a:t>
            </a:r>
          </a:p>
          <a:p>
            <a:pPr lvl="1"/>
            <a:r>
              <a:rPr lang="en-US" dirty="0" smtClean="0"/>
              <a:t>Readiness Activities Starting in Late May - June 2017</a:t>
            </a:r>
          </a:p>
          <a:p>
            <a:pPr lvl="1"/>
            <a:r>
              <a:rPr lang="en-US" dirty="0" smtClean="0"/>
              <a:t>Have a number of </a:t>
            </a:r>
            <a:r>
              <a:rPr lang="en-US" dirty="0" smtClean="0"/>
              <a:t>Authorized </a:t>
            </a:r>
            <a:r>
              <a:rPr lang="en-US" dirty="0" smtClean="0"/>
              <a:t>Drums ready to ship in July</a:t>
            </a:r>
          </a:p>
          <a:p>
            <a:pPr lvl="1"/>
            <a:r>
              <a:rPr lang="en-US" dirty="0" smtClean="0"/>
              <a:t>Follow up with more shipments in the September – October timeframe.</a:t>
            </a:r>
            <a:endParaRPr lang="en-US" dirty="0"/>
          </a:p>
        </p:txBody>
      </p:sp>
    </p:spTree>
    <p:extLst>
      <p:ext uri="{BB962C8B-B14F-4D97-AF65-F5344CB8AC3E}">
        <p14:creationId xmlns:p14="http://schemas.microsoft.com/office/powerpoint/2010/main" val="276230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RNS Stabilization </a:t>
            </a:r>
            <a:endParaRPr lang="en-US" dirty="0"/>
          </a:p>
        </p:txBody>
      </p:sp>
      <p:sp>
        <p:nvSpPr>
          <p:cNvPr id="3" name="Content Placeholder 2"/>
          <p:cNvSpPr>
            <a:spLocks noGrp="1"/>
          </p:cNvSpPr>
          <p:nvPr>
            <p:ph idx="1"/>
          </p:nvPr>
        </p:nvSpPr>
        <p:spPr>
          <a:xfrm>
            <a:off x="646175" y="1752600"/>
            <a:ext cx="6347714" cy="3880773"/>
          </a:xfrm>
        </p:spPr>
        <p:txBody>
          <a:bodyPr>
            <a:normAutofit fontScale="92500" lnSpcReduction="10000"/>
          </a:bodyPr>
          <a:lstStyle/>
          <a:p>
            <a:r>
              <a:rPr lang="en-US" smtClean="0"/>
              <a:t>RNS </a:t>
            </a:r>
            <a:r>
              <a:rPr lang="en-US" dirty="0" smtClean="0"/>
              <a:t>Drum led to February 14, 2014 WIPP Incident </a:t>
            </a:r>
          </a:p>
          <a:p>
            <a:pPr lvl="1"/>
            <a:r>
              <a:rPr lang="en-US" dirty="0" smtClean="0"/>
              <a:t>Un-remediated Nitrate Salts from Legacy Nitric Acid Distillation Process processed for WIPP - remove free liquids</a:t>
            </a:r>
          </a:p>
          <a:p>
            <a:pPr lvl="1"/>
            <a:r>
              <a:rPr lang="en-US" dirty="0" smtClean="0"/>
              <a:t>Mixture of Oxidizer (D001) with Wheat Based Organic Absorbent</a:t>
            </a:r>
          </a:p>
          <a:p>
            <a:pPr lvl="1"/>
            <a:r>
              <a:rPr lang="en-US" dirty="0" smtClean="0"/>
              <a:t>Lowered Initiation Temperature for event</a:t>
            </a:r>
          </a:p>
          <a:p>
            <a:r>
              <a:rPr lang="en-US" dirty="0" smtClean="0"/>
              <a:t>RNS Drums at LANL Require Remediation</a:t>
            </a:r>
          </a:p>
          <a:p>
            <a:r>
              <a:rPr lang="en-US" dirty="0" smtClean="0"/>
              <a:t>Additional Drums Stored at Waste Control Specialists Low-Level Waste Facility in Texas – Transportation or Remediation Path out of facility not resolved at this time</a:t>
            </a:r>
          </a:p>
          <a:p>
            <a:r>
              <a:rPr lang="en-US" dirty="0" smtClean="0"/>
              <a:t>LANL RNS Drums are Currently in Safe Storage – Temperature Control and Higher Flow Drum Filter with Rupture Disk (PRDwSF)</a:t>
            </a:r>
          </a:p>
          <a:p>
            <a:pPr marL="0" indent="0">
              <a:buNone/>
            </a:pPr>
            <a:endParaRPr lang="en-US" dirty="0"/>
          </a:p>
        </p:txBody>
      </p:sp>
    </p:spTree>
    <p:extLst>
      <p:ext uri="{BB962C8B-B14F-4D97-AF65-F5344CB8AC3E}">
        <p14:creationId xmlns:p14="http://schemas.microsoft.com/office/powerpoint/2010/main" val="414568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a:xfrm>
            <a:off x="609599" y="1371600"/>
            <a:ext cx="6347714" cy="4800600"/>
          </a:xfrm>
        </p:spPr>
        <p:txBody>
          <a:bodyPr>
            <a:normAutofit/>
          </a:bodyPr>
          <a:lstStyle/>
          <a:p>
            <a:r>
              <a:rPr lang="en-US" dirty="0" smtClean="0"/>
              <a:t>an </a:t>
            </a:r>
            <a:r>
              <a:rPr lang="en-US" dirty="0"/>
              <a:t>exothermic reaction of incompatible materials </a:t>
            </a:r>
            <a:r>
              <a:rPr lang="en-US" dirty="0" smtClean="0"/>
              <a:t>that </a:t>
            </a:r>
            <a:r>
              <a:rPr lang="en-US" dirty="0"/>
              <a:t>led to thermal runaway, which resulted in over-pressurization of the drum, breach of the drum, and release of a portion of the drum’s contents (combustible gases, waste, and wheat-based absorbent</a:t>
            </a:r>
            <a:r>
              <a:rPr lang="en-US" dirty="0" smtClean="0"/>
              <a:t>). </a:t>
            </a:r>
            <a:endParaRPr lang="en-US" dirty="0"/>
          </a:p>
          <a:p>
            <a:r>
              <a:rPr lang="en-US" dirty="0"/>
              <a:t> Isotopic ratios in air sample media analyzed post-event are </a:t>
            </a:r>
            <a:r>
              <a:rPr lang="en-US" dirty="0" smtClean="0"/>
              <a:t>which </a:t>
            </a:r>
            <a:r>
              <a:rPr lang="en-US" dirty="0"/>
              <a:t>is unique from other drums in the area of the release. </a:t>
            </a:r>
            <a:endParaRPr lang="en-US" dirty="0"/>
          </a:p>
          <a:p>
            <a:r>
              <a:rPr lang="en-US" dirty="0"/>
              <a:t>I</a:t>
            </a:r>
            <a:r>
              <a:rPr lang="en-US" dirty="0" smtClean="0"/>
              <a:t>ncluded </a:t>
            </a:r>
            <a:r>
              <a:rPr lang="en-US" dirty="0"/>
              <a:t>incompatible materials which created the potential for an exothermic reaction. </a:t>
            </a:r>
            <a:endParaRPr lang="en-US" dirty="0"/>
          </a:p>
          <a:p>
            <a:r>
              <a:rPr lang="en-US" dirty="0" smtClean="0"/>
              <a:t>the </a:t>
            </a:r>
            <a:r>
              <a:rPr lang="en-US" dirty="0"/>
              <a:t>only waste container with an identified breach. </a:t>
            </a:r>
            <a:endParaRPr lang="en-US" dirty="0"/>
          </a:p>
          <a:p>
            <a:endParaRPr lang="en-US" dirty="0"/>
          </a:p>
        </p:txBody>
      </p:sp>
    </p:spTree>
    <p:extLst>
      <p:ext uri="{BB962C8B-B14F-4D97-AF65-F5344CB8AC3E}">
        <p14:creationId xmlns:p14="http://schemas.microsoft.com/office/powerpoint/2010/main" val="166371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457200" y="609600"/>
            <a:ext cx="7696200" cy="5161634"/>
          </a:xfrm>
          <a:prstGeom prst="rect">
            <a:avLst/>
          </a:prstGeom>
        </p:spPr>
      </p:pic>
    </p:spTree>
    <p:extLst>
      <p:ext uri="{BB962C8B-B14F-4D97-AF65-F5344CB8AC3E}">
        <p14:creationId xmlns:p14="http://schemas.microsoft.com/office/powerpoint/2010/main" val="146987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r>
              <a:rPr lang="mr-IN" dirty="0" smtClean="0"/>
              <a:t>–</a:t>
            </a:r>
            <a:r>
              <a:rPr lang="en-US" dirty="0" smtClean="0"/>
              <a:t> Out of the Report</a:t>
            </a:r>
            <a:endParaRPr lang="en-US" dirty="0"/>
          </a:p>
        </p:txBody>
      </p:sp>
      <p:sp>
        <p:nvSpPr>
          <p:cNvPr id="3" name="Content Placeholder 2"/>
          <p:cNvSpPr>
            <a:spLocks noGrp="1"/>
          </p:cNvSpPr>
          <p:nvPr>
            <p:ph idx="1"/>
          </p:nvPr>
        </p:nvSpPr>
        <p:spPr/>
        <p:txBody>
          <a:bodyPr/>
          <a:lstStyle/>
          <a:p>
            <a:r>
              <a:rPr lang="en-US" dirty="0"/>
              <a:t>The visual evidence associated with the identified breach was consistent with an exothermic reaction. This reaction resulted in internal heating of the drum that led to internal pressure buildup of combustible gases within the drum which exceeded the drum venting capacity. The drum lid extruded beyond the lid retention ring, deflected the lid, and resulted in rapid release of the materials from the drum. The combustible gases and solids ignited which then spread to other combustible materials within the waste array, i.e., fiberboard and polyethylene slip sheets, reinforcement plates, stretch wrap, cardboard stiffeners and polypropylene super sack fabric. </a:t>
            </a:r>
          </a:p>
          <a:p>
            <a:endParaRPr lang="en-US" dirty="0"/>
          </a:p>
        </p:txBody>
      </p:sp>
    </p:spTree>
    <p:extLst>
      <p:ext uri="{BB962C8B-B14F-4D97-AF65-F5344CB8AC3E}">
        <p14:creationId xmlns:p14="http://schemas.microsoft.com/office/powerpoint/2010/main" val="167949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5" y="609600"/>
            <a:ext cx="6934201" cy="1320800"/>
          </a:xfrm>
        </p:spPr>
        <p:txBody>
          <a:bodyPr>
            <a:normAutofit/>
          </a:bodyPr>
          <a:lstStyle/>
          <a:p>
            <a:r>
              <a:rPr lang="en-US" dirty="0" smtClean="0"/>
              <a:t>RNS Drums </a:t>
            </a:r>
            <a:r>
              <a:rPr lang="en-US" smtClean="0"/>
              <a:t>with Filter Assembly</a:t>
            </a:r>
            <a:endParaRPr 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37030" y="1371600"/>
            <a:ext cx="6601969" cy="4899953"/>
          </a:xfrm>
          <a:prstGeom prst="rect">
            <a:avLst/>
          </a:prstGeom>
          <a:noFill/>
          <a:ln>
            <a:noFill/>
          </a:ln>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8351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RNS Stabilization Activities</a:t>
            </a:r>
            <a:endParaRPr lang="en-US" dirty="0"/>
          </a:p>
        </p:txBody>
      </p:sp>
      <p:sp>
        <p:nvSpPr>
          <p:cNvPr id="3" name="Content Placeholder 2"/>
          <p:cNvSpPr>
            <a:spLocks noGrp="1"/>
          </p:cNvSpPr>
          <p:nvPr>
            <p:ph idx="1"/>
          </p:nvPr>
        </p:nvSpPr>
        <p:spPr>
          <a:xfrm>
            <a:off x="591310" y="1524000"/>
            <a:ext cx="6347714" cy="3880773"/>
          </a:xfrm>
        </p:spPr>
        <p:txBody>
          <a:bodyPr/>
          <a:lstStyle/>
          <a:p>
            <a:r>
              <a:rPr lang="en-US" dirty="0" smtClean="0"/>
              <a:t>Cool Drums at Current TA-54 Storage Location</a:t>
            </a:r>
          </a:p>
          <a:p>
            <a:r>
              <a:rPr lang="en-US" dirty="0" smtClean="0"/>
              <a:t>Transfer Drums to Waste Characterization, Reduction and Repackaging Facility (WCCR) – 3.2 miles</a:t>
            </a:r>
          </a:p>
          <a:p>
            <a:r>
              <a:rPr lang="en-US" dirty="0" smtClean="0"/>
              <a:t>At WCCR Mix </a:t>
            </a:r>
            <a:r>
              <a:rPr lang="en-US" dirty="0" smtClean="0"/>
              <a:t>with </a:t>
            </a:r>
            <a:r>
              <a:rPr lang="en-US" dirty="0" smtClean="0"/>
              <a:t>Zeolite to Remove D001 and free liquids, Package for Disposal at WIPP</a:t>
            </a:r>
          </a:p>
          <a:p>
            <a:r>
              <a:rPr lang="en-US" dirty="0" smtClean="0"/>
              <a:t>Transfer Stabilized </a:t>
            </a:r>
            <a:r>
              <a:rPr lang="en-US" dirty="0"/>
              <a:t>M</a:t>
            </a:r>
            <a:r>
              <a:rPr lang="en-US" dirty="0" smtClean="0"/>
              <a:t>aterial </a:t>
            </a:r>
            <a:r>
              <a:rPr lang="en-US" dirty="0"/>
              <a:t>B</a:t>
            </a:r>
            <a:r>
              <a:rPr lang="en-US" dirty="0" smtClean="0"/>
              <a:t>ack to TA-54 </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733800"/>
            <a:ext cx="4114800" cy="2743200"/>
          </a:xfrm>
          <a:prstGeom prst="rect">
            <a:avLst/>
          </a:prstGeom>
        </p:spPr>
      </p:pic>
    </p:spTree>
    <p:extLst>
      <p:ext uri="{BB962C8B-B14F-4D97-AF65-F5344CB8AC3E}">
        <p14:creationId xmlns:p14="http://schemas.microsoft.com/office/powerpoint/2010/main" val="2429075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WCCR</a:t>
            </a:r>
            <a:endParaRPr lang="en-US" dirty="0"/>
          </a:p>
        </p:txBody>
      </p:sp>
      <p:sp>
        <p:nvSpPr>
          <p:cNvPr id="3" name="Content Placeholder 2"/>
          <p:cNvSpPr>
            <a:spLocks noGrp="1"/>
          </p:cNvSpPr>
          <p:nvPr>
            <p:ph idx="1"/>
          </p:nvPr>
        </p:nvSpPr>
        <p:spPr>
          <a:xfrm>
            <a:off x="615695" y="1828800"/>
            <a:ext cx="6347714" cy="3880773"/>
          </a:xfrm>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73200"/>
            <a:ext cx="6019800" cy="4013200"/>
          </a:xfrm>
          <a:prstGeom prst="rect">
            <a:avLst/>
          </a:prstGeom>
        </p:spPr>
      </p:pic>
    </p:spTree>
    <p:extLst>
      <p:ext uri="{BB962C8B-B14F-4D97-AF65-F5344CB8AC3E}">
        <p14:creationId xmlns:p14="http://schemas.microsoft.com/office/powerpoint/2010/main" val="307372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RNS Transportation to WCCRF</a:t>
            </a:r>
            <a:endParaRPr lang="en-US" dirty="0"/>
          </a:p>
        </p:txBody>
      </p:sp>
      <p:sp>
        <p:nvSpPr>
          <p:cNvPr id="3" name="Content Placeholder 2"/>
          <p:cNvSpPr>
            <a:spLocks noGrp="1"/>
          </p:cNvSpPr>
          <p:nvPr>
            <p:ph idx="1"/>
          </p:nvPr>
        </p:nvSpPr>
        <p:spPr>
          <a:xfrm>
            <a:off x="609599" y="1676400"/>
            <a:ext cx="6347714" cy="3880773"/>
          </a:xfrm>
        </p:spPr>
        <p:txBody>
          <a:bodyPr>
            <a:normAutofit fontScale="85000" lnSpcReduction="20000"/>
          </a:bodyPr>
          <a:lstStyle/>
          <a:p>
            <a:r>
              <a:rPr lang="en-US" dirty="0" smtClean="0"/>
              <a:t>RNS Control Changes</a:t>
            </a:r>
          </a:p>
          <a:p>
            <a:pPr lvl="1"/>
            <a:r>
              <a:rPr lang="en-US" dirty="0" smtClean="0"/>
              <a:t>Controls Added</a:t>
            </a:r>
          </a:p>
          <a:p>
            <a:pPr lvl="2"/>
            <a:r>
              <a:rPr lang="en-US" dirty="0" smtClean="0"/>
              <a:t>Verification of Cooling Prior to Transfer</a:t>
            </a:r>
          </a:p>
          <a:p>
            <a:pPr lvl="2"/>
            <a:r>
              <a:rPr lang="en-US" dirty="0" smtClean="0"/>
              <a:t>Use of Thermal Cooling Jacket</a:t>
            </a:r>
          </a:p>
          <a:p>
            <a:pPr lvl="2"/>
            <a:r>
              <a:rPr lang="en-US" dirty="0" smtClean="0"/>
              <a:t>PRDwSF is Secured to the Drum</a:t>
            </a:r>
          </a:p>
          <a:p>
            <a:pPr lvl="2"/>
            <a:r>
              <a:rPr lang="en-US" dirty="0" smtClean="0"/>
              <a:t>12-hour Maximum Allowable Transfer Time</a:t>
            </a:r>
            <a:endParaRPr lang="en-US" dirty="0"/>
          </a:p>
          <a:p>
            <a:pPr lvl="1"/>
            <a:r>
              <a:rPr lang="en-US" dirty="0" smtClean="0"/>
              <a:t>Controls Modified</a:t>
            </a:r>
          </a:p>
          <a:p>
            <a:pPr lvl="2"/>
            <a:r>
              <a:rPr lang="en-US" dirty="0" smtClean="0"/>
              <a:t>Container has PRDwSF (</a:t>
            </a:r>
            <a:r>
              <a:rPr lang="en-US" dirty="0"/>
              <a:t>R</a:t>
            </a:r>
            <a:r>
              <a:rPr lang="en-US" dirty="0" smtClean="0"/>
              <a:t>emoves Type A Performance)</a:t>
            </a:r>
          </a:p>
          <a:p>
            <a:pPr lvl="2"/>
            <a:r>
              <a:rPr lang="en-US" dirty="0" smtClean="0"/>
              <a:t>Restricted Public Access via Road Closure</a:t>
            </a:r>
          </a:p>
          <a:p>
            <a:pPr lvl="2"/>
            <a:r>
              <a:rPr lang="en-US" dirty="0" smtClean="0"/>
              <a:t>Reduced Nuclear Material Limit</a:t>
            </a:r>
          </a:p>
          <a:p>
            <a:pPr lvl="2"/>
            <a:r>
              <a:rPr lang="en-US" dirty="0" smtClean="0"/>
              <a:t>Enhanced Road Condition Restrictions</a:t>
            </a:r>
          </a:p>
          <a:p>
            <a:pPr lvl="2"/>
            <a:r>
              <a:rPr lang="en-US" dirty="0" smtClean="0"/>
              <a:t>Reduced Transport Vehicle Speed</a:t>
            </a:r>
          </a:p>
          <a:p>
            <a:r>
              <a:rPr lang="en-US" dirty="0" smtClean="0"/>
              <a:t>Administrative and Safety Management Program Controls unchanged</a:t>
            </a:r>
          </a:p>
          <a:p>
            <a:pPr lvl="2"/>
            <a:endParaRPr lang="en-US" dirty="0" smtClean="0"/>
          </a:p>
          <a:p>
            <a:pPr lvl="1"/>
            <a:endParaRPr lang="en-US" dirty="0"/>
          </a:p>
        </p:txBody>
      </p:sp>
    </p:spTree>
    <p:extLst>
      <p:ext uri="{BB962C8B-B14F-4D97-AF65-F5344CB8AC3E}">
        <p14:creationId xmlns:p14="http://schemas.microsoft.com/office/powerpoint/2010/main" val="235018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4740</TotalTime>
  <Words>499</Words>
  <Application>Microsoft Macintosh PowerPoint</Application>
  <PresentationFormat>On-screen Show (4:3)</PresentationFormat>
  <Paragraphs>61</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Mangal</vt:lpstr>
      <vt:lpstr>Trebuchet MS</vt:lpstr>
      <vt:lpstr>Wingdings 3</vt:lpstr>
      <vt:lpstr>Arial</vt:lpstr>
      <vt:lpstr>Facet</vt:lpstr>
      <vt:lpstr>Remediated Nitrate Salt (RNS) Remediation and  Other WIPP Activities</vt:lpstr>
      <vt:lpstr>RNS Stabilization </vt:lpstr>
      <vt:lpstr>Cause</vt:lpstr>
      <vt:lpstr>PowerPoint Presentation</vt:lpstr>
      <vt:lpstr>Evidence – Out of the Report</vt:lpstr>
      <vt:lpstr>RNS Drums with Filter Assembly</vt:lpstr>
      <vt:lpstr>RNS Stabilization Activities</vt:lpstr>
      <vt:lpstr>WCCR</vt:lpstr>
      <vt:lpstr>RNS Transportation to WCCRF</vt:lpstr>
      <vt:lpstr>RNS Stabilization Preparation Activities</vt:lpstr>
      <vt:lpstr>Status of Other WIPP Shipments</vt:lpstr>
    </vt:vector>
  </TitlesOfParts>
  <Company>Los Alamos National Laboratory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Thorp, Donald T</dc:creator>
  <cp:lastModifiedBy>Microsoft Office User</cp:lastModifiedBy>
  <cp:revision>31</cp:revision>
  <dcterms:created xsi:type="dcterms:W3CDTF">2017-05-10T14:10:00Z</dcterms:created>
  <dcterms:modified xsi:type="dcterms:W3CDTF">2017-05-24T17:33:02Z</dcterms:modified>
</cp:coreProperties>
</file>