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6" r:id="rId2"/>
  </p:sldMasterIdLst>
  <p:notesMasterIdLst>
    <p:notesMasterId r:id="rId11"/>
  </p:notesMasterIdLst>
  <p:handoutMasterIdLst>
    <p:handoutMasterId r:id="rId12"/>
  </p:handoutMasterIdLst>
  <p:sldIdLst>
    <p:sldId id="257" r:id="rId3"/>
    <p:sldId id="259" r:id="rId4"/>
    <p:sldId id="260" r:id="rId5"/>
    <p:sldId id="268" r:id="rId6"/>
    <p:sldId id="271" r:id="rId7"/>
    <p:sldId id="270" r:id="rId8"/>
    <p:sldId id="269" r:id="rId9"/>
    <p:sldId id="267" r:id="rId10"/>
  </p:sldIdLst>
  <p:sldSz cx="9144000" cy="6858000" type="overhead"/>
  <p:notesSz cx="9309100" cy="7023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4788" autoAdjust="0"/>
  </p:normalViewPr>
  <p:slideViewPr>
    <p:cSldViewPr>
      <p:cViewPr>
        <p:scale>
          <a:sx n="90" d="100"/>
          <a:sy n="90" d="100"/>
        </p:scale>
        <p:origin x="66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3943" cy="3511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3541" y="0"/>
            <a:ext cx="4033943" cy="3511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FF1F170E-129A-4276-9AF6-2CDA37100FEF}" type="datetimeFigureOut">
              <a:rPr lang="en-US" smtClean="0"/>
              <a:t>5/18/2017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70320"/>
            <a:ext cx="4033943" cy="3511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3541" y="6670320"/>
            <a:ext cx="4033943" cy="3511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57CD09A4-1C74-4802-8E0C-911B0F1C3D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7840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3943" cy="3511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73003" y="0"/>
            <a:ext cx="4033943" cy="3511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9D2DB436-2DDF-4326-B18B-E3EEC957FC18}" type="datetimeFigureOut">
              <a:rPr lang="en-US" smtClean="0"/>
              <a:t>5/18/2017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900363" y="527050"/>
            <a:ext cx="3509962" cy="26336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910" y="3335973"/>
            <a:ext cx="7447280" cy="31603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70726"/>
            <a:ext cx="4033943" cy="3511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3003" y="6670726"/>
            <a:ext cx="4033943" cy="3511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1EBEADF4-6A08-437C-862C-5A4A9EDF52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767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46913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1"/>
          <p:cNvSpPr>
            <a:spLocks noGrp="1"/>
          </p:cNvSpPr>
          <p:nvPr>
            <p:ph type="body" sz="quarter" idx="11" hasCustomPrompt="1"/>
          </p:nvPr>
        </p:nvSpPr>
        <p:spPr>
          <a:xfrm>
            <a:off x="76200" y="152400"/>
            <a:ext cx="8839200" cy="4572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baseline="0"/>
            </a:lvl1pPr>
            <a:lvl2pPr>
              <a:defRPr/>
            </a:lvl2pPr>
            <a:lvl3pPr>
              <a:defRPr sz="1600"/>
            </a:lvl3pPr>
            <a:lvl4pPr>
              <a:defRPr b="1"/>
            </a:lvl4pPr>
            <a:lvl5pPr marL="1133078" indent="-178991">
              <a:buFont typeface="Arial" panose="020B0604020202020204" pitchFamily="34" charset="0"/>
              <a:buChar char="•"/>
              <a:defRPr baseline="0"/>
            </a:lvl5pPr>
          </a:lstStyle>
          <a:p>
            <a:pPr lvl="0"/>
            <a:r>
              <a:rPr lang="en-US" dirty="0" smtClean="0"/>
              <a:t>Title of this slide: Arial Narrow 22 </a:t>
            </a:r>
            <a:r>
              <a:rPr lang="en-US" dirty="0" err="1" smtClean="0"/>
              <a:t>pt</a:t>
            </a:r>
            <a:r>
              <a:rPr lang="en-US" dirty="0" smtClean="0"/>
              <a:t> bold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 hasCustomPrompt="1"/>
          </p:nvPr>
        </p:nvSpPr>
        <p:spPr>
          <a:xfrm>
            <a:off x="76200" y="762000"/>
            <a:ext cx="8686800" cy="51054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600"/>
            </a:lvl3pPr>
            <a:lvl4pPr>
              <a:defRPr sz="1500" b="1"/>
            </a:lvl4pPr>
            <a:lvl5pPr marL="1133078" indent="-178991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First level bullet: Arial Narrow, 20 pt. bold</a:t>
            </a:r>
          </a:p>
          <a:p>
            <a:pPr lvl="1"/>
            <a:r>
              <a:rPr lang="en-US" dirty="0" smtClean="0"/>
              <a:t>Second level bullet: Arial Narrow, 20 </a:t>
            </a:r>
            <a:r>
              <a:rPr lang="en-US" dirty="0" err="1" smtClean="0"/>
              <a:t>pt</a:t>
            </a:r>
            <a:r>
              <a:rPr lang="en-US" dirty="0" smtClean="0"/>
              <a:t> plain</a:t>
            </a:r>
          </a:p>
          <a:p>
            <a:pPr lvl="2"/>
            <a:r>
              <a:rPr lang="en-US" dirty="0" smtClean="0"/>
              <a:t>Third level bullet: Arial Narrow, 16 </a:t>
            </a:r>
            <a:r>
              <a:rPr lang="en-US" dirty="0" err="1" smtClean="0"/>
              <a:t>pt</a:t>
            </a:r>
            <a:r>
              <a:rPr lang="en-US" dirty="0" smtClean="0"/>
              <a:t> italic </a:t>
            </a:r>
          </a:p>
          <a:p>
            <a:pPr lvl="3"/>
            <a:r>
              <a:rPr lang="en-US" dirty="0" smtClean="0"/>
              <a:t>Fourth level: Arial Narrow, 15 pt. bold</a:t>
            </a:r>
          </a:p>
          <a:p>
            <a:pPr lvl="4"/>
            <a:r>
              <a:rPr lang="en-US" dirty="0" smtClean="0"/>
              <a:t>Fifth level: Arial Narrow, 12 </a:t>
            </a:r>
            <a:r>
              <a:rPr lang="en-US" dirty="0" err="1" smtClean="0"/>
              <a:t>pt</a:t>
            </a:r>
            <a:r>
              <a:rPr lang="en-US" dirty="0" smtClean="0"/>
              <a:t> italic</a:t>
            </a:r>
            <a:endParaRPr lang="en-US" dirty="0"/>
          </a:p>
        </p:txBody>
      </p:sp>
      <p:sp>
        <p:nvSpPr>
          <p:cNvPr id="3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8534400" y="6400800"/>
            <a:ext cx="381000" cy="304800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pPr algn="ctr"/>
            <a:fld id="{5A65EF76-EBBD-428C-9EC4-3B8033C9CDEE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84014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10159"/>
            <a:ext cx="8077200" cy="3723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1496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Arial Narrow" pitchFamily="34" charset="0"/>
          <a:ea typeface="+mj-ea"/>
          <a:cs typeface="+mj-cs"/>
        </a:defRPr>
      </a:lvl1pPr>
    </p:titleStyle>
    <p:bodyStyle>
      <a:lvl1pPr marL="218678" indent="-218678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b="1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1pPr>
      <a:lvl2pPr marL="447278" indent="-208756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2pPr>
      <a:lvl3pPr marL="675878" indent="-149225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3pPr>
      <a:lvl4pPr marL="904478" indent="-159147" algn="l" defTabSz="9144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4pPr>
      <a:lvl5pPr marL="1133078" indent="-178991" algn="l" defTabSz="914400" rtl="0" eaLnBrk="1" latinLnBrk="0" hangingPunct="1">
        <a:spcBef>
          <a:spcPct val="20000"/>
        </a:spcBef>
        <a:buFont typeface="Arial" pitchFamily="34" charset="0"/>
        <a:buChar char="»"/>
        <a:defRPr sz="1200" i="1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09574"/>
            <a:ext cx="9144000" cy="614842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2600" y="685800"/>
            <a:ext cx="8704618" cy="22189"/>
          </a:xfrm>
          <a:prstGeom prst="rect">
            <a:avLst/>
          </a:prstGeom>
        </p:spPr>
      </p:pic>
      <p:sp>
        <p:nvSpPr>
          <p:cNvPr id="6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8534400" y="6400800"/>
            <a:ext cx="381000" cy="304800"/>
          </a:xfrm>
          <a:prstGeom prst="rect">
            <a:avLst/>
          </a:prstGeom>
        </p:spPr>
        <p:txBody>
          <a:bodyPr/>
          <a:lstStyle>
            <a:lvl1pPr>
              <a:defRPr sz="1050"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pPr algn="ctr"/>
            <a:fld id="{5A65EF76-EBBD-428C-9EC4-3B8033C9CDEE}" type="slidenum">
              <a:rPr lang="en-US" smtClean="0"/>
              <a:pPr algn="ct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684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Arial Narrow" pitchFamily="34" charset="0"/>
          <a:ea typeface="+mj-ea"/>
          <a:cs typeface="+mj-cs"/>
        </a:defRPr>
      </a:lvl1pPr>
    </p:titleStyle>
    <p:bodyStyle>
      <a:lvl1pPr marL="218678" indent="-218678" algn="l" defTabSz="914400" rtl="0" eaLnBrk="1" latinLnBrk="0" hangingPunct="1">
        <a:spcBef>
          <a:spcPct val="20000"/>
        </a:spcBef>
        <a:buFont typeface="Arial" pitchFamily="34" charset="0"/>
        <a:buChar char="•"/>
        <a:defRPr sz="2200" b="1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1pPr>
      <a:lvl2pPr marL="447278" indent="-208756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2pPr>
      <a:lvl3pPr marL="675878" indent="-149225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3pPr>
      <a:lvl4pPr marL="904478" indent="-159147" algn="l" defTabSz="9144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4pPr>
      <a:lvl5pPr marL="1133078" indent="-178991" algn="l" defTabSz="914400" rtl="0" eaLnBrk="1" latinLnBrk="0" hangingPunct="1">
        <a:spcBef>
          <a:spcPct val="20000"/>
        </a:spcBef>
        <a:buFont typeface="Arial" pitchFamily="34" charset="0"/>
        <a:buChar char="»"/>
        <a:defRPr sz="1200" i="1" kern="1200">
          <a:solidFill>
            <a:schemeClr val="tx1"/>
          </a:solidFill>
          <a:latin typeface="Arial Narrow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457200" y="1752600"/>
            <a:ext cx="73914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 smtClean="0">
                <a:solidFill>
                  <a:schemeClr val="bg1"/>
                </a:solidFill>
                <a:latin typeface="Arial Narrow" pitchFamily="34" charset="0"/>
              </a:rPr>
              <a:t>When US DOT Leaves</a:t>
            </a:r>
            <a:endParaRPr lang="en-US" sz="24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457200" y="2659797"/>
            <a:ext cx="70866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i="1" dirty="0" smtClean="0">
                <a:solidFill>
                  <a:schemeClr val="bg1"/>
                </a:solidFill>
                <a:latin typeface="Arial Narrow" pitchFamily="34" charset="0"/>
              </a:rPr>
              <a:t>Notice of  Claim SC-2017-0005-US1377 </a:t>
            </a:r>
          </a:p>
          <a:p>
            <a:pPr eaLnBrk="1" hangingPunct="1">
              <a:spcBef>
                <a:spcPct val="50000"/>
              </a:spcBef>
            </a:pPr>
            <a:r>
              <a:rPr lang="en-US" sz="1600" i="1" dirty="0" smtClean="0">
                <a:solidFill>
                  <a:schemeClr val="bg1"/>
                </a:solidFill>
                <a:latin typeface="Arial Narrow" pitchFamily="34" charset="0"/>
              </a:rPr>
              <a:t>Lessons Learned  </a:t>
            </a:r>
            <a:endParaRPr lang="en-US" sz="1600" i="1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457200" y="4495800"/>
            <a:ext cx="7391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 smtClean="0">
                <a:solidFill>
                  <a:schemeClr val="tx1"/>
                </a:solidFill>
                <a:latin typeface="Arial Narrow" pitchFamily="34" charset="0"/>
              </a:rPr>
              <a:t>Teri Davis, Motor Carrier Compliance</a:t>
            </a:r>
            <a:endParaRPr lang="en-US" b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7" name="Text Box 7"/>
          <p:cNvSpPr txBox="1">
            <a:spLocks noChangeArrowheads="1"/>
          </p:cNvSpPr>
          <p:nvPr/>
        </p:nvSpPr>
        <p:spPr bwMode="auto">
          <a:xfrm>
            <a:off x="457200" y="4767263"/>
            <a:ext cx="7391400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600" dirty="0" smtClean="0">
                <a:solidFill>
                  <a:schemeClr val="tx1"/>
                </a:solidFill>
                <a:latin typeface="Arial Narrow" pitchFamily="34" charset="0"/>
              </a:rPr>
              <a:t>Savannah River Site / Savannah River Nuclear Solutions, LLC  </a:t>
            </a:r>
            <a:endParaRPr lang="en-US" sz="1600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457200" y="5238750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i="1" dirty="0" smtClean="0">
                <a:solidFill>
                  <a:schemeClr val="tx1"/>
                </a:solidFill>
                <a:latin typeface="Arial Narrow" pitchFamily="34" charset="0"/>
              </a:rPr>
              <a:t>CTMA</a:t>
            </a:r>
            <a:endParaRPr lang="en-US" sz="1200" i="1" dirty="0">
              <a:solidFill>
                <a:schemeClr val="tx1"/>
              </a:solidFill>
              <a:latin typeface="Arial Narrow" pitchFamily="34" charset="0"/>
            </a:endParaRP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457200" y="5486400"/>
            <a:ext cx="5486400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200" i="1" dirty="0" smtClean="0">
                <a:solidFill>
                  <a:schemeClr val="tx1"/>
                </a:solidFill>
                <a:latin typeface="Arial Narrow" pitchFamily="34" charset="0"/>
              </a:rPr>
              <a:t>May </a:t>
            </a:r>
            <a:r>
              <a:rPr lang="en-US" sz="1200" i="1" dirty="0" smtClean="0">
                <a:solidFill>
                  <a:schemeClr val="tx1"/>
                </a:solidFill>
                <a:latin typeface="Arial Narrow" pitchFamily="34" charset="0"/>
              </a:rPr>
              <a:t>2017</a:t>
            </a:r>
          </a:p>
          <a:p>
            <a:pPr eaLnBrk="1" hangingPunct="1">
              <a:spcBef>
                <a:spcPct val="50000"/>
              </a:spcBef>
            </a:pPr>
            <a:r>
              <a:rPr lang="en-US" sz="1200" i="1" dirty="0" smtClean="0">
                <a:latin typeface="Arial Narrow" pitchFamily="34" charset="0"/>
              </a:rPr>
              <a:t>Point Clear, AL</a:t>
            </a:r>
            <a:endParaRPr lang="en-US" sz="1200" i="1" dirty="0" smtClean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564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FMCSA HM Compliance Investigation Oct 24-27, 2016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/>
            <a:fld id="{5A65EF76-EBBD-428C-9EC4-3B8033C9CDEE}" type="slidenum">
              <a:rPr lang="en-US" smtClean="0"/>
              <a:pPr algn="ctr"/>
              <a:t>2</a:t>
            </a:fld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1371600"/>
            <a:ext cx="6248400" cy="4398459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52400" y="762000"/>
            <a:ext cx="2741456" cy="707886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en-US" sz="2000" b="1" dirty="0" smtClean="0">
                <a:latin typeface="Arial Narrow" panose="020B0606020202030204" pitchFamily="34" charset="0"/>
              </a:rPr>
              <a:t>Before DOT comes to call</a:t>
            </a:r>
          </a:p>
          <a:p>
            <a:r>
              <a:rPr lang="en-US" sz="2000" b="1" dirty="0" smtClean="0">
                <a:latin typeface="Arial Narrow" panose="020B0606020202030204" pitchFamily="34" charset="0"/>
              </a:rPr>
              <a:t>Relax</a:t>
            </a:r>
            <a:endParaRPr lang="en-US" sz="2000" b="1" dirty="0" smtClean="0">
              <a:latin typeface="Arial Narrow" panose="020B060602020203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582543">
            <a:off x="1931647" y="4639591"/>
            <a:ext cx="627863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DOT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9725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FMCSA HM Compliance Investigation Oct 24-27, 2016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You  got this!</a:t>
            </a:r>
            <a:endParaRPr lang="en-US" dirty="0" smtClean="0"/>
          </a:p>
          <a:p>
            <a:pPr marL="238522" lvl="1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/>
            <a:fld id="{5A65EF76-EBBD-428C-9EC4-3B8033C9CDEE}" type="slidenum">
              <a:rPr lang="en-US" smtClean="0"/>
              <a:pPr algn="ctr"/>
              <a:t>3</a:t>
            </a:fld>
            <a:endParaRPr lang="en-US" dirty="0"/>
          </a:p>
        </p:txBody>
      </p:sp>
      <p:pic>
        <p:nvPicPr>
          <p:cNvPr id="5" name="Content Placeholder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811" b="13186"/>
          <a:stretch/>
        </p:blipFill>
        <p:spPr>
          <a:xfrm>
            <a:off x="1371600" y="1371600"/>
            <a:ext cx="6063880" cy="3246508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2156622" y="3586199"/>
            <a:ext cx="5033056" cy="758883"/>
            <a:chOff x="2156622" y="3586199"/>
            <a:chExt cx="5033056" cy="758883"/>
          </a:xfrm>
        </p:grpSpPr>
        <p:sp>
          <p:nvSpPr>
            <p:cNvPr id="6" name="Rectangle 5"/>
            <p:cNvSpPr/>
            <p:nvPr/>
          </p:nvSpPr>
          <p:spPr>
            <a:xfrm rot="21123764">
              <a:off x="2156622" y="3964082"/>
              <a:ext cx="685800" cy="3810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Freestyle Script" panose="030804020302050B0404" pitchFamily="66" charset="0"/>
                </a:rPr>
                <a:t>HOS</a:t>
              </a:r>
              <a:endParaRPr lang="en-US" sz="2000" b="1" dirty="0">
                <a:solidFill>
                  <a:schemeClr val="tx1"/>
                </a:solidFill>
                <a:latin typeface="Freestyle Script" panose="030804020302050B0404" pitchFamily="66" charset="0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4556051" y="3586199"/>
              <a:ext cx="606056" cy="36150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Freestyle Script" panose="030804020302050B0404" pitchFamily="66" charset="0"/>
                </a:rPr>
                <a:t>DQ</a:t>
              </a:r>
              <a:endParaRPr lang="en-US" sz="2000" b="1" dirty="0">
                <a:solidFill>
                  <a:schemeClr val="tx1"/>
                </a:solidFill>
                <a:latin typeface="Freestyle Script" panose="030804020302050B0404" pitchFamily="66" charset="0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 rot="703875">
              <a:off x="6583622" y="3586199"/>
              <a:ext cx="606056" cy="36150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 smtClean="0">
                  <a:solidFill>
                    <a:schemeClr val="tx1"/>
                  </a:solidFill>
                  <a:latin typeface="Freestyle Script" panose="030804020302050B0404" pitchFamily="66" charset="0"/>
                </a:rPr>
                <a:t>D/A</a:t>
              </a:r>
              <a:endParaRPr lang="en-US" sz="2000" b="1" dirty="0">
                <a:solidFill>
                  <a:schemeClr val="tx1"/>
                </a:solidFill>
                <a:latin typeface="Freestyle Script" panose="030804020302050B0404" pitchFamily="66" charset="0"/>
              </a:endParaRPr>
            </a:p>
          </p:txBody>
        </p:sp>
      </p:grpSp>
      <p:sp>
        <p:nvSpPr>
          <p:cNvPr id="11" name="Parallelogram 10"/>
          <p:cNvSpPr/>
          <p:nvPr/>
        </p:nvSpPr>
        <p:spPr>
          <a:xfrm>
            <a:off x="6248400" y="5105400"/>
            <a:ext cx="1143000" cy="3048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Parallelogram 11"/>
          <p:cNvSpPr/>
          <p:nvPr/>
        </p:nvSpPr>
        <p:spPr>
          <a:xfrm>
            <a:off x="6400800" y="4953000"/>
            <a:ext cx="1143000" cy="3048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Parallelogram 12"/>
          <p:cNvSpPr/>
          <p:nvPr/>
        </p:nvSpPr>
        <p:spPr>
          <a:xfrm>
            <a:off x="6553200" y="4885662"/>
            <a:ext cx="1143000" cy="3048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Parallelogram 13"/>
          <p:cNvSpPr/>
          <p:nvPr/>
        </p:nvSpPr>
        <p:spPr>
          <a:xfrm rot="21136219">
            <a:off x="6705600" y="4723682"/>
            <a:ext cx="1143000" cy="3048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Freestyle Script" panose="030804020302050B0404" pitchFamily="66" charset="0"/>
              </a:rPr>
              <a:t>CMVs</a:t>
            </a:r>
          </a:p>
        </p:txBody>
      </p:sp>
      <p:pic>
        <p:nvPicPr>
          <p:cNvPr id="15" name="Picture 2" descr="C:\Users\e7682\AppData\Local\Microsoft\Windows\Temporary Internet Files\Content.IE5\2Y451R4Z\SharpieMarker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3905" y="434340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8675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FMCSA HM Compliance Investigation Oct 24-27, 2016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Have Ticklers for</a:t>
            </a:r>
          </a:p>
          <a:p>
            <a:r>
              <a:rPr lang="en-US" dirty="0" smtClean="0"/>
              <a:t>Permits and Registrations  </a:t>
            </a:r>
          </a:p>
          <a:p>
            <a:r>
              <a:rPr lang="en-US" dirty="0" smtClean="0"/>
              <a:t>Transportation Security Plan</a:t>
            </a:r>
            <a:r>
              <a:rPr lang="en-US" dirty="0" smtClean="0">
                <a:solidFill>
                  <a:srgbClr val="FF0000"/>
                </a:solidFill>
              </a:rPr>
              <a:t>*</a:t>
            </a:r>
          </a:p>
          <a:p>
            <a:r>
              <a:rPr lang="en-US" dirty="0" smtClean="0"/>
              <a:t>Updates to Drug &amp; Alcohol policy and other procedures</a:t>
            </a:r>
          </a:p>
          <a:p>
            <a:r>
              <a:rPr lang="en-US" dirty="0" smtClean="0"/>
              <a:t>Checking up on Drug and Alcohol test numbers at least quarterly </a:t>
            </a:r>
            <a:r>
              <a:rPr lang="en-US" dirty="0" smtClean="0">
                <a:solidFill>
                  <a:srgbClr val="FF0000"/>
                </a:solidFill>
              </a:rPr>
              <a:t>*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Match up HM Shipping papers with your HOS</a:t>
            </a:r>
            <a:r>
              <a:rPr lang="en-US" dirty="0" smtClean="0">
                <a:solidFill>
                  <a:srgbClr val="FF0000"/>
                </a:solidFill>
              </a:rPr>
              <a:t>*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Obtain MVRs for each renewed Medical Certificate</a:t>
            </a:r>
            <a:r>
              <a:rPr lang="en-US" dirty="0" smtClean="0">
                <a:solidFill>
                  <a:srgbClr val="FF0000"/>
                </a:solidFill>
              </a:rPr>
              <a:t>* </a:t>
            </a:r>
            <a:r>
              <a:rPr lang="en-US" dirty="0" smtClean="0"/>
              <a:t>AND check the DMV for errors!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/>
            <a:fld id="{5A65EF76-EBBD-428C-9EC4-3B8033C9CDEE}" type="slidenum">
              <a:rPr lang="en-US" smtClean="0"/>
              <a:pPr algn="ctr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4058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FMCSA HM Compliance Investigation Oct 24-27, 2016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 smtClean="0"/>
              <a:t>Management may “assume” RISK</a:t>
            </a:r>
          </a:p>
          <a:p>
            <a:pPr marL="0" indent="0">
              <a:buNone/>
            </a:pPr>
            <a:r>
              <a:rPr lang="en-US" sz="2400" dirty="0" smtClean="0"/>
              <a:t>	just remember who will be jumping through the hoops…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/>
            <a:fld id="{5A65EF76-EBBD-428C-9EC4-3B8033C9CDEE}" type="slidenum">
              <a:rPr lang="en-US" smtClean="0"/>
              <a:pPr algn="ctr"/>
              <a:t>5</a:t>
            </a:fld>
            <a:endParaRPr lang="en-US" dirty="0"/>
          </a:p>
        </p:txBody>
      </p:sp>
      <p:pic>
        <p:nvPicPr>
          <p:cNvPr id="1028" name="Picture 4" descr="C:\Users\e7682\AppData\Local\Microsoft\Windows\Temporary Internet Files\Content.IE5\UXI8WP4C\0511-0703-0618-4449_unsure_businesswoman_looking_a_flaming_circus_hoop_clipart_image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057400"/>
            <a:ext cx="3581400" cy="32590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73043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FMCSA HM Compliance Investigation Oct 24-27, 2016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DOT vs DOE</a:t>
            </a:r>
          </a:p>
          <a:p>
            <a:r>
              <a:rPr lang="en-US" dirty="0" smtClean="0"/>
              <a:t>Do not eschew US DOT numbers with DOE required “DOT” numbers</a:t>
            </a:r>
          </a:p>
          <a:p>
            <a:pPr lvl="1"/>
            <a:r>
              <a:rPr lang="en-US" dirty="0" smtClean="0"/>
              <a:t>Onsite only vehicles</a:t>
            </a:r>
          </a:p>
          <a:p>
            <a:pPr lvl="1"/>
            <a:r>
              <a:rPr lang="en-US" dirty="0" smtClean="0"/>
              <a:t>Onsite only drivers</a:t>
            </a:r>
          </a:p>
          <a:p>
            <a:pPr marL="238522" lvl="1" indent="0">
              <a:buNone/>
            </a:pPr>
            <a:endParaRPr lang="en-US" dirty="0" smtClean="0"/>
          </a:p>
          <a:p>
            <a:r>
              <a:rPr lang="en-US" dirty="0" smtClean="0"/>
              <a:t>Utilize the TSD for FMCSA</a:t>
            </a:r>
          </a:p>
          <a:p>
            <a:pPr lvl="1"/>
            <a:r>
              <a:rPr lang="en-US" dirty="0" smtClean="0"/>
              <a:t>TSP</a:t>
            </a:r>
          </a:p>
          <a:p>
            <a:pPr lvl="1"/>
            <a:r>
              <a:rPr lang="en-US" dirty="0" smtClean="0"/>
              <a:t>Comm</a:t>
            </a:r>
            <a:r>
              <a:rPr lang="en-US" dirty="0" smtClean="0"/>
              <a:t> Plan</a:t>
            </a:r>
          </a:p>
          <a:p>
            <a:pPr marL="238522" lvl="1" indent="0">
              <a:buNone/>
            </a:pPr>
            <a:endParaRPr lang="en-US" dirty="0"/>
          </a:p>
          <a:p>
            <a:pPr marL="238522" lvl="1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/>
            <a:fld id="{5A65EF76-EBBD-428C-9EC4-3B8033C9CDEE}" type="slidenum">
              <a:rPr lang="en-US" smtClean="0"/>
              <a:pPr algn="ctr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66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FMCSA HM Compliance Investigation Oct 24-27, 2016</a:t>
            </a:r>
          </a:p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Do not assume you have to pay what they are asking!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	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/>
            <a:fld id="{5A65EF76-EBBD-428C-9EC4-3B8033C9CDEE}" type="slidenum">
              <a:rPr lang="en-US" smtClean="0"/>
              <a:pPr algn="ctr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 rot="20608067">
            <a:off x="1031192" y="2090504"/>
            <a:ext cx="6298375" cy="12003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9525">
            <a:solidFill>
              <a:schemeClr val="tx1"/>
            </a:solidFill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7200" b="1" dirty="0"/>
              <a:t>40% reduction</a:t>
            </a:r>
            <a:endParaRPr lang="en-US" sz="7200" b="1" dirty="0" smtClean="0"/>
          </a:p>
        </p:txBody>
      </p:sp>
    </p:spTree>
    <p:extLst>
      <p:ext uri="{BB962C8B-B14F-4D97-AF65-F5344CB8AC3E}">
        <p14:creationId xmlns:p14="http://schemas.microsoft.com/office/powerpoint/2010/main" val="162962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FMCSA HM Compliance Investigation Oct 24-27, 2016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/>
            <a:fld id="{5A65EF76-EBBD-428C-9EC4-3B8033C9CDEE}" type="slidenum">
              <a:rPr lang="en-US" smtClean="0"/>
              <a:pPr algn="ctr"/>
              <a:t>8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400"/>
          <a:stretch/>
        </p:blipFill>
        <p:spPr>
          <a:xfrm>
            <a:off x="838200" y="837491"/>
            <a:ext cx="4495800" cy="335686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 rot="20587519">
            <a:off x="1848718" y="3276059"/>
            <a:ext cx="5922051" cy="101566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22225">
            <a:solidFill>
              <a:schemeClr val="tx1"/>
            </a:solidFill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NEVER GIVE IN</a:t>
            </a:r>
            <a:endParaRPr lang="en-US" sz="6000" dirty="0" smtClean="0"/>
          </a:p>
        </p:txBody>
      </p:sp>
    </p:spTree>
    <p:extLst>
      <p:ext uri="{BB962C8B-B14F-4D97-AF65-F5344CB8AC3E}">
        <p14:creationId xmlns:p14="http://schemas.microsoft.com/office/powerpoint/2010/main" val="3853437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69B0"/>
      </a:dk2>
      <a:lt2>
        <a:srgbClr val="8FD2FF"/>
      </a:lt2>
      <a:accent1>
        <a:srgbClr val="0069B0"/>
      </a:accent1>
      <a:accent2>
        <a:srgbClr val="8FD2FF"/>
      </a:accent2>
      <a:accent3>
        <a:srgbClr val="F3901D"/>
      </a:accent3>
      <a:accent4>
        <a:srgbClr val="006F51"/>
      </a:accent4>
      <a:accent5>
        <a:srgbClr val="9DF5D3"/>
      </a:accent5>
      <a:accent6>
        <a:srgbClr val="FEF064"/>
      </a:accent6>
      <a:hlink>
        <a:srgbClr val="4DC9FF"/>
      </a:hlink>
      <a:folHlink>
        <a:srgbClr val="EE342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SRNS 2014">
      <a:dk1>
        <a:srgbClr val="000000"/>
      </a:dk1>
      <a:lt1>
        <a:srgbClr val="FFFFFF"/>
      </a:lt1>
      <a:dk2>
        <a:srgbClr val="0069B0"/>
      </a:dk2>
      <a:lt2>
        <a:srgbClr val="8FD2FF"/>
      </a:lt2>
      <a:accent1>
        <a:srgbClr val="F3901D"/>
      </a:accent1>
      <a:accent2>
        <a:srgbClr val="F9CA91"/>
      </a:accent2>
      <a:accent3>
        <a:srgbClr val="FEF064"/>
      </a:accent3>
      <a:accent4>
        <a:srgbClr val="FEF7B0"/>
      </a:accent4>
      <a:accent5>
        <a:srgbClr val="006F51"/>
      </a:accent5>
      <a:accent6>
        <a:srgbClr val="9DF5D3"/>
      </a:accent6>
      <a:hlink>
        <a:srgbClr val="4DC9FF"/>
      </a:hlink>
      <a:folHlink>
        <a:srgbClr val="EE342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/>
      <a:lstStyle>
        <a:defPPr>
          <a:defRPr dirty="0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5522</TotalTime>
  <Words>220</Words>
  <Application>Microsoft Office PowerPoint</Application>
  <PresentationFormat>Overhead</PresentationFormat>
  <Paragraphs>59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Office Theme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PETTY, KATHY R</dc:creator>
  <cp:lastModifiedBy>DAVIS, TERESA MARIE</cp:lastModifiedBy>
  <cp:revision>126</cp:revision>
  <cp:lastPrinted>2017-05-18T20:08:27Z</cp:lastPrinted>
  <dcterms:created xsi:type="dcterms:W3CDTF">2013-02-27T19:43:20Z</dcterms:created>
  <dcterms:modified xsi:type="dcterms:W3CDTF">2017-05-18T20:49:58Z</dcterms:modified>
</cp:coreProperties>
</file>