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1"/>
  </p:sldMasterIdLst>
  <p:notesMasterIdLst>
    <p:notesMasterId r:id="rId20"/>
  </p:notesMasterIdLst>
  <p:sldIdLst>
    <p:sldId id="256" r:id="rId2"/>
    <p:sldId id="266" r:id="rId3"/>
    <p:sldId id="271" r:id="rId4"/>
    <p:sldId id="273" r:id="rId5"/>
    <p:sldId id="281" r:id="rId6"/>
    <p:sldId id="283" r:id="rId7"/>
    <p:sldId id="282" r:id="rId8"/>
    <p:sldId id="274" r:id="rId9"/>
    <p:sldId id="277" r:id="rId10"/>
    <p:sldId id="278" r:id="rId11"/>
    <p:sldId id="276" r:id="rId12"/>
    <p:sldId id="257" r:id="rId13"/>
    <p:sldId id="258" r:id="rId14"/>
    <p:sldId id="264" r:id="rId15"/>
    <p:sldId id="263" r:id="rId16"/>
    <p:sldId id="279" r:id="rId17"/>
    <p:sldId id="284" r:id="rId18"/>
    <p:sldId id="28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49" autoAdjust="0"/>
    <p:restoredTop sz="94660"/>
  </p:normalViewPr>
  <p:slideViewPr>
    <p:cSldViewPr>
      <p:cViewPr varScale="1">
        <p:scale>
          <a:sx n="58" d="100"/>
          <a:sy n="58" d="100"/>
        </p:scale>
        <p:origin x="46" y="18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6D468-B0CF-48CC-BBC5-0B0BA96D22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779B98A-5E5B-4612-BD15-7A527DA97A1E}">
      <dgm:prSet phldrT="[Text]" custT="1"/>
      <dgm:spPr>
        <a:solidFill>
          <a:srgbClr val="0070C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dirty="0">
              <a:latin typeface="Arial Narrow" panose="020B0606020202030204" pitchFamily="34" charset="0"/>
            </a:rPr>
            <a:t>The Van Line</a:t>
          </a:r>
        </a:p>
      </dgm:t>
    </dgm:pt>
    <dgm:pt modelId="{3878DDB5-E8FB-48C9-9A0E-862638B0AF5B}" type="parTrans" cxnId="{FF51AAA2-3CCC-40F3-A6AF-7CC718A98AD4}">
      <dgm:prSet/>
      <dgm:spPr/>
      <dgm:t>
        <a:bodyPr/>
        <a:lstStyle/>
        <a:p>
          <a:endParaRPr lang="en-US"/>
        </a:p>
      </dgm:t>
    </dgm:pt>
    <dgm:pt modelId="{F8900385-C5D0-4877-B2D7-3D4992405AF7}" type="sibTrans" cxnId="{FF51AAA2-3CCC-40F3-A6AF-7CC718A98AD4}">
      <dgm:prSet/>
      <dgm:spPr/>
      <dgm:t>
        <a:bodyPr/>
        <a:lstStyle/>
        <a:p>
          <a:endParaRPr lang="en-US"/>
        </a:p>
      </dgm:t>
    </dgm:pt>
    <dgm:pt modelId="{BC390480-B82D-48F1-93C2-6D2E5627F1E3}">
      <dgm:prSet phldrT="[Text]" custT="1"/>
      <dgm:spPr>
        <a:solidFill>
          <a:srgbClr val="0070C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t"/>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Booking Agent</a:t>
          </a:r>
        </a:p>
        <a:p>
          <a:r>
            <a:rPr lang="en-US" sz="1800" dirty="0">
              <a:latin typeface="Arial" panose="020B0604020202020204" pitchFamily="34" charset="0"/>
              <a:cs typeface="Arial" panose="020B0604020202020204" pitchFamily="34" charset="0"/>
            </a:rPr>
            <a:t>(B.A.)</a:t>
          </a:r>
        </a:p>
        <a:p>
          <a:r>
            <a:rPr lang="en-US" sz="1800" dirty="0">
              <a:latin typeface="Arial" panose="020B0604020202020204" pitchFamily="34" charset="0"/>
              <a:cs typeface="Arial" panose="020B0604020202020204" pitchFamily="34" charset="0"/>
            </a:rPr>
            <a:t>Directs the Move</a:t>
          </a:r>
        </a:p>
      </dgm:t>
    </dgm:pt>
    <dgm:pt modelId="{B98D50FA-CFE4-41C2-BE57-460C982C48CB}" type="parTrans" cxnId="{0D0841A0-5A5A-4C80-AFE3-BD7C809A7697}">
      <dgm:prSet/>
      <dgm:spPr/>
      <dgm:t>
        <a:bodyPr/>
        <a:lstStyle/>
        <a:p>
          <a:endParaRPr lang="en-US" dirty="0">
            <a:solidFill>
              <a:schemeClr val="tx1"/>
            </a:solidFill>
          </a:endParaRPr>
        </a:p>
      </dgm:t>
    </dgm:pt>
    <dgm:pt modelId="{01C73858-A280-4402-A02D-64EF53EF55B9}" type="sibTrans" cxnId="{0D0841A0-5A5A-4C80-AFE3-BD7C809A7697}">
      <dgm:prSet/>
      <dgm:spPr/>
      <dgm:t>
        <a:bodyPr/>
        <a:lstStyle/>
        <a:p>
          <a:endParaRPr lang="en-US"/>
        </a:p>
      </dgm:t>
    </dgm:pt>
    <dgm:pt modelId="{C660F1DA-10DE-4830-88FC-1CD4E8348965}">
      <dgm:prSet phldrT="[Text]" custT="1"/>
      <dgm:spPr>
        <a:solidFill>
          <a:srgbClr val="0070C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a:latin typeface="Arial" panose="020B0604020202020204" pitchFamily="34" charset="0"/>
              <a:cs typeface="Arial" panose="020B0604020202020204" pitchFamily="34" charset="0"/>
            </a:rPr>
            <a:t>Origin Agent</a:t>
          </a:r>
        </a:p>
        <a:p>
          <a:r>
            <a:rPr lang="en-US" sz="1800" dirty="0">
              <a:latin typeface="Arial" panose="020B0604020202020204" pitchFamily="34" charset="0"/>
              <a:cs typeface="Arial" panose="020B0604020202020204" pitchFamily="34" charset="0"/>
            </a:rPr>
            <a:t>(O.A.)</a:t>
          </a:r>
        </a:p>
        <a:p>
          <a:r>
            <a:rPr lang="en-US" sz="1800" dirty="0">
              <a:latin typeface="Arial" panose="020B0604020202020204" pitchFamily="34" charset="0"/>
              <a:cs typeface="Arial" panose="020B0604020202020204" pitchFamily="34" charset="0"/>
            </a:rPr>
            <a:t>Survey/Estimate &amp; Packing</a:t>
          </a:r>
        </a:p>
      </dgm:t>
    </dgm:pt>
    <dgm:pt modelId="{BABE5991-A433-4AC2-8543-45403F01B979}" type="parTrans" cxnId="{D024CFA5-751C-4729-8E69-A518A6757688}">
      <dgm:prSet/>
      <dgm:spPr/>
      <dgm:t>
        <a:bodyPr/>
        <a:lstStyle/>
        <a:p>
          <a:endParaRPr lang="en-US" dirty="0"/>
        </a:p>
      </dgm:t>
    </dgm:pt>
    <dgm:pt modelId="{E3675CC9-CA94-48E2-86D2-C306216BE531}" type="sibTrans" cxnId="{D024CFA5-751C-4729-8E69-A518A6757688}">
      <dgm:prSet/>
      <dgm:spPr/>
      <dgm:t>
        <a:bodyPr/>
        <a:lstStyle/>
        <a:p>
          <a:endParaRPr lang="en-US"/>
        </a:p>
      </dgm:t>
    </dgm:pt>
    <dgm:pt modelId="{2FD88A04-DF9A-4F9E-8C3C-2C19520A78D4}">
      <dgm:prSet custT="1"/>
      <dgm:spPr>
        <a:solidFill>
          <a:srgbClr val="0070C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a:latin typeface="Arial" panose="020B0604020202020204" pitchFamily="34" charset="0"/>
              <a:cs typeface="Arial" panose="020B0604020202020204" pitchFamily="34" charset="0"/>
            </a:rPr>
            <a:t>Hauling Agent</a:t>
          </a:r>
        </a:p>
        <a:p>
          <a:r>
            <a:rPr lang="en-US" sz="1800" dirty="0">
              <a:latin typeface="Arial" panose="020B0604020202020204" pitchFamily="34" charset="0"/>
              <a:cs typeface="Arial" panose="020B0604020202020204" pitchFamily="34" charset="0"/>
            </a:rPr>
            <a:t>(H.A.) </a:t>
          </a:r>
        </a:p>
        <a:p>
          <a:r>
            <a:rPr lang="en-US" sz="1800" dirty="0">
              <a:latin typeface="Arial" panose="020B0604020202020204" pitchFamily="34" charset="0"/>
              <a:cs typeface="Arial" panose="020B0604020202020204" pitchFamily="34" charset="0"/>
            </a:rPr>
            <a:t>Transports the Goods</a:t>
          </a:r>
        </a:p>
      </dgm:t>
    </dgm:pt>
    <dgm:pt modelId="{A1A5897C-F8B5-42BB-82A5-F88274DA0EA0}" type="parTrans" cxnId="{9B912AAD-BC3C-4A08-834D-F90A5FF687F2}">
      <dgm:prSet/>
      <dgm:spPr/>
      <dgm:t>
        <a:bodyPr/>
        <a:lstStyle/>
        <a:p>
          <a:endParaRPr lang="en-US" dirty="0">
            <a:solidFill>
              <a:schemeClr val="tx1"/>
            </a:solidFill>
          </a:endParaRPr>
        </a:p>
      </dgm:t>
    </dgm:pt>
    <dgm:pt modelId="{9F0809DF-0CEC-4D46-8F62-8A1CE09A0FBB}" type="sibTrans" cxnId="{9B912AAD-BC3C-4A08-834D-F90A5FF687F2}">
      <dgm:prSet/>
      <dgm:spPr/>
      <dgm:t>
        <a:bodyPr/>
        <a:lstStyle/>
        <a:p>
          <a:endParaRPr lang="en-US"/>
        </a:p>
      </dgm:t>
    </dgm:pt>
    <dgm:pt modelId="{A8C060CE-0B62-4C31-B044-C0B523937522}">
      <dgm:prSet phldrT="[Text]" custT="1"/>
      <dgm:spPr>
        <a:solidFill>
          <a:srgbClr val="0070C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nchor="t"/>
        <a:lstStyle/>
        <a:p>
          <a:pPr marL="0" indent="0" algn="ctr">
            <a:lnSpc>
              <a:spcPct val="100000"/>
            </a:lnSpc>
            <a:spcBef>
              <a:spcPts val="1800"/>
            </a:spcBef>
            <a:spcAft>
              <a:spcPts val="42"/>
            </a:spcAft>
          </a:pPr>
          <a:endParaRPr lang="en-US" sz="1800" dirty="0">
            <a:latin typeface="Arial" panose="020B0604020202020204" pitchFamily="34" charset="0"/>
            <a:cs typeface="Arial" panose="020B0604020202020204" pitchFamily="34" charset="0"/>
          </a:endParaRPr>
        </a:p>
        <a:p>
          <a:pPr marL="0" indent="0" algn="ctr">
            <a:lnSpc>
              <a:spcPct val="100000"/>
            </a:lnSpc>
            <a:spcBef>
              <a:spcPts val="1800"/>
            </a:spcBef>
            <a:spcAft>
              <a:spcPts val="42"/>
            </a:spcAft>
          </a:pPr>
          <a:r>
            <a:rPr lang="en-US" sz="1800" dirty="0">
              <a:latin typeface="Arial" panose="020B0604020202020204" pitchFamily="34" charset="0"/>
              <a:cs typeface="Arial" panose="020B0604020202020204" pitchFamily="34" charset="0"/>
            </a:rPr>
            <a:t>Destination Agent (D.A.)</a:t>
          </a:r>
        </a:p>
        <a:p>
          <a:pPr marL="0" algn="ctr">
            <a:lnSpc>
              <a:spcPct val="100000"/>
            </a:lnSpc>
            <a:spcBef>
              <a:spcPct val="0"/>
            </a:spcBef>
            <a:spcAft>
              <a:spcPct val="35000"/>
            </a:spcAft>
          </a:pPr>
          <a:r>
            <a:rPr lang="en-US" sz="1800" dirty="0">
              <a:latin typeface="Arial" panose="020B0604020202020204" pitchFamily="34" charset="0"/>
              <a:cs typeface="Arial" panose="020B0604020202020204" pitchFamily="34" charset="0"/>
            </a:rPr>
            <a:t>Stores the Goods</a:t>
          </a:r>
        </a:p>
      </dgm:t>
    </dgm:pt>
    <dgm:pt modelId="{4A1B11F5-7176-4777-929C-9C99AE679D51}" type="sibTrans" cxnId="{9E947169-63A8-41CF-A55B-58C080E52059}">
      <dgm:prSet/>
      <dgm:spPr/>
      <dgm:t>
        <a:bodyPr/>
        <a:lstStyle/>
        <a:p>
          <a:endParaRPr lang="en-US"/>
        </a:p>
      </dgm:t>
    </dgm:pt>
    <dgm:pt modelId="{5CA91B56-E2CF-4664-BE20-A6F9533D9FDC}" type="parTrans" cxnId="{9E947169-63A8-41CF-A55B-58C080E52059}">
      <dgm:prSet/>
      <dgm:spPr/>
      <dgm:t>
        <a:bodyPr/>
        <a:lstStyle/>
        <a:p>
          <a:endParaRPr lang="en-US" dirty="0">
            <a:solidFill>
              <a:schemeClr val="tx1"/>
            </a:solidFill>
          </a:endParaRPr>
        </a:p>
      </dgm:t>
    </dgm:pt>
    <dgm:pt modelId="{339C9F2D-B443-4C98-83B7-7A22B46F2C88}" type="pres">
      <dgm:prSet presAssocID="{8656D468-B0CF-48CC-BBC5-0B0BA96D22FE}" presName="hierChild1" presStyleCnt="0">
        <dgm:presLayoutVars>
          <dgm:orgChart val="1"/>
          <dgm:chPref val="1"/>
          <dgm:dir/>
          <dgm:animOne val="branch"/>
          <dgm:animLvl val="lvl"/>
          <dgm:resizeHandles/>
        </dgm:presLayoutVars>
      </dgm:prSet>
      <dgm:spPr/>
    </dgm:pt>
    <dgm:pt modelId="{AC8B2837-21C5-4D87-95F4-5043B04961DC}" type="pres">
      <dgm:prSet presAssocID="{3779B98A-5E5B-4612-BD15-7A527DA97A1E}" presName="hierRoot1" presStyleCnt="0">
        <dgm:presLayoutVars>
          <dgm:hierBranch val="init"/>
        </dgm:presLayoutVars>
      </dgm:prSet>
      <dgm:spPr/>
    </dgm:pt>
    <dgm:pt modelId="{4901BDB7-2612-4F44-A3F5-83AE4672585D}" type="pres">
      <dgm:prSet presAssocID="{3779B98A-5E5B-4612-BD15-7A527DA97A1E}" presName="rootComposite1" presStyleCnt="0"/>
      <dgm:spPr/>
    </dgm:pt>
    <dgm:pt modelId="{D8FB6717-EED4-452C-85D2-931C6DAB953D}" type="pres">
      <dgm:prSet presAssocID="{3779B98A-5E5B-4612-BD15-7A527DA97A1E}" presName="rootText1" presStyleLbl="node0" presStyleIdx="0" presStyleCnt="1" custAng="0" custScaleX="220033" custScaleY="252704">
        <dgm:presLayoutVars>
          <dgm:chPref val="3"/>
        </dgm:presLayoutVars>
      </dgm:prSet>
      <dgm:spPr/>
    </dgm:pt>
    <dgm:pt modelId="{3310E967-864C-4DA7-86B7-1006704EC217}" type="pres">
      <dgm:prSet presAssocID="{3779B98A-5E5B-4612-BD15-7A527DA97A1E}" presName="rootConnector1" presStyleLbl="node1" presStyleIdx="0" presStyleCnt="0"/>
      <dgm:spPr/>
    </dgm:pt>
    <dgm:pt modelId="{60DE5A12-709D-4CDB-9795-7958AAA2390D}" type="pres">
      <dgm:prSet presAssocID="{3779B98A-5E5B-4612-BD15-7A527DA97A1E}" presName="hierChild2" presStyleCnt="0"/>
      <dgm:spPr/>
    </dgm:pt>
    <dgm:pt modelId="{85AFA254-A3A2-4A52-B1E8-5E59BEC8B552}" type="pres">
      <dgm:prSet presAssocID="{B98D50FA-CFE4-41C2-BE57-460C982C48CB}" presName="Name37" presStyleLbl="parChTrans1D2" presStyleIdx="0" presStyleCnt="4"/>
      <dgm:spPr/>
    </dgm:pt>
    <dgm:pt modelId="{098D93BA-A6E3-4CB2-8AE5-79F9F1BF42F4}" type="pres">
      <dgm:prSet presAssocID="{BC390480-B82D-48F1-93C2-6D2E5627F1E3}" presName="hierRoot2" presStyleCnt="0">
        <dgm:presLayoutVars>
          <dgm:hierBranch val="init"/>
        </dgm:presLayoutVars>
      </dgm:prSet>
      <dgm:spPr/>
    </dgm:pt>
    <dgm:pt modelId="{A9833F5C-E4F5-4A5F-8FA2-3D933405E594}" type="pres">
      <dgm:prSet presAssocID="{BC390480-B82D-48F1-93C2-6D2E5627F1E3}" presName="rootComposite" presStyleCnt="0"/>
      <dgm:spPr/>
    </dgm:pt>
    <dgm:pt modelId="{AC3E023D-6BA6-4FA6-9753-69BED61B6360}" type="pres">
      <dgm:prSet presAssocID="{BC390480-B82D-48F1-93C2-6D2E5627F1E3}" presName="rootText" presStyleLbl="node2" presStyleIdx="0" presStyleCnt="4" custScaleX="205450" custScaleY="342239" custLinFactNeighborX="-173" custLinFactNeighborY="3217">
        <dgm:presLayoutVars>
          <dgm:chPref val="3"/>
        </dgm:presLayoutVars>
      </dgm:prSet>
      <dgm:spPr/>
    </dgm:pt>
    <dgm:pt modelId="{847AC35D-53ED-47B1-8863-4B26E7685C04}" type="pres">
      <dgm:prSet presAssocID="{BC390480-B82D-48F1-93C2-6D2E5627F1E3}" presName="rootConnector" presStyleLbl="node2" presStyleIdx="0" presStyleCnt="4"/>
      <dgm:spPr/>
    </dgm:pt>
    <dgm:pt modelId="{ACEDBBB9-E1E7-4DDB-A2B2-E72C3147B584}" type="pres">
      <dgm:prSet presAssocID="{BC390480-B82D-48F1-93C2-6D2E5627F1E3}" presName="hierChild4" presStyleCnt="0"/>
      <dgm:spPr/>
    </dgm:pt>
    <dgm:pt modelId="{869CFBC7-2D25-4C78-AE30-FF8B48231F53}" type="pres">
      <dgm:prSet presAssocID="{BC390480-B82D-48F1-93C2-6D2E5627F1E3}" presName="hierChild5" presStyleCnt="0"/>
      <dgm:spPr/>
    </dgm:pt>
    <dgm:pt modelId="{7705F305-DCD8-413F-A5D4-83C66142209E}" type="pres">
      <dgm:prSet presAssocID="{BABE5991-A433-4AC2-8543-45403F01B979}" presName="Name37" presStyleLbl="parChTrans1D2" presStyleIdx="1" presStyleCnt="4"/>
      <dgm:spPr/>
    </dgm:pt>
    <dgm:pt modelId="{358C382E-8B6F-4FEE-8AED-C065AB4424D7}" type="pres">
      <dgm:prSet presAssocID="{C660F1DA-10DE-4830-88FC-1CD4E8348965}" presName="hierRoot2" presStyleCnt="0">
        <dgm:presLayoutVars>
          <dgm:hierBranch val="init"/>
        </dgm:presLayoutVars>
      </dgm:prSet>
      <dgm:spPr/>
    </dgm:pt>
    <dgm:pt modelId="{3F582E74-429A-4810-9DA3-4068922332D9}" type="pres">
      <dgm:prSet presAssocID="{C660F1DA-10DE-4830-88FC-1CD4E8348965}" presName="rootComposite" presStyleCnt="0"/>
      <dgm:spPr/>
    </dgm:pt>
    <dgm:pt modelId="{6D2BFDCC-54C8-4D8C-8E8C-C7D9EEB4FB1F}" type="pres">
      <dgm:prSet presAssocID="{C660F1DA-10DE-4830-88FC-1CD4E8348965}" presName="rootText" presStyleLbl="node2" presStyleIdx="1" presStyleCnt="4" custScaleX="225444" custScaleY="342404" custLinFactNeighborX="-6828" custLinFactNeighborY="234">
        <dgm:presLayoutVars>
          <dgm:chPref val="3"/>
        </dgm:presLayoutVars>
      </dgm:prSet>
      <dgm:spPr/>
    </dgm:pt>
    <dgm:pt modelId="{A2C61621-13D8-4AD6-8566-45B1D650973A}" type="pres">
      <dgm:prSet presAssocID="{C660F1DA-10DE-4830-88FC-1CD4E8348965}" presName="rootConnector" presStyleLbl="node2" presStyleIdx="1" presStyleCnt="4"/>
      <dgm:spPr/>
    </dgm:pt>
    <dgm:pt modelId="{B3789C79-4B3A-47D9-87EC-71E86EEC791A}" type="pres">
      <dgm:prSet presAssocID="{C660F1DA-10DE-4830-88FC-1CD4E8348965}" presName="hierChild4" presStyleCnt="0"/>
      <dgm:spPr/>
    </dgm:pt>
    <dgm:pt modelId="{26D5C45E-C916-4E1D-BB90-28E783556BF7}" type="pres">
      <dgm:prSet presAssocID="{C660F1DA-10DE-4830-88FC-1CD4E8348965}" presName="hierChild5" presStyleCnt="0"/>
      <dgm:spPr/>
    </dgm:pt>
    <dgm:pt modelId="{D0FBBCE2-0684-4188-B73A-F7B8E6E7CD90}" type="pres">
      <dgm:prSet presAssocID="{5CA91B56-E2CF-4664-BE20-A6F9533D9FDC}" presName="Name37" presStyleLbl="parChTrans1D2" presStyleIdx="2" presStyleCnt="4"/>
      <dgm:spPr/>
    </dgm:pt>
    <dgm:pt modelId="{8DFA04F6-7FF6-45FA-9246-381038DADF82}" type="pres">
      <dgm:prSet presAssocID="{A8C060CE-0B62-4C31-B044-C0B523937522}" presName="hierRoot2" presStyleCnt="0">
        <dgm:presLayoutVars>
          <dgm:hierBranch val="init"/>
        </dgm:presLayoutVars>
      </dgm:prSet>
      <dgm:spPr/>
    </dgm:pt>
    <dgm:pt modelId="{FE96F670-06E9-409B-A611-89E25606720B}" type="pres">
      <dgm:prSet presAssocID="{A8C060CE-0B62-4C31-B044-C0B523937522}" presName="rootComposite" presStyleCnt="0"/>
      <dgm:spPr/>
    </dgm:pt>
    <dgm:pt modelId="{D1992D9C-9461-424C-9493-9D4CA26F596F}" type="pres">
      <dgm:prSet presAssocID="{A8C060CE-0B62-4C31-B044-C0B523937522}" presName="rootText" presStyleLbl="node2" presStyleIdx="2" presStyleCnt="4" custScaleX="222601" custScaleY="349748" custLinFactNeighborX="-252" custLinFactNeighborY="-3771">
        <dgm:presLayoutVars>
          <dgm:chPref val="3"/>
        </dgm:presLayoutVars>
      </dgm:prSet>
      <dgm:spPr/>
    </dgm:pt>
    <dgm:pt modelId="{4F319C02-A5FA-4C90-8B29-0FEDCD19A65C}" type="pres">
      <dgm:prSet presAssocID="{A8C060CE-0B62-4C31-B044-C0B523937522}" presName="rootConnector" presStyleLbl="node2" presStyleIdx="2" presStyleCnt="4"/>
      <dgm:spPr/>
    </dgm:pt>
    <dgm:pt modelId="{837B75C8-BB20-4BEA-88DC-11288715B0B2}" type="pres">
      <dgm:prSet presAssocID="{A8C060CE-0B62-4C31-B044-C0B523937522}" presName="hierChild4" presStyleCnt="0"/>
      <dgm:spPr/>
    </dgm:pt>
    <dgm:pt modelId="{C5727D67-71A7-420E-8C54-4A804B36846C}" type="pres">
      <dgm:prSet presAssocID="{A8C060CE-0B62-4C31-B044-C0B523937522}" presName="hierChild5" presStyleCnt="0"/>
      <dgm:spPr/>
    </dgm:pt>
    <dgm:pt modelId="{F89289B3-AD2C-444B-A112-3C9B701FE8AE}" type="pres">
      <dgm:prSet presAssocID="{A1A5897C-F8B5-42BB-82A5-F88274DA0EA0}" presName="Name37" presStyleLbl="parChTrans1D2" presStyleIdx="3" presStyleCnt="4"/>
      <dgm:spPr/>
    </dgm:pt>
    <dgm:pt modelId="{80785821-65DA-450F-BBC8-5246D869B9EA}" type="pres">
      <dgm:prSet presAssocID="{2FD88A04-DF9A-4F9E-8C3C-2C19520A78D4}" presName="hierRoot2" presStyleCnt="0">
        <dgm:presLayoutVars>
          <dgm:hierBranch val="init"/>
        </dgm:presLayoutVars>
      </dgm:prSet>
      <dgm:spPr/>
    </dgm:pt>
    <dgm:pt modelId="{78145993-2687-4836-9DEA-3C3204F9CC83}" type="pres">
      <dgm:prSet presAssocID="{2FD88A04-DF9A-4F9E-8C3C-2C19520A78D4}" presName="rootComposite" presStyleCnt="0"/>
      <dgm:spPr/>
    </dgm:pt>
    <dgm:pt modelId="{3CE45D9B-B82C-42CE-9EFC-EEDA1CCC1FCD}" type="pres">
      <dgm:prSet presAssocID="{2FD88A04-DF9A-4F9E-8C3C-2C19520A78D4}" presName="rootText" presStyleLbl="node2" presStyleIdx="3" presStyleCnt="4" custScaleX="212308" custScaleY="346266" custLinFactNeighborX="1149" custLinFactNeighborY="-3771">
        <dgm:presLayoutVars>
          <dgm:chPref val="3"/>
        </dgm:presLayoutVars>
      </dgm:prSet>
      <dgm:spPr/>
    </dgm:pt>
    <dgm:pt modelId="{3AA6648F-25F2-4262-9B1C-782499F7526A}" type="pres">
      <dgm:prSet presAssocID="{2FD88A04-DF9A-4F9E-8C3C-2C19520A78D4}" presName="rootConnector" presStyleLbl="node2" presStyleIdx="3" presStyleCnt="4"/>
      <dgm:spPr/>
    </dgm:pt>
    <dgm:pt modelId="{EC91E3AA-86C6-4C71-8ADF-78DF2305D5D3}" type="pres">
      <dgm:prSet presAssocID="{2FD88A04-DF9A-4F9E-8C3C-2C19520A78D4}" presName="hierChild4" presStyleCnt="0"/>
      <dgm:spPr/>
    </dgm:pt>
    <dgm:pt modelId="{C1F7BE32-2BB2-45F3-8013-4EC38AFC8860}" type="pres">
      <dgm:prSet presAssocID="{2FD88A04-DF9A-4F9E-8C3C-2C19520A78D4}" presName="hierChild5" presStyleCnt="0"/>
      <dgm:spPr/>
    </dgm:pt>
    <dgm:pt modelId="{825D88E9-99C7-421A-B2BA-DE8866938561}" type="pres">
      <dgm:prSet presAssocID="{3779B98A-5E5B-4612-BD15-7A527DA97A1E}" presName="hierChild3" presStyleCnt="0"/>
      <dgm:spPr/>
    </dgm:pt>
  </dgm:ptLst>
  <dgm:cxnLst>
    <dgm:cxn modelId="{487EBD09-D6EE-4E19-9463-50753EDC9AE3}" type="presOf" srcId="{A1A5897C-F8B5-42BB-82A5-F88274DA0EA0}" destId="{F89289B3-AD2C-444B-A112-3C9B701FE8AE}" srcOrd="0" destOrd="0" presId="urn:microsoft.com/office/officeart/2005/8/layout/orgChart1"/>
    <dgm:cxn modelId="{84662116-04D1-41AE-B7A0-D2303C19EC67}" type="presOf" srcId="{2FD88A04-DF9A-4F9E-8C3C-2C19520A78D4}" destId="{3CE45D9B-B82C-42CE-9EFC-EEDA1CCC1FCD}" srcOrd="0" destOrd="0" presId="urn:microsoft.com/office/officeart/2005/8/layout/orgChart1"/>
    <dgm:cxn modelId="{3CDD0C2D-D192-4BEC-85F1-9A16FC91EEF6}" type="presOf" srcId="{BC390480-B82D-48F1-93C2-6D2E5627F1E3}" destId="{AC3E023D-6BA6-4FA6-9753-69BED61B6360}" srcOrd="0" destOrd="0" presId="urn:microsoft.com/office/officeart/2005/8/layout/orgChart1"/>
    <dgm:cxn modelId="{356F4031-6648-463E-95A4-14EDE0E02427}" type="presOf" srcId="{C660F1DA-10DE-4830-88FC-1CD4E8348965}" destId="{A2C61621-13D8-4AD6-8566-45B1D650973A}" srcOrd="1" destOrd="0" presId="urn:microsoft.com/office/officeart/2005/8/layout/orgChart1"/>
    <dgm:cxn modelId="{FEBCFF41-4862-4E48-B3BC-7DA94A05FEEC}" type="presOf" srcId="{BC390480-B82D-48F1-93C2-6D2E5627F1E3}" destId="{847AC35D-53ED-47B1-8863-4B26E7685C04}" srcOrd="1" destOrd="0" presId="urn:microsoft.com/office/officeart/2005/8/layout/orgChart1"/>
    <dgm:cxn modelId="{DA099143-15F8-44C0-B01E-EBADAEFC9073}" type="presOf" srcId="{A8C060CE-0B62-4C31-B044-C0B523937522}" destId="{4F319C02-A5FA-4C90-8B29-0FEDCD19A65C}" srcOrd="1" destOrd="0" presId="urn:microsoft.com/office/officeart/2005/8/layout/orgChart1"/>
    <dgm:cxn modelId="{7D36E464-7730-4421-A25C-51BDE0AA838E}" type="presOf" srcId="{3779B98A-5E5B-4612-BD15-7A527DA97A1E}" destId="{3310E967-864C-4DA7-86B7-1006704EC217}" srcOrd="1" destOrd="0" presId="urn:microsoft.com/office/officeart/2005/8/layout/orgChart1"/>
    <dgm:cxn modelId="{9E947169-63A8-41CF-A55B-58C080E52059}" srcId="{3779B98A-5E5B-4612-BD15-7A527DA97A1E}" destId="{A8C060CE-0B62-4C31-B044-C0B523937522}" srcOrd="2" destOrd="0" parTransId="{5CA91B56-E2CF-4664-BE20-A6F9533D9FDC}" sibTransId="{4A1B11F5-7176-4777-929C-9C99AE679D51}"/>
    <dgm:cxn modelId="{26EBC473-7D26-490A-88B6-DCAB85DC2781}" type="presOf" srcId="{5CA91B56-E2CF-4664-BE20-A6F9533D9FDC}" destId="{D0FBBCE2-0684-4188-B73A-F7B8E6E7CD90}" srcOrd="0" destOrd="0" presId="urn:microsoft.com/office/officeart/2005/8/layout/orgChart1"/>
    <dgm:cxn modelId="{BAF12858-C47A-4953-B9F3-34C23C53EEF4}" type="presOf" srcId="{A8C060CE-0B62-4C31-B044-C0B523937522}" destId="{D1992D9C-9461-424C-9493-9D4CA26F596F}" srcOrd="0" destOrd="0" presId="urn:microsoft.com/office/officeart/2005/8/layout/orgChart1"/>
    <dgm:cxn modelId="{475B2586-A54C-4E2B-B4AF-A9408D193F7F}" type="presOf" srcId="{BABE5991-A433-4AC2-8543-45403F01B979}" destId="{7705F305-DCD8-413F-A5D4-83C66142209E}" srcOrd="0" destOrd="0" presId="urn:microsoft.com/office/officeart/2005/8/layout/orgChart1"/>
    <dgm:cxn modelId="{1CFCBA99-7F6E-4D79-A1AC-A1C11A98DF47}" type="presOf" srcId="{8656D468-B0CF-48CC-BBC5-0B0BA96D22FE}" destId="{339C9F2D-B443-4C98-83B7-7A22B46F2C88}" srcOrd="0" destOrd="0" presId="urn:microsoft.com/office/officeart/2005/8/layout/orgChart1"/>
    <dgm:cxn modelId="{EA0B289F-EB0C-47AF-829F-CDFAEFDF990B}" type="presOf" srcId="{2FD88A04-DF9A-4F9E-8C3C-2C19520A78D4}" destId="{3AA6648F-25F2-4262-9B1C-782499F7526A}" srcOrd="1" destOrd="0" presId="urn:microsoft.com/office/officeart/2005/8/layout/orgChart1"/>
    <dgm:cxn modelId="{0D0841A0-5A5A-4C80-AFE3-BD7C809A7697}" srcId="{3779B98A-5E5B-4612-BD15-7A527DA97A1E}" destId="{BC390480-B82D-48F1-93C2-6D2E5627F1E3}" srcOrd="0" destOrd="0" parTransId="{B98D50FA-CFE4-41C2-BE57-460C982C48CB}" sibTransId="{01C73858-A280-4402-A02D-64EF53EF55B9}"/>
    <dgm:cxn modelId="{FF51AAA2-3CCC-40F3-A6AF-7CC718A98AD4}" srcId="{8656D468-B0CF-48CC-BBC5-0B0BA96D22FE}" destId="{3779B98A-5E5B-4612-BD15-7A527DA97A1E}" srcOrd="0" destOrd="0" parTransId="{3878DDB5-E8FB-48C9-9A0E-862638B0AF5B}" sibTransId="{F8900385-C5D0-4877-B2D7-3D4992405AF7}"/>
    <dgm:cxn modelId="{D024CFA5-751C-4729-8E69-A518A6757688}" srcId="{3779B98A-5E5B-4612-BD15-7A527DA97A1E}" destId="{C660F1DA-10DE-4830-88FC-1CD4E8348965}" srcOrd="1" destOrd="0" parTransId="{BABE5991-A433-4AC2-8543-45403F01B979}" sibTransId="{E3675CC9-CA94-48E2-86D2-C306216BE531}"/>
    <dgm:cxn modelId="{9B912AAD-BC3C-4A08-834D-F90A5FF687F2}" srcId="{3779B98A-5E5B-4612-BD15-7A527DA97A1E}" destId="{2FD88A04-DF9A-4F9E-8C3C-2C19520A78D4}" srcOrd="3" destOrd="0" parTransId="{A1A5897C-F8B5-42BB-82A5-F88274DA0EA0}" sibTransId="{9F0809DF-0CEC-4D46-8F62-8A1CE09A0FBB}"/>
    <dgm:cxn modelId="{9DC28CB0-CC50-40FA-811E-C8839FED95AE}" type="presOf" srcId="{C660F1DA-10DE-4830-88FC-1CD4E8348965}" destId="{6D2BFDCC-54C8-4D8C-8E8C-C7D9EEB4FB1F}" srcOrd="0" destOrd="0" presId="urn:microsoft.com/office/officeart/2005/8/layout/orgChart1"/>
    <dgm:cxn modelId="{85CEA3BC-ACEB-4198-B46C-E276726691B2}" type="presOf" srcId="{3779B98A-5E5B-4612-BD15-7A527DA97A1E}" destId="{D8FB6717-EED4-452C-85D2-931C6DAB953D}" srcOrd="0" destOrd="0" presId="urn:microsoft.com/office/officeart/2005/8/layout/orgChart1"/>
    <dgm:cxn modelId="{9CC18BEF-B759-4EDB-9098-AA3527F0E8C7}" type="presOf" srcId="{B98D50FA-CFE4-41C2-BE57-460C982C48CB}" destId="{85AFA254-A3A2-4A52-B1E8-5E59BEC8B552}" srcOrd="0" destOrd="0" presId="urn:microsoft.com/office/officeart/2005/8/layout/orgChart1"/>
    <dgm:cxn modelId="{2C82170E-7557-4128-99B4-1DF843F7C66C}" type="presParOf" srcId="{339C9F2D-B443-4C98-83B7-7A22B46F2C88}" destId="{AC8B2837-21C5-4D87-95F4-5043B04961DC}" srcOrd="0" destOrd="0" presId="urn:microsoft.com/office/officeart/2005/8/layout/orgChart1"/>
    <dgm:cxn modelId="{46DE5F57-92D2-4A11-BF66-D79C0586B9FB}" type="presParOf" srcId="{AC8B2837-21C5-4D87-95F4-5043B04961DC}" destId="{4901BDB7-2612-4F44-A3F5-83AE4672585D}" srcOrd="0" destOrd="0" presId="urn:microsoft.com/office/officeart/2005/8/layout/orgChart1"/>
    <dgm:cxn modelId="{749A7CD5-6026-4727-A73E-61A07726831C}" type="presParOf" srcId="{4901BDB7-2612-4F44-A3F5-83AE4672585D}" destId="{D8FB6717-EED4-452C-85D2-931C6DAB953D}" srcOrd="0" destOrd="0" presId="urn:microsoft.com/office/officeart/2005/8/layout/orgChart1"/>
    <dgm:cxn modelId="{825CEEB2-2802-4AE6-A914-34796B952F42}" type="presParOf" srcId="{4901BDB7-2612-4F44-A3F5-83AE4672585D}" destId="{3310E967-864C-4DA7-86B7-1006704EC217}" srcOrd="1" destOrd="0" presId="urn:microsoft.com/office/officeart/2005/8/layout/orgChart1"/>
    <dgm:cxn modelId="{8D5C958B-BEFD-40B5-9F26-8957A73EB41B}" type="presParOf" srcId="{AC8B2837-21C5-4D87-95F4-5043B04961DC}" destId="{60DE5A12-709D-4CDB-9795-7958AAA2390D}" srcOrd="1" destOrd="0" presId="urn:microsoft.com/office/officeart/2005/8/layout/orgChart1"/>
    <dgm:cxn modelId="{997A4978-7FB1-441D-B087-273EB976138C}" type="presParOf" srcId="{60DE5A12-709D-4CDB-9795-7958AAA2390D}" destId="{85AFA254-A3A2-4A52-B1E8-5E59BEC8B552}" srcOrd="0" destOrd="0" presId="urn:microsoft.com/office/officeart/2005/8/layout/orgChart1"/>
    <dgm:cxn modelId="{2E995335-4333-4939-97CC-154964E9519B}" type="presParOf" srcId="{60DE5A12-709D-4CDB-9795-7958AAA2390D}" destId="{098D93BA-A6E3-4CB2-8AE5-79F9F1BF42F4}" srcOrd="1" destOrd="0" presId="urn:microsoft.com/office/officeart/2005/8/layout/orgChart1"/>
    <dgm:cxn modelId="{04FA7FE4-6387-4387-A8D8-31073225BB46}" type="presParOf" srcId="{098D93BA-A6E3-4CB2-8AE5-79F9F1BF42F4}" destId="{A9833F5C-E4F5-4A5F-8FA2-3D933405E594}" srcOrd="0" destOrd="0" presId="urn:microsoft.com/office/officeart/2005/8/layout/orgChart1"/>
    <dgm:cxn modelId="{7BC4BE2A-9A74-4EB0-996A-867F0EEC3258}" type="presParOf" srcId="{A9833F5C-E4F5-4A5F-8FA2-3D933405E594}" destId="{AC3E023D-6BA6-4FA6-9753-69BED61B6360}" srcOrd="0" destOrd="0" presId="urn:microsoft.com/office/officeart/2005/8/layout/orgChart1"/>
    <dgm:cxn modelId="{C7F5091A-D467-44EB-8A49-6AAFB60C8B74}" type="presParOf" srcId="{A9833F5C-E4F5-4A5F-8FA2-3D933405E594}" destId="{847AC35D-53ED-47B1-8863-4B26E7685C04}" srcOrd="1" destOrd="0" presId="urn:microsoft.com/office/officeart/2005/8/layout/orgChart1"/>
    <dgm:cxn modelId="{7CCCDB2E-162B-4D83-B216-4C91B572B068}" type="presParOf" srcId="{098D93BA-A6E3-4CB2-8AE5-79F9F1BF42F4}" destId="{ACEDBBB9-E1E7-4DDB-A2B2-E72C3147B584}" srcOrd="1" destOrd="0" presId="urn:microsoft.com/office/officeart/2005/8/layout/orgChart1"/>
    <dgm:cxn modelId="{F1335141-2D9C-40EE-A79B-48204E5C5396}" type="presParOf" srcId="{098D93BA-A6E3-4CB2-8AE5-79F9F1BF42F4}" destId="{869CFBC7-2D25-4C78-AE30-FF8B48231F53}" srcOrd="2" destOrd="0" presId="urn:microsoft.com/office/officeart/2005/8/layout/orgChart1"/>
    <dgm:cxn modelId="{001DF3AD-B961-4EEC-8D16-A7F15BD09D85}" type="presParOf" srcId="{60DE5A12-709D-4CDB-9795-7958AAA2390D}" destId="{7705F305-DCD8-413F-A5D4-83C66142209E}" srcOrd="2" destOrd="0" presId="urn:microsoft.com/office/officeart/2005/8/layout/orgChart1"/>
    <dgm:cxn modelId="{075C3354-7F49-4A4C-A7FD-729D4EC5EF74}" type="presParOf" srcId="{60DE5A12-709D-4CDB-9795-7958AAA2390D}" destId="{358C382E-8B6F-4FEE-8AED-C065AB4424D7}" srcOrd="3" destOrd="0" presId="urn:microsoft.com/office/officeart/2005/8/layout/orgChart1"/>
    <dgm:cxn modelId="{54A4B91F-C7A0-4E4B-8FC6-05D00BAE86CD}" type="presParOf" srcId="{358C382E-8B6F-4FEE-8AED-C065AB4424D7}" destId="{3F582E74-429A-4810-9DA3-4068922332D9}" srcOrd="0" destOrd="0" presId="urn:microsoft.com/office/officeart/2005/8/layout/orgChart1"/>
    <dgm:cxn modelId="{D29EBEE0-977F-4388-AD31-D001931FBFE6}" type="presParOf" srcId="{3F582E74-429A-4810-9DA3-4068922332D9}" destId="{6D2BFDCC-54C8-4D8C-8E8C-C7D9EEB4FB1F}" srcOrd="0" destOrd="0" presId="urn:microsoft.com/office/officeart/2005/8/layout/orgChart1"/>
    <dgm:cxn modelId="{13CF7A81-4F1E-4F52-B5ED-201BC068A6D8}" type="presParOf" srcId="{3F582E74-429A-4810-9DA3-4068922332D9}" destId="{A2C61621-13D8-4AD6-8566-45B1D650973A}" srcOrd="1" destOrd="0" presId="urn:microsoft.com/office/officeart/2005/8/layout/orgChart1"/>
    <dgm:cxn modelId="{61EA666F-F596-4EEB-9202-BD02DCE1B180}" type="presParOf" srcId="{358C382E-8B6F-4FEE-8AED-C065AB4424D7}" destId="{B3789C79-4B3A-47D9-87EC-71E86EEC791A}" srcOrd="1" destOrd="0" presId="urn:microsoft.com/office/officeart/2005/8/layout/orgChart1"/>
    <dgm:cxn modelId="{D07ED120-0AD9-4B50-BA5F-73B036320F8C}" type="presParOf" srcId="{358C382E-8B6F-4FEE-8AED-C065AB4424D7}" destId="{26D5C45E-C916-4E1D-BB90-28E783556BF7}" srcOrd="2" destOrd="0" presId="urn:microsoft.com/office/officeart/2005/8/layout/orgChart1"/>
    <dgm:cxn modelId="{CD39F983-84E1-48C1-8567-AEC82587A3F1}" type="presParOf" srcId="{60DE5A12-709D-4CDB-9795-7958AAA2390D}" destId="{D0FBBCE2-0684-4188-B73A-F7B8E6E7CD90}" srcOrd="4" destOrd="0" presId="urn:microsoft.com/office/officeart/2005/8/layout/orgChart1"/>
    <dgm:cxn modelId="{66939DFF-ADBD-4B5E-B0E2-27FE9CEEF642}" type="presParOf" srcId="{60DE5A12-709D-4CDB-9795-7958AAA2390D}" destId="{8DFA04F6-7FF6-45FA-9246-381038DADF82}" srcOrd="5" destOrd="0" presId="urn:microsoft.com/office/officeart/2005/8/layout/orgChart1"/>
    <dgm:cxn modelId="{9FC659A3-AE76-497F-BB04-7CF8A80AAE09}" type="presParOf" srcId="{8DFA04F6-7FF6-45FA-9246-381038DADF82}" destId="{FE96F670-06E9-409B-A611-89E25606720B}" srcOrd="0" destOrd="0" presId="urn:microsoft.com/office/officeart/2005/8/layout/orgChart1"/>
    <dgm:cxn modelId="{38F4083D-CAFB-4B3F-A4F8-4EA045473D68}" type="presParOf" srcId="{FE96F670-06E9-409B-A611-89E25606720B}" destId="{D1992D9C-9461-424C-9493-9D4CA26F596F}" srcOrd="0" destOrd="0" presId="urn:microsoft.com/office/officeart/2005/8/layout/orgChart1"/>
    <dgm:cxn modelId="{4AC29472-BFF1-4D03-BE63-A7C8930CC43A}" type="presParOf" srcId="{FE96F670-06E9-409B-A611-89E25606720B}" destId="{4F319C02-A5FA-4C90-8B29-0FEDCD19A65C}" srcOrd="1" destOrd="0" presId="urn:microsoft.com/office/officeart/2005/8/layout/orgChart1"/>
    <dgm:cxn modelId="{F689ECD9-24BA-4A7B-A7D0-B955DA127F36}" type="presParOf" srcId="{8DFA04F6-7FF6-45FA-9246-381038DADF82}" destId="{837B75C8-BB20-4BEA-88DC-11288715B0B2}" srcOrd="1" destOrd="0" presId="urn:microsoft.com/office/officeart/2005/8/layout/orgChart1"/>
    <dgm:cxn modelId="{06729EB7-62C3-498F-8DAF-6A2CD403E2DC}" type="presParOf" srcId="{8DFA04F6-7FF6-45FA-9246-381038DADF82}" destId="{C5727D67-71A7-420E-8C54-4A804B36846C}" srcOrd="2" destOrd="0" presId="urn:microsoft.com/office/officeart/2005/8/layout/orgChart1"/>
    <dgm:cxn modelId="{B03394E7-0650-40FD-8D8F-7533E7CB391B}" type="presParOf" srcId="{60DE5A12-709D-4CDB-9795-7958AAA2390D}" destId="{F89289B3-AD2C-444B-A112-3C9B701FE8AE}" srcOrd="6" destOrd="0" presId="urn:microsoft.com/office/officeart/2005/8/layout/orgChart1"/>
    <dgm:cxn modelId="{5AC09780-8027-41F3-A7E6-58B6D3CEA0ED}" type="presParOf" srcId="{60DE5A12-709D-4CDB-9795-7958AAA2390D}" destId="{80785821-65DA-450F-BBC8-5246D869B9EA}" srcOrd="7" destOrd="0" presId="urn:microsoft.com/office/officeart/2005/8/layout/orgChart1"/>
    <dgm:cxn modelId="{508F49D7-E2F5-4E62-B8E1-F27F5628E014}" type="presParOf" srcId="{80785821-65DA-450F-BBC8-5246D869B9EA}" destId="{78145993-2687-4836-9DEA-3C3204F9CC83}" srcOrd="0" destOrd="0" presId="urn:microsoft.com/office/officeart/2005/8/layout/orgChart1"/>
    <dgm:cxn modelId="{EEC7EF56-5AC6-4A50-BD1D-FE475C4D2B04}" type="presParOf" srcId="{78145993-2687-4836-9DEA-3C3204F9CC83}" destId="{3CE45D9B-B82C-42CE-9EFC-EEDA1CCC1FCD}" srcOrd="0" destOrd="0" presId="urn:microsoft.com/office/officeart/2005/8/layout/orgChart1"/>
    <dgm:cxn modelId="{3F9D4531-9799-46B8-9ECE-BC0DF1EDD5E9}" type="presParOf" srcId="{78145993-2687-4836-9DEA-3C3204F9CC83}" destId="{3AA6648F-25F2-4262-9B1C-782499F7526A}" srcOrd="1" destOrd="0" presId="urn:microsoft.com/office/officeart/2005/8/layout/orgChart1"/>
    <dgm:cxn modelId="{BDBC8FA3-E7BB-4208-BCAF-A8ABA2BF5EDA}" type="presParOf" srcId="{80785821-65DA-450F-BBC8-5246D869B9EA}" destId="{EC91E3AA-86C6-4C71-8ADF-78DF2305D5D3}" srcOrd="1" destOrd="0" presId="urn:microsoft.com/office/officeart/2005/8/layout/orgChart1"/>
    <dgm:cxn modelId="{34CC5A50-6180-4215-BF95-553C8F1F3F09}" type="presParOf" srcId="{80785821-65DA-450F-BBC8-5246D869B9EA}" destId="{C1F7BE32-2BB2-45F3-8013-4EC38AFC8860}" srcOrd="2" destOrd="0" presId="urn:microsoft.com/office/officeart/2005/8/layout/orgChart1"/>
    <dgm:cxn modelId="{3CE0638F-C5C5-4586-8841-513DA8D4CEC6}" type="presParOf" srcId="{AC8B2837-21C5-4D87-95F4-5043B04961DC}" destId="{825D88E9-99C7-421A-B2BA-DE88669385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A1294-F77F-4D78-BD0F-746F520B8F7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A60B3D5-8CFE-4B1C-9EAF-90F2A73DE23D}">
      <dgm:prSet phldrT="[Text]" custT="1"/>
      <dgm:spPr>
        <a:solidFill>
          <a:srgbClr val="0070C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dirty="0">
              <a:solidFill>
                <a:schemeClr val="bg1"/>
              </a:solidFill>
              <a:latin typeface="Arial" pitchFamily="34" charset="0"/>
              <a:cs typeface="Arial" pitchFamily="34" charset="0"/>
            </a:rPr>
            <a:t>Self Pack/Haul/Deliver  Service Model </a:t>
          </a:r>
        </a:p>
      </dgm:t>
    </dgm:pt>
    <dgm:pt modelId="{46FABDC4-FE6C-478C-BCF9-787B3F0FD83B}" type="parTrans" cxnId="{D4680EA8-C3CA-4A30-A553-6C3E08576429}">
      <dgm:prSet/>
      <dgm:spPr/>
      <dgm:t>
        <a:bodyPr/>
        <a:lstStyle/>
        <a:p>
          <a:endParaRPr lang="en-US"/>
        </a:p>
      </dgm:t>
    </dgm:pt>
    <dgm:pt modelId="{C5157456-6C94-4070-A559-095D6FA67199}" type="sibTrans" cxnId="{D4680EA8-C3CA-4A30-A553-6C3E08576429}">
      <dgm:prSet/>
      <dgm:spPr/>
      <dgm:t>
        <a:bodyPr/>
        <a:lstStyle/>
        <a:p>
          <a:endParaRPr lang="en-US"/>
        </a:p>
      </dgm:t>
    </dgm:pt>
    <dgm:pt modelId="{6EACD6AF-9999-4A06-938F-FB8E00596E30}">
      <dgm:prSet phldrT="[Text]" custT="1"/>
      <dgm:spPr>
        <a:solidFill>
          <a:srgbClr val="0070C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dirty="0">
              <a:latin typeface="Arial" pitchFamily="34" charset="0"/>
              <a:cs typeface="Arial" pitchFamily="34" charset="0"/>
            </a:rPr>
            <a:t>Driver Team Assigned to Pack &amp; Load Shipment</a:t>
          </a:r>
        </a:p>
      </dgm:t>
    </dgm:pt>
    <dgm:pt modelId="{37C1E16A-0C44-4C85-8426-1E957234D7A1}" type="parTrans" cxnId="{1BF99946-8B3A-4427-9CC4-6A40450A71F6}">
      <dgm:prSet/>
      <dgm:spPr/>
      <dgm:t>
        <a:bodyPr/>
        <a:lstStyle/>
        <a:p>
          <a:endParaRPr lang="en-US" dirty="0"/>
        </a:p>
      </dgm:t>
    </dgm:pt>
    <dgm:pt modelId="{72C8C167-7A31-4925-93D6-715CA0D4C129}" type="sibTrans" cxnId="{1BF99946-8B3A-4427-9CC4-6A40450A71F6}">
      <dgm:prSet/>
      <dgm:spPr/>
      <dgm:t>
        <a:bodyPr/>
        <a:lstStyle/>
        <a:p>
          <a:endParaRPr lang="en-US"/>
        </a:p>
      </dgm:t>
    </dgm:pt>
    <dgm:pt modelId="{C25271EF-8A49-4B47-A0AB-59C3AED9BF43}">
      <dgm:prSet phldrT="[Text]" custT="1"/>
      <dgm:spPr>
        <a:solidFill>
          <a:srgbClr val="0070C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dirty="0">
              <a:latin typeface="Arial" pitchFamily="34" charset="0"/>
              <a:cs typeface="Arial" pitchFamily="34" charset="0"/>
            </a:rPr>
            <a:t>Same Team Transports the Shipment</a:t>
          </a:r>
        </a:p>
      </dgm:t>
    </dgm:pt>
    <dgm:pt modelId="{1BB5066A-2C41-4B2A-8581-5F72E2D01A96}" type="parTrans" cxnId="{D4E53224-8096-47A1-99FE-3BEF0BD02BC0}">
      <dgm:prSet/>
      <dgm:spPr/>
      <dgm:t>
        <a:bodyPr/>
        <a:lstStyle/>
        <a:p>
          <a:endParaRPr lang="en-US" dirty="0"/>
        </a:p>
      </dgm:t>
    </dgm:pt>
    <dgm:pt modelId="{033D025A-6387-4979-AD0F-A29B5CE81AD9}" type="sibTrans" cxnId="{D4E53224-8096-47A1-99FE-3BEF0BD02BC0}">
      <dgm:prSet/>
      <dgm:spPr/>
      <dgm:t>
        <a:bodyPr/>
        <a:lstStyle/>
        <a:p>
          <a:endParaRPr lang="en-US"/>
        </a:p>
      </dgm:t>
    </dgm:pt>
    <dgm:pt modelId="{2984D96D-C85E-4CE4-AFE0-B51DF5CE08A9}">
      <dgm:prSet phldrT="[Text]" custT="1"/>
      <dgm:spPr>
        <a:solidFill>
          <a:srgbClr val="0070C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dirty="0">
              <a:latin typeface="Arial" pitchFamily="34" charset="0"/>
              <a:cs typeface="Arial" pitchFamily="34" charset="0"/>
            </a:rPr>
            <a:t>Same Team Unloads and Unpacks the Shipment</a:t>
          </a:r>
        </a:p>
      </dgm:t>
    </dgm:pt>
    <dgm:pt modelId="{DBFC25BF-804E-4A78-BD37-2EF52193F0F8}" type="parTrans" cxnId="{39B11584-58B1-4C6C-97E7-D7F75B32CC8F}">
      <dgm:prSet/>
      <dgm:spPr/>
      <dgm:t>
        <a:bodyPr/>
        <a:lstStyle/>
        <a:p>
          <a:endParaRPr lang="en-US" dirty="0"/>
        </a:p>
      </dgm:t>
    </dgm:pt>
    <dgm:pt modelId="{FDE7D9AF-19A6-4C52-87A9-2642BFF6B48B}" type="sibTrans" cxnId="{39B11584-58B1-4C6C-97E7-D7F75B32CC8F}">
      <dgm:prSet/>
      <dgm:spPr/>
      <dgm:t>
        <a:bodyPr/>
        <a:lstStyle/>
        <a:p>
          <a:endParaRPr lang="en-US"/>
        </a:p>
      </dgm:t>
    </dgm:pt>
    <dgm:pt modelId="{EB7AC4FC-2C4A-43E3-88C2-2BA33D79B548}" type="pres">
      <dgm:prSet presAssocID="{362A1294-F77F-4D78-BD0F-746F520B8F70}" presName="hierChild1" presStyleCnt="0">
        <dgm:presLayoutVars>
          <dgm:orgChart val="1"/>
          <dgm:chPref val="1"/>
          <dgm:dir/>
          <dgm:animOne val="branch"/>
          <dgm:animLvl val="lvl"/>
          <dgm:resizeHandles/>
        </dgm:presLayoutVars>
      </dgm:prSet>
      <dgm:spPr/>
    </dgm:pt>
    <dgm:pt modelId="{197640AB-D03E-4A62-9D84-2C4BBBADA62F}" type="pres">
      <dgm:prSet presAssocID="{7A60B3D5-8CFE-4B1C-9EAF-90F2A73DE23D}" presName="hierRoot1" presStyleCnt="0">
        <dgm:presLayoutVars>
          <dgm:hierBranch val="init"/>
        </dgm:presLayoutVars>
      </dgm:prSet>
      <dgm:spPr/>
    </dgm:pt>
    <dgm:pt modelId="{F5171004-183A-4D66-BC25-4C5FB79FFD55}" type="pres">
      <dgm:prSet presAssocID="{7A60B3D5-8CFE-4B1C-9EAF-90F2A73DE23D}" presName="rootComposite1" presStyleCnt="0"/>
      <dgm:spPr/>
    </dgm:pt>
    <dgm:pt modelId="{3D53DACE-9D16-497E-BF7C-6710E2B8F903}" type="pres">
      <dgm:prSet presAssocID="{7A60B3D5-8CFE-4B1C-9EAF-90F2A73DE23D}" presName="rootText1" presStyleLbl="node0" presStyleIdx="0" presStyleCnt="1" custScaleX="150319" custScaleY="105182" custLinFactNeighborX="1158" custLinFactNeighborY="-2289">
        <dgm:presLayoutVars>
          <dgm:chPref val="3"/>
        </dgm:presLayoutVars>
      </dgm:prSet>
      <dgm:spPr/>
    </dgm:pt>
    <dgm:pt modelId="{C1B0CACD-F36D-41E0-8F32-3DEAE358E3A9}" type="pres">
      <dgm:prSet presAssocID="{7A60B3D5-8CFE-4B1C-9EAF-90F2A73DE23D}" presName="rootConnector1" presStyleLbl="node1" presStyleIdx="0" presStyleCnt="0"/>
      <dgm:spPr/>
    </dgm:pt>
    <dgm:pt modelId="{BA47EBED-EE85-4D6B-81AE-606B89606146}" type="pres">
      <dgm:prSet presAssocID="{7A60B3D5-8CFE-4B1C-9EAF-90F2A73DE23D}" presName="hierChild2" presStyleCnt="0"/>
      <dgm:spPr/>
    </dgm:pt>
    <dgm:pt modelId="{F50BFC5D-526E-4249-AFB8-465B8AEEB905}" type="pres">
      <dgm:prSet presAssocID="{37C1E16A-0C44-4C85-8426-1E957234D7A1}" presName="Name37" presStyleLbl="parChTrans1D2" presStyleIdx="0" presStyleCnt="3"/>
      <dgm:spPr/>
    </dgm:pt>
    <dgm:pt modelId="{5D54D56F-0028-4313-85AD-3D62E5AD61FD}" type="pres">
      <dgm:prSet presAssocID="{6EACD6AF-9999-4A06-938F-FB8E00596E30}" presName="hierRoot2" presStyleCnt="0">
        <dgm:presLayoutVars>
          <dgm:hierBranch val="init"/>
        </dgm:presLayoutVars>
      </dgm:prSet>
      <dgm:spPr/>
    </dgm:pt>
    <dgm:pt modelId="{33BF4EC9-8C37-4E1A-B40A-C52DF6AE8B07}" type="pres">
      <dgm:prSet presAssocID="{6EACD6AF-9999-4A06-938F-FB8E00596E30}" presName="rootComposite" presStyleCnt="0"/>
      <dgm:spPr/>
    </dgm:pt>
    <dgm:pt modelId="{D9951345-ABF6-4E63-880C-0C1777B50C84}" type="pres">
      <dgm:prSet presAssocID="{6EACD6AF-9999-4A06-938F-FB8E00596E30}" presName="rootText" presStyleLbl="node2" presStyleIdx="0" presStyleCnt="3" custScaleX="140362" custScaleY="100208">
        <dgm:presLayoutVars>
          <dgm:chPref val="3"/>
        </dgm:presLayoutVars>
      </dgm:prSet>
      <dgm:spPr/>
    </dgm:pt>
    <dgm:pt modelId="{EF94BF49-0F2B-4862-BE43-617DA5E306D6}" type="pres">
      <dgm:prSet presAssocID="{6EACD6AF-9999-4A06-938F-FB8E00596E30}" presName="rootConnector" presStyleLbl="node2" presStyleIdx="0" presStyleCnt="3"/>
      <dgm:spPr/>
    </dgm:pt>
    <dgm:pt modelId="{1DA32D5C-24B1-46D5-894E-50892F8391B2}" type="pres">
      <dgm:prSet presAssocID="{6EACD6AF-9999-4A06-938F-FB8E00596E30}" presName="hierChild4" presStyleCnt="0"/>
      <dgm:spPr/>
    </dgm:pt>
    <dgm:pt modelId="{5F8D302A-D665-4ADD-BA78-8318C8DB525A}" type="pres">
      <dgm:prSet presAssocID="{6EACD6AF-9999-4A06-938F-FB8E00596E30}" presName="hierChild5" presStyleCnt="0"/>
      <dgm:spPr/>
    </dgm:pt>
    <dgm:pt modelId="{9CBB767A-AB9F-47A2-B94B-F88EC9FFC976}" type="pres">
      <dgm:prSet presAssocID="{1BB5066A-2C41-4B2A-8581-5F72E2D01A96}" presName="Name37" presStyleLbl="parChTrans1D2" presStyleIdx="1" presStyleCnt="3"/>
      <dgm:spPr/>
    </dgm:pt>
    <dgm:pt modelId="{ED2E3E52-8C37-4BD0-A61A-7ED4B4393F2B}" type="pres">
      <dgm:prSet presAssocID="{C25271EF-8A49-4B47-A0AB-59C3AED9BF43}" presName="hierRoot2" presStyleCnt="0">
        <dgm:presLayoutVars>
          <dgm:hierBranch val="init"/>
        </dgm:presLayoutVars>
      </dgm:prSet>
      <dgm:spPr/>
    </dgm:pt>
    <dgm:pt modelId="{254ACBE9-EB34-4585-BE4D-2601FA508E39}" type="pres">
      <dgm:prSet presAssocID="{C25271EF-8A49-4B47-A0AB-59C3AED9BF43}" presName="rootComposite" presStyleCnt="0"/>
      <dgm:spPr/>
    </dgm:pt>
    <dgm:pt modelId="{344F0C66-9F36-4872-8F8A-69B2DBDB99AD}" type="pres">
      <dgm:prSet presAssocID="{C25271EF-8A49-4B47-A0AB-59C3AED9BF43}" presName="rootText" presStyleLbl="node2" presStyleIdx="1" presStyleCnt="3" custScaleX="129583" custScaleY="100208" custLinFactNeighborX="-1676" custLinFactNeighborY="-1468">
        <dgm:presLayoutVars>
          <dgm:chPref val="3"/>
        </dgm:presLayoutVars>
      </dgm:prSet>
      <dgm:spPr/>
    </dgm:pt>
    <dgm:pt modelId="{9DAB7084-A41B-4167-B59B-D6110518FEC1}" type="pres">
      <dgm:prSet presAssocID="{C25271EF-8A49-4B47-A0AB-59C3AED9BF43}" presName="rootConnector" presStyleLbl="node2" presStyleIdx="1" presStyleCnt="3"/>
      <dgm:spPr/>
    </dgm:pt>
    <dgm:pt modelId="{8DF7D9F2-A8B2-4EC7-B30E-2B46A255A0CB}" type="pres">
      <dgm:prSet presAssocID="{C25271EF-8A49-4B47-A0AB-59C3AED9BF43}" presName="hierChild4" presStyleCnt="0"/>
      <dgm:spPr/>
    </dgm:pt>
    <dgm:pt modelId="{4E73E3B2-3BB3-4E59-B4C2-4469B579FFF9}" type="pres">
      <dgm:prSet presAssocID="{C25271EF-8A49-4B47-A0AB-59C3AED9BF43}" presName="hierChild5" presStyleCnt="0"/>
      <dgm:spPr/>
    </dgm:pt>
    <dgm:pt modelId="{45D0D815-3B07-496C-AD11-BADB7AB4A357}" type="pres">
      <dgm:prSet presAssocID="{DBFC25BF-804E-4A78-BD37-2EF52193F0F8}" presName="Name37" presStyleLbl="parChTrans1D2" presStyleIdx="2" presStyleCnt="3"/>
      <dgm:spPr/>
    </dgm:pt>
    <dgm:pt modelId="{9892F837-FBAA-473E-9BE6-6A4A71F09AE3}" type="pres">
      <dgm:prSet presAssocID="{2984D96D-C85E-4CE4-AFE0-B51DF5CE08A9}" presName="hierRoot2" presStyleCnt="0">
        <dgm:presLayoutVars>
          <dgm:hierBranch val="init"/>
        </dgm:presLayoutVars>
      </dgm:prSet>
      <dgm:spPr/>
    </dgm:pt>
    <dgm:pt modelId="{98B01168-3603-48C5-BFD9-23647D9D75B6}" type="pres">
      <dgm:prSet presAssocID="{2984D96D-C85E-4CE4-AFE0-B51DF5CE08A9}" presName="rootComposite" presStyleCnt="0"/>
      <dgm:spPr/>
    </dgm:pt>
    <dgm:pt modelId="{A320C003-E393-496B-9BCC-5582AA192C28}" type="pres">
      <dgm:prSet presAssocID="{2984D96D-C85E-4CE4-AFE0-B51DF5CE08A9}" presName="rootText" presStyleLbl="node2" presStyleIdx="2" presStyleCnt="3" custScaleX="132062" custScaleY="92988">
        <dgm:presLayoutVars>
          <dgm:chPref val="3"/>
        </dgm:presLayoutVars>
      </dgm:prSet>
      <dgm:spPr/>
    </dgm:pt>
    <dgm:pt modelId="{23987FBE-82B9-42D7-9442-50ADACEDEECB}" type="pres">
      <dgm:prSet presAssocID="{2984D96D-C85E-4CE4-AFE0-B51DF5CE08A9}" presName="rootConnector" presStyleLbl="node2" presStyleIdx="2" presStyleCnt="3"/>
      <dgm:spPr/>
    </dgm:pt>
    <dgm:pt modelId="{1D78F468-B22F-421E-A1DA-924BEBA8C77C}" type="pres">
      <dgm:prSet presAssocID="{2984D96D-C85E-4CE4-AFE0-B51DF5CE08A9}" presName="hierChild4" presStyleCnt="0"/>
      <dgm:spPr/>
    </dgm:pt>
    <dgm:pt modelId="{B51B29FB-6520-4F47-BE0D-698EC5B3176B}" type="pres">
      <dgm:prSet presAssocID="{2984D96D-C85E-4CE4-AFE0-B51DF5CE08A9}" presName="hierChild5" presStyleCnt="0"/>
      <dgm:spPr/>
    </dgm:pt>
    <dgm:pt modelId="{E5137BF3-DB22-47DC-A87D-D748C5FBB3B5}" type="pres">
      <dgm:prSet presAssocID="{7A60B3D5-8CFE-4B1C-9EAF-90F2A73DE23D}" presName="hierChild3" presStyleCnt="0"/>
      <dgm:spPr/>
    </dgm:pt>
  </dgm:ptLst>
  <dgm:cxnLst>
    <dgm:cxn modelId="{BCAE5E0E-36E0-4387-908F-B475CD543A69}" type="presOf" srcId="{C25271EF-8A49-4B47-A0AB-59C3AED9BF43}" destId="{344F0C66-9F36-4872-8F8A-69B2DBDB99AD}" srcOrd="0" destOrd="0" presId="urn:microsoft.com/office/officeart/2005/8/layout/orgChart1"/>
    <dgm:cxn modelId="{EE657715-4A6C-493F-9687-194CE8DF18F0}" type="presOf" srcId="{362A1294-F77F-4D78-BD0F-746F520B8F70}" destId="{EB7AC4FC-2C4A-43E3-88C2-2BA33D79B548}" srcOrd="0" destOrd="0" presId="urn:microsoft.com/office/officeart/2005/8/layout/orgChart1"/>
    <dgm:cxn modelId="{D4E53224-8096-47A1-99FE-3BEF0BD02BC0}" srcId="{7A60B3D5-8CFE-4B1C-9EAF-90F2A73DE23D}" destId="{C25271EF-8A49-4B47-A0AB-59C3AED9BF43}" srcOrd="1" destOrd="0" parTransId="{1BB5066A-2C41-4B2A-8581-5F72E2D01A96}" sibTransId="{033D025A-6387-4979-AD0F-A29B5CE81AD9}"/>
    <dgm:cxn modelId="{090FB863-2764-4C49-8EB6-9D40BE06BEA8}" type="presOf" srcId="{DBFC25BF-804E-4A78-BD37-2EF52193F0F8}" destId="{45D0D815-3B07-496C-AD11-BADB7AB4A357}" srcOrd="0" destOrd="0" presId="urn:microsoft.com/office/officeart/2005/8/layout/orgChart1"/>
    <dgm:cxn modelId="{219C2644-3043-436F-AFF1-6D30986471D8}" type="presOf" srcId="{7A60B3D5-8CFE-4B1C-9EAF-90F2A73DE23D}" destId="{3D53DACE-9D16-497E-BF7C-6710E2B8F903}" srcOrd="0" destOrd="0" presId="urn:microsoft.com/office/officeart/2005/8/layout/orgChart1"/>
    <dgm:cxn modelId="{1BF99946-8B3A-4427-9CC4-6A40450A71F6}" srcId="{7A60B3D5-8CFE-4B1C-9EAF-90F2A73DE23D}" destId="{6EACD6AF-9999-4A06-938F-FB8E00596E30}" srcOrd="0" destOrd="0" parTransId="{37C1E16A-0C44-4C85-8426-1E957234D7A1}" sibTransId="{72C8C167-7A31-4925-93D6-715CA0D4C129}"/>
    <dgm:cxn modelId="{5B2A3075-95D9-418C-8B8F-1FD0FF757A72}" type="presOf" srcId="{6EACD6AF-9999-4A06-938F-FB8E00596E30}" destId="{EF94BF49-0F2B-4862-BE43-617DA5E306D6}" srcOrd="1" destOrd="0" presId="urn:microsoft.com/office/officeart/2005/8/layout/orgChart1"/>
    <dgm:cxn modelId="{69584781-4152-4BC2-AEA8-3B1A945A1C2D}" type="presOf" srcId="{37C1E16A-0C44-4C85-8426-1E957234D7A1}" destId="{F50BFC5D-526E-4249-AFB8-465B8AEEB905}" srcOrd="0" destOrd="0" presId="urn:microsoft.com/office/officeart/2005/8/layout/orgChart1"/>
    <dgm:cxn modelId="{39B11584-58B1-4C6C-97E7-D7F75B32CC8F}" srcId="{7A60B3D5-8CFE-4B1C-9EAF-90F2A73DE23D}" destId="{2984D96D-C85E-4CE4-AFE0-B51DF5CE08A9}" srcOrd="2" destOrd="0" parTransId="{DBFC25BF-804E-4A78-BD37-2EF52193F0F8}" sibTransId="{FDE7D9AF-19A6-4C52-87A9-2642BFF6B48B}"/>
    <dgm:cxn modelId="{D4680EA8-C3CA-4A30-A553-6C3E08576429}" srcId="{362A1294-F77F-4D78-BD0F-746F520B8F70}" destId="{7A60B3D5-8CFE-4B1C-9EAF-90F2A73DE23D}" srcOrd="0" destOrd="0" parTransId="{46FABDC4-FE6C-478C-BCF9-787B3F0FD83B}" sibTransId="{C5157456-6C94-4070-A559-095D6FA67199}"/>
    <dgm:cxn modelId="{AFB201AD-2203-4B9A-9677-DABC964F2F71}" type="presOf" srcId="{C25271EF-8A49-4B47-A0AB-59C3AED9BF43}" destId="{9DAB7084-A41B-4167-B59B-D6110518FEC1}" srcOrd="1" destOrd="0" presId="urn:microsoft.com/office/officeart/2005/8/layout/orgChart1"/>
    <dgm:cxn modelId="{7764EDBF-9925-478C-9A69-57BDFAA5BA94}" type="presOf" srcId="{2984D96D-C85E-4CE4-AFE0-B51DF5CE08A9}" destId="{A320C003-E393-496B-9BCC-5582AA192C28}" srcOrd="0" destOrd="0" presId="urn:microsoft.com/office/officeart/2005/8/layout/orgChart1"/>
    <dgm:cxn modelId="{6E3084C6-1812-4E27-AB80-DEE478BDEBDB}" type="presOf" srcId="{2984D96D-C85E-4CE4-AFE0-B51DF5CE08A9}" destId="{23987FBE-82B9-42D7-9442-50ADACEDEECB}" srcOrd="1" destOrd="0" presId="urn:microsoft.com/office/officeart/2005/8/layout/orgChart1"/>
    <dgm:cxn modelId="{EC51F4E3-CF08-44E3-97B1-4F0320D1CB44}" type="presOf" srcId="{1BB5066A-2C41-4B2A-8581-5F72E2D01A96}" destId="{9CBB767A-AB9F-47A2-B94B-F88EC9FFC976}" srcOrd="0" destOrd="0" presId="urn:microsoft.com/office/officeart/2005/8/layout/orgChart1"/>
    <dgm:cxn modelId="{EE60F2F2-84D4-4B17-B297-D575FE6C1E0B}" type="presOf" srcId="{7A60B3D5-8CFE-4B1C-9EAF-90F2A73DE23D}" destId="{C1B0CACD-F36D-41E0-8F32-3DEAE358E3A9}" srcOrd="1" destOrd="0" presId="urn:microsoft.com/office/officeart/2005/8/layout/orgChart1"/>
    <dgm:cxn modelId="{542A78F3-C276-4A07-A0F3-76FC95F09242}" type="presOf" srcId="{6EACD6AF-9999-4A06-938F-FB8E00596E30}" destId="{D9951345-ABF6-4E63-880C-0C1777B50C84}" srcOrd="0" destOrd="0" presId="urn:microsoft.com/office/officeart/2005/8/layout/orgChart1"/>
    <dgm:cxn modelId="{0AAACC36-2F71-47A9-A16F-C6952CB924C7}" type="presParOf" srcId="{EB7AC4FC-2C4A-43E3-88C2-2BA33D79B548}" destId="{197640AB-D03E-4A62-9D84-2C4BBBADA62F}" srcOrd="0" destOrd="0" presId="urn:microsoft.com/office/officeart/2005/8/layout/orgChart1"/>
    <dgm:cxn modelId="{E8FB2362-D4C4-40CC-98F6-D6FCB2E84D62}" type="presParOf" srcId="{197640AB-D03E-4A62-9D84-2C4BBBADA62F}" destId="{F5171004-183A-4D66-BC25-4C5FB79FFD55}" srcOrd="0" destOrd="0" presId="urn:microsoft.com/office/officeart/2005/8/layout/orgChart1"/>
    <dgm:cxn modelId="{E51D973B-DFDB-41C7-B675-484401E5A3E2}" type="presParOf" srcId="{F5171004-183A-4D66-BC25-4C5FB79FFD55}" destId="{3D53DACE-9D16-497E-BF7C-6710E2B8F903}" srcOrd="0" destOrd="0" presId="urn:microsoft.com/office/officeart/2005/8/layout/orgChart1"/>
    <dgm:cxn modelId="{A45FCB3A-0DAD-4C7C-A56F-43F6C3131D05}" type="presParOf" srcId="{F5171004-183A-4D66-BC25-4C5FB79FFD55}" destId="{C1B0CACD-F36D-41E0-8F32-3DEAE358E3A9}" srcOrd="1" destOrd="0" presId="urn:microsoft.com/office/officeart/2005/8/layout/orgChart1"/>
    <dgm:cxn modelId="{4E62A6D7-7646-4466-8F97-D24B2584C000}" type="presParOf" srcId="{197640AB-D03E-4A62-9D84-2C4BBBADA62F}" destId="{BA47EBED-EE85-4D6B-81AE-606B89606146}" srcOrd="1" destOrd="0" presId="urn:microsoft.com/office/officeart/2005/8/layout/orgChart1"/>
    <dgm:cxn modelId="{86E9BB95-AC93-42B7-810D-9E1A10109103}" type="presParOf" srcId="{BA47EBED-EE85-4D6B-81AE-606B89606146}" destId="{F50BFC5D-526E-4249-AFB8-465B8AEEB905}" srcOrd="0" destOrd="0" presId="urn:microsoft.com/office/officeart/2005/8/layout/orgChart1"/>
    <dgm:cxn modelId="{055E3B95-0A67-4F53-83A4-2EBA75D05DB9}" type="presParOf" srcId="{BA47EBED-EE85-4D6B-81AE-606B89606146}" destId="{5D54D56F-0028-4313-85AD-3D62E5AD61FD}" srcOrd="1" destOrd="0" presId="urn:microsoft.com/office/officeart/2005/8/layout/orgChart1"/>
    <dgm:cxn modelId="{DE5B8907-0944-40D0-A581-37AEC89C9E10}" type="presParOf" srcId="{5D54D56F-0028-4313-85AD-3D62E5AD61FD}" destId="{33BF4EC9-8C37-4E1A-B40A-C52DF6AE8B07}" srcOrd="0" destOrd="0" presId="urn:microsoft.com/office/officeart/2005/8/layout/orgChart1"/>
    <dgm:cxn modelId="{18774948-BDB6-4859-8FA3-B15B9873D4E9}" type="presParOf" srcId="{33BF4EC9-8C37-4E1A-B40A-C52DF6AE8B07}" destId="{D9951345-ABF6-4E63-880C-0C1777B50C84}" srcOrd="0" destOrd="0" presId="urn:microsoft.com/office/officeart/2005/8/layout/orgChart1"/>
    <dgm:cxn modelId="{5D9B2692-CE34-4457-BC08-08FE348901DC}" type="presParOf" srcId="{33BF4EC9-8C37-4E1A-B40A-C52DF6AE8B07}" destId="{EF94BF49-0F2B-4862-BE43-617DA5E306D6}" srcOrd="1" destOrd="0" presId="urn:microsoft.com/office/officeart/2005/8/layout/orgChart1"/>
    <dgm:cxn modelId="{77F86586-440F-479D-8EC2-9ECF599785F8}" type="presParOf" srcId="{5D54D56F-0028-4313-85AD-3D62E5AD61FD}" destId="{1DA32D5C-24B1-46D5-894E-50892F8391B2}" srcOrd="1" destOrd="0" presId="urn:microsoft.com/office/officeart/2005/8/layout/orgChart1"/>
    <dgm:cxn modelId="{16CF022F-4FB8-4D70-9858-F4B1C8004A56}" type="presParOf" srcId="{5D54D56F-0028-4313-85AD-3D62E5AD61FD}" destId="{5F8D302A-D665-4ADD-BA78-8318C8DB525A}" srcOrd="2" destOrd="0" presId="urn:microsoft.com/office/officeart/2005/8/layout/orgChart1"/>
    <dgm:cxn modelId="{113E4189-B941-4C8A-93B6-D955454E7892}" type="presParOf" srcId="{BA47EBED-EE85-4D6B-81AE-606B89606146}" destId="{9CBB767A-AB9F-47A2-B94B-F88EC9FFC976}" srcOrd="2" destOrd="0" presId="urn:microsoft.com/office/officeart/2005/8/layout/orgChart1"/>
    <dgm:cxn modelId="{F97DEF7F-D9D4-4A4C-97E6-33AF25554720}" type="presParOf" srcId="{BA47EBED-EE85-4D6B-81AE-606B89606146}" destId="{ED2E3E52-8C37-4BD0-A61A-7ED4B4393F2B}" srcOrd="3" destOrd="0" presId="urn:microsoft.com/office/officeart/2005/8/layout/orgChart1"/>
    <dgm:cxn modelId="{E116BAD4-DC7D-42D4-A2E4-0EFD66C4BC68}" type="presParOf" srcId="{ED2E3E52-8C37-4BD0-A61A-7ED4B4393F2B}" destId="{254ACBE9-EB34-4585-BE4D-2601FA508E39}" srcOrd="0" destOrd="0" presId="urn:microsoft.com/office/officeart/2005/8/layout/orgChart1"/>
    <dgm:cxn modelId="{A0702D72-01A9-455D-9D34-33C0B24A654E}" type="presParOf" srcId="{254ACBE9-EB34-4585-BE4D-2601FA508E39}" destId="{344F0C66-9F36-4872-8F8A-69B2DBDB99AD}" srcOrd="0" destOrd="0" presId="urn:microsoft.com/office/officeart/2005/8/layout/orgChart1"/>
    <dgm:cxn modelId="{1B67971A-25CB-45F9-99E6-E91E672589A9}" type="presParOf" srcId="{254ACBE9-EB34-4585-BE4D-2601FA508E39}" destId="{9DAB7084-A41B-4167-B59B-D6110518FEC1}" srcOrd="1" destOrd="0" presId="urn:microsoft.com/office/officeart/2005/8/layout/orgChart1"/>
    <dgm:cxn modelId="{4769D5D7-CDB3-4F9C-81A3-CF3C57A9FB62}" type="presParOf" srcId="{ED2E3E52-8C37-4BD0-A61A-7ED4B4393F2B}" destId="{8DF7D9F2-A8B2-4EC7-B30E-2B46A255A0CB}" srcOrd="1" destOrd="0" presId="urn:microsoft.com/office/officeart/2005/8/layout/orgChart1"/>
    <dgm:cxn modelId="{7A76F9C9-86E0-401A-836B-959902C5FB9F}" type="presParOf" srcId="{ED2E3E52-8C37-4BD0-A61A-7ED4B4393F2B}" destId="{4E73E3B2-3BB3-4E59-B4C2-4469B579FFF9}" srcOrd="2" destOrd="0" presId="urn:microsoft.com/office/officeart/2005/8/layout/orgChart1"/>
    <dgm:cxn modelId="{FB7E45AB-66E4-4C71-BDD5-0D6B69A47F88}" type="presParOf" srcId="{BA47EBED-EE85-4D6B-81AE-606B89606146}" destId="{45D0D815-3B07-496C-AD11-BADB7AB4A357}" srcOrd="4" destOrd="0" presId="urn:microsoft.com/office/officeart/2005/8/layout/orgChart1"/>
    <dgm:cxn modelId="{D2092D04-46E0-4C00-BBE5-BD5795496D78}" type="presParOf" srcId="{BA47EBED-EE85-4D6B-81AE-606B89606146}" destId="{9892F837-FBAA-473E-9BE6-6A4A71F09AE3}" srcOrd="5" destOrd="0" presId="urn:microsoft.com/office/officeart/2005/8/layout/orgChart1"/>
    <dgm:cxn modelId="{773147D2-F17F-4E20-9DAA-837CD11958D8}" type="presParOf" srcId="{9892F837-FBAA-473E-9BE6-6A4A71F09AE3}" destId="{98B01168-3603-48C5-BFD9-23647D9D75B6}" srcOrd="0" destOrd="0" presId="urn:microsoft.com/office/officeart/2005/8/layout/orgChart1"/>
    <dgm:cxn modelId="{12ACA612-F9CB-4D22-88F0-77FB9E57F18D}" type="presParOf" srcId="{98B01168-3603-48C5-BFD9-23647D9D75B6}" destId="{A320C003-E393-496B-9BCC-5582AA192C28}" srcOrd="0" destOrd="0" presId="urn:microsoft.com/office/officeart/2005/8/layout/orgChart1"/>
    <dgm:cxn modelId="{505D7391-93F8-4D6E-8CAA-2F0F9FA8970B}" type="presParOf" srcId="{98B01168-3603-48C5-BFD9-23647D9D75B6}" destId="{23987FBE-82B9-42D7-9442-50ADACEDEECB}" srcOrd="1" destOrd="0" presId="urn:microsoft.com/office/officeart/2005/8/layout/orgChart1"/>
    <dgm:cxn modelId="{F8ED8C00-C638-4BC6-ABD2-BB5773975B78}" type="presParOf" srcId="{9892F837-FBAA-473E-9BE6-6A4A71F09AE3}" destId="{1D78F468-B22F-421E-A1DA-924BEBA8C77C}" srcOrd="1" destOrd="0" presId="urn:microsoft.com/office/officeart/2005/8/layout/orgChart1"/>
    <dgm:cxn modelId="{A69030A8-3FD8-4157-8C99-0E2CD53F89BC}" type="presParOf" srcId="{9892F837-FBAA-473E-9BE6-6A4A71F09AE3}" destId="{B51B29FB-6520-4F47-BE0D-698EC5B3176B}" srcOrd="2" destOrd="0" presId="urn:microsoft.com/office/officeart/2005/8/layout/orgChart1"/>
    <dgm:cxn modelId="{6AA94067-C739-4C80-B84D-29B805554F1E}" type="presParOf" srcId="{197640AB-D03E-4A62-9D84-2C4BBBADA62F}" destId="{E5137BF3-DB22-47DC-A87D-D748C5FBB3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289B3-AD2C-444B-A112-3C9B701FE8AE}">
      <dsp:nvSpPr>
        <dsp:cNvPr id="0" name=""/>
        <dsp:cNvSpPr/>
      </dsp:nvSpPr>
      <dsp:spPr>
        <a:xfrm>
          <a:off x="4191000" y="1210563"/>
          <a:ext cx="3233820" cy="172353"/>
        </a:xfrm>
        <a:custGeom>
          <a:avLst/>
          <a:gdLst/>
          <a:ahLst/>
          <a:cxnLst/>
          <a:rect l="0" t="0" r="0" b="0"/>
          <a:pathLst>
            <a:path>
              <a:moveTo>
                <a:pt x="0" y="0"/>
              </a:moveTo>
              <a:lnTo>
                <a:pt x="0" y="77676"/>
              </a:lnTo>
              <a:lnTo>
                <a:pt x="3233820" y="77676"/>
              </a:lnTo>
              <a:lnTo>
                <a:pt x="3233820" y="1723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BBCE2-0684-4188-B73A-F7B8E6E7CD90}">
      <dsp:nvSpPr>
        <dsp:cNvPr id="0" name=""/>
        <dsp:cNvSpPr/>
      </dsp:nvSpPr>
      <dsp:spPr>
        <a:xfrm>
          <a:off x="4191000" y="1210563"/>
          <a:ext cx="1077888" cy="172353"/>
        </a:xfrm>
        <a:custGeom>
          <a:avLst/>
          <a:gdLst/>
          <a:ahLst/>
          <a:cxnLst/>
          <a:rect l="0" t="0" r="0" b="0"/>
          <a:pathLst>
            <a:path>
              <a:moveTo>
                <a:pt x="0" y="0"/>
              </a:moveTo>
              <a:lnTo>
                <a:pt x="0" y="77676"/>
              </a:lnTo>
              <a:lnTo>
                <a:pt x="1077888" y="77676"/>
              </a:lnTo>
              <a:lnTo>
                <a:pt x="1077888" y="1723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05F305-DCD8-413F-A5D4-83C66142209E}">
      <dsp:nvSpPr>
        <dsp:cNvPr id="0" name=""/>
        <dsp:cNvSpPr/>
      </dsp:nvSpPr>
      <dsp:spPr>
        <a:xfrm>
          <a:off x="3000251" y="1210563"/>
          <a:ext cx="1190748" cy="190409"/>
        </a:xfrm>
        <a:custGeom>
          <a:avLst/>
          <a:gdLst/>
          <a:ahLst/>
          <a:cxnLst/>
          <a:rect l="0" t="0" r="0" b="0"/>
          <a:pathLst>
            <a:path>
              <a:moveTo>
                <a:pt x="1190748" y="0"/>
              </a:moveTo>
              <a:lnTo>
                <a:pt x="1190748" y="95732"/>
              </a:lnTo>
              <a:lnTo>
                <a:pt x="0" y="95732"/>
              </a:lnTo>
              <a:lnTo>
                <a:pt x="0" y="1904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AFA254-A3A2-4A52-B1E8-5E59BEC8B552}">
      <dsp:nvSpPr>
        <dsp:cNvPr id="0" name=""/>
        <dsp:cNvSpPr/>
      </dsp:nvSpPr>
      <dsp:spPr>
        <a:xfrm>
          <a:off x="928242" y="1210563"/>
          <a:ext cx="3262757" cy="203858"/>
        </a:xfrm>
        <a:custGeom>
          <a:avLst/>
          <a:gdLst/>
          <a:ahLst/>
          <a:cxnLst/>
          <a:rect l="0" t="0" r="0" b="0"/>
          <a:pathLst>
            <a:path>
              <a:moveTo>
                <a:pt x="3262757" y="0"/>
              </a:moveTo>
              <a:lnTo>
                <a:pt x="3262757" y="109181"/>
              </a:lnTo>
              <a:lnTo>
                <a:pt x="0" y="109181"/>
              </a:lnTo>
              <a:lnTo>
                <a:pt x="0" y="2038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FB6717-EED4-452C-85D2-931C6DAB953D}">
      <dsp:nvSpPr>
        <dsp:cNvPr id="0" name=""/>
        <dsp:cNvSpPr/>
      </dsp:nvSpPr>
      <dsp:spPr>
        <a:xfrm>
          <a:off x="3198993" y="71261"/>
          <a:ext cx="1984013" cy="1139302"/>
        </a:xfrm>
        <a:prstGeom prst="rect">
          <a:avLst/>
        </a:prstGeom>
        <a:solidFill>
          <a:srgbClr val="0070C0"/>
        </a:solidFill>
        <a:ln w="19050" cap="rnd"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panose="020B0606020202030204" pitchFamily="34" charset="0"/>
            </a:rPr>
            <a:t>The Van Line</a:t>
          </a:r>
        </a:p>
      </dsp:txBody>
      <dsp:txXfrm>
        <a:off x="3198993" y="71261"/>
        <a:ext cx="1984013" cy="1139302"/>
      </dsp:txXfrm>
    </dsp:sp>
    <dsp:sp modelId="{AC3E023D-6BA6-4FA6-9753-69BED61B6360}">
      <dsp:nvSpPr>
        <dsp:cNvPr id="0" name=""/>
        <dsp:cNvSpPr/>
      </dsp:nvSpPr>
      <dsp:spPr>
        <a:xfrm>
          <a:off x="1982" y="1414422"/>
          <a:ext cx="1852520" cy="1542965"/>
        </a:xfrm>
        <a:prstGeom prst="rect">
          <a:avLst/>
        </a:prstGeom>
        <a:solidFill>
          <a:srgbClr val="0070C0"/>
        </a:solidFill>
        <a:ln w="19050" cap="rnd"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Booking Agent</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(B.A.)</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Directs the Move</a:t>
          </a:r>
        </a:p>
      </dsp:txBody>
      <dsp:txXfrm>
        <a:off x="1982" y="1414422"/>
        <a:ext cx="1852520" cy="1542965"/>
      </dsp:txXfrm>
    </dsp:sp>
    <dsp:sp modelId="{6D2BFDCC-54C8-4D8C-8E8C-C7D9EEB4FB1F}">
      <dsp:nvSpPr>
        <dsp:cNvPr id="0" name=""/>
        <dsp:cNvSpPr/>
      </dsp:nvSpPr>
      <dsp:spPr>
        <a:xfrm>
          <a:off x="1983849" y="1400973"/>
          <a:ext cx="2032804" cy="1543709"/>
        </a:xfrm>
        <a:prstGeom prst="rect">
          <a:avLst/>
        </a:prstGeom>
        <a:solidFill>
          <a:srgbClr val="0070C0"/>
        </a:solidFill>
        <a:ln w="19050" cap="rnd"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Origin Agent</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(O.A.)</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Survey/Estimate &amp; Packing</a:t>
          </a:r>
        </a:p>
      </dsp:txBody>
      <dsp:txXfrm>
        <a:off x="1983849" y="1400973"/>
        <a:ext cx="2032804" cy="1543709"/>
      </dsp:txXfrm>
    </dsp:sp>
    <dsp:sp modelId="{D1992D9C-9461-424C-9493-9D4CA26F596F}">
      <dsp:nvSpPr>
        <dsp:cNvPr id="0" name=""/>
        <dsp:cNvSpPr/>
      </dsp:nvSpPr>
      <dsp:spPr>
        <a:xfrm>
          <a:off x="4265303" y="1382917"/>
          <a:ext cx="2007169" cy="1576819"/>
        </a:xfrm>
        <a:prstGeom prst="rect">
          <a:avLst/>
        </a:prstGeom>
        <a:solidFill>
          <a:srgbClr val="0070C0"/>
        </a:solidFill>
        <a:ln w="19050" cap="rnd"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marL="0" lvl="0" indent="0" algn="ctr" defTabSz="800100">
            <a:lnSpc>
              <a:spcPct val="100000"/>
            </a:lnSpc>
            <a:spcBef>
              <a:spcPct val="0"/>
            </a:spcBef>
            <a:spcAft>
              <a:spcPts val="42"/>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100000"/>
            </a:lnSpc>
            <a:spcBef>
              <a:spcPct val="0"/>
            </a:spcBef>
            <a:spcAft>
              <a:spcPts val="42"/>
            </a:spcAft>
            <a:buNone/>
          </a:pPr>
          <a:r>
            <a:rPr lang="en-US" sz="1800" kern="1200" dirty="0">
              <a:latin typeface="Arial" panose="020B0604020202020204" pitchFamily="34" charset="0"/>
              <a:cs typeface="Arial" panose="020B0604020202020204" pitchFamily="34" charset="0"/>
            </a:rPr>
            <a:t>Destination Agent (D.A.)</a:t>
          </a:r>
        </a:p>
        <a:p>
          <a:pPr marL="0" lvl="0" algn="ctr"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Stores the Goods</a:t>
          </a:r>
        </a:p>
      </dsp:txBody>
      <dsp:txXfrm>
        <a:off x="4265303" y="1382917"/>
        <a:ext cx="2007169" cy="1576819"/>
      </dsp:txXfrm>
    </dsp:sp>
    <dsp:sp modelId="{3CE45D9B-B82C-42CE-9EFC-EEDA1CCC1FCD}">
      <dsp:nvSpPr>
        <dsp:cNvPr id="0" name=""/>
        <dsp:cNvSpPr/>
      </dsp:nvSpPr>
      <dsp:spPr>
        <a:xfrm>
          <a:off x="6467641" y="1382917"/>
          <a:ext cx="1914358" cy="1561121"/>
        </a:xfrm>
        <a:prstGeom prst="rect">
          <a:avLst/>
        </a:prstGeom>
        <a:solidFill>
          <a:srgbClr val="0070C0"/>
        </a:solidFill>
        <a:ln w="19050" cap="rnd"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Hauling Agent</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(H.A.) </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Transports the Goods</a:t>
          </a:r>
        </a:p>
      </dsp:txBody>
      <dsp:txXfrm>
        <a:off x="6467641" y="1382917"/>
        <a:ext cx="1914358" cy="1561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0D815-3B07-496C-AD11-BADB7AB4A357}">
      <dsp:nvSpPr>
        <dsp:cNvPr id="0" name=""/>
        <dsp:cNvSpPr/>
      </dsp:nvSpPr>
      <dsp:spPr>
        <a:xfrm>
          <a:off x="4366055" y="1269642"/>
          <a:ext cx="3028850" cy="433243"/>
        </a:xfrm>
        <a:custGeom>
          <a:avLst/>
          <a:gdLst/>
          <a:ahLst/>
          <a:cxnLst/>
          <a:rect l="0" t="0" r="0" b="0"/>
          <a:pathLst>
            <a:path>
              <a:moveTo>
                <a:pt x="0" y="0"/>
              </a:moveTo>
              <a:lnTo>
                <a:pt x="0" y="227817"/>
              </a:lnTo>
              <a:lnTo>
                <a:pt x="3028850" y="227817"/>
              </a:lnTo>
              <a:lnTo>
                <a:pt x="3028850" y="4332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B767A-AB9F-47A2-B94B-F88EC9FFC976}">
      <dsp:nvSpPr>
        <dsp:cNvPr id="0" name=""/>
        <dsp:cNvSpPr/>
      </dsp:nvSpPr>
      <dsp:spPr>
        <a:xfrm>
          <a:off x="4320335" y="1269642"/>
          <a:ext cx="91440" cy="418883"/>
        </a:xfrm>
        <a:custGeom>
          <a:avLst/>
          <a:gdLst/>
          <a:ahLst/>
          <a:cxnLst/>
          <a:rect l="0" t="0" r="0" b="0"/>
          <a:pathLst>
            <a:path>
              <a:moveTo>
                <a:pt x="45720" y="0"/>
              </a:moveTo>
              <a:lnTo>
                <a:pt x="45720" y="213457"/>
              </a:lnTo>
              <a:lnTo>
                <a:pt x="71466" y="213457"/>
              </a:lnTo>
              <a:lnTo>
                <a:pt x="71466" y="41888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BFC5D-526E-4249-AFB8-465B8AEEB905}">
      <dsp:nvSpPr>
        <dsp:cNvPr id="0" name=""/>
        <dsp:cNvSpPr/>
      </dsp:nvSpPr>
      <dsp:spPr>
        <a:xfrm>
          <a:off x="1373085" y="1269642"/>
          <a:ext cx="2992969" cy="433243"/>
        </a:xfrm>
        <a:custGeom>
          <a:avLst/>
          <a:gdLst/>
          <a:ahLst/>
          <a:cxnLst/>
          <a:rect l="0" t="0" r="0" b="0"/>
          <a:pathLst>
            <a:path>
              <a:moveTo>
                <a:pt x="2992969" y="0"/>
              </a:moveTo>
              <a:lnTo>
                <a:pt x="2992969" y="227817"/>
              </a:lnTo>
              <a:lnTo>
                <a:pt x="0" y="227817"/>
              </a:lnTo>
              <a:lnTo>
                <a:pt x="0" y="4332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53DACE-9D16-497E-BF7C-6710E2B8F903}">
      <dsp:nvSpPr>
        <dsp:cNvPr id="0" name=""/>
        <dsp:cNvSpPr/>
      </dsp:nvSpPr>
      <dsp:spPr>
        <a:xfrm>
          <a:off x="2895606" y="240731"/>
          <a:ext cx="2940899" cy="1028910"/>
        </a:xfrm>
        <a:prstGeom prst="rect">
          <a:avLst/>
        </a:prstGeom>
        <a:solidFill>
          <a:srgbClr val="0070C0"/>
        </a:solidFill>
        <a:ln w="19050" cap="rnd"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itchFamily="34" charset="0"/>
              <a:cs typeface="Arial" pitchFamily="34" charset="0"/>
            </a:rPr>
            <a:t>Self Pack/Haul/Deliver  Service Model </a:t>
          </a:r>
        </a:p>
      </dsp:txBody>
      <dsp:txXfrm>
        <a:off x="2895606" y="240731"/>
        <a:ext cx="2940899" cy="1028910"/>
      </dsp:txXfrm>
    </dsp:sp>
    <dsp:sp modelId="{D9951345-ABF6-4E63-880C-0C1777B50C84}">
      <dsp:nvSpPr>
        <dsp:cNvPr id="0" name=""/>
        <dsp:cNvSpPr/>
      </dsp:nvSpPr>
      <dsp:spPr>
        <a:xfrm>
          <a:off x="37" y="1702885"/>
          <a:ext cx="2746096" cy="980254"/>
        </a:xfrm>
        <a:prstGeom prst="rect">
          <a:avLst/>
        </a:prstGeom>
        <a:solidFill>
          <a:srgbClr val="0070C0"/>
        </a:solidFill>
        <a:ln w="19050" cap="rnd"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cs typeface="Arial" pitchFamily="34" charset="0"/>
            </a:rPr>
            <a:t>Driver Team Assigned to Pack &amp; Load Shipment</a:t>
          </a:r>
        </a:p>
      </dsp:txBody>
      <dsp:txXfrm>
        <a:off x="37" y="1702885"/>
        <a:ext cx="2746096" cy="980254"/>
      </dsp:txXfrm>
    </dsp:sp>
    <dsp:sp modelId="{344F0C66-9F36-4872-8F8A-69B2DBDB99AD}">
      <dsp:nvSpPr>
        <dsp:cNvPr id="0" name=""/>
        <dsp:cNvSpPr/>
      </dsp:nvSpPr>
      <dsp:spPr>
        <a:xfrm>
          <a:off x="3124196" y="1688525"/>
          <a:ext cx="2535211" cy="980254"/>
        </a:xfrm>
        <a:prstGeom prst="rect">
          <a:avLst/>
        </a:prstGeom>
        <a:solidFill>
          <a:srgbClr val="0070C0"/>
        </a:solidFill>
        <a:ln w="19050" cap="rnd"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cs typeface="Arial" pitchFamily="34" charset="0"/>
            </a:rPr>
            <a:t>Same Team Transports the Shipment</a:t>
          </a:r>
        </a:p>
      </dsp:txBody>
      <dsp:txXfrm>
        <a:off x="3124196" y="1688525"/>
        <a:ext cx="2535211" cy="980254"/>
      </dsp:txXfrm>
    </dsp:sp>
    <dsp:sp modelId="{A320C003-E393-496B-9BCC-5582AA192C28}">
      <dsp:nvSpPr>
        <dsp:cNvPr id="0" name=""/>
        <dsp:cNvSpPr/>
      </dsp:nvSpPr>
      <dsp:spPr>
        <a:xfrm>
          <a:off x="6103050" y="1702885"/>
          <a:ext cx="2583712" cy="909626"/>
        </a:xfrm>
        <a:prstGeom prst="rect">
          <a:avLst/>
        </a:prstGeom>
        <a:solidFill>
          <a:srgbClr val="0070C0"/>
        </a:solidFill>
        <a:ln w="19050" cap="rnd"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cs typeface="Arial" pitchFamily="34" charset="0"/>
            </a:rPr>
            <a:t>Same Team Unloads and Unpacks the Shipment</a:t>
          </a:r>
        </a:p>
      </dsp:txBody>
      <dsp:txXfrm>
        <a:off x="6103050" y="1702885"/>
        <a:ext cx="2583712" cy="9096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75ED0-DED4-46DB-9743-8421DE14B907}" type="datetimeFigureOut">
              <a:rPr lang="en-US" smtClean="0"/>
              <a:t>5/21/2017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3EAC9-2061-435F-8B23-4B5B231B3B5A}" type="slidenum">
              <a:rPr lang="en-US" smtClean="0"/>
              <a:t>‹#›</a:t>
            </a:fld>
            <a:endParaRPr lang="en-US" dirty="0"/>
          </a:p>
        </p:txBody>
      </p:sp>
    </p:spTree>
    <p:extLst>
      <p:ext uri="{BB962C8B-B14F-4D97-AF65-F5344CB8AC3E}">
        <p14:creationId xmlns:p14="http://schemas.microsoft.com/office/powerpoint/2010/main" val="313977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3EAC9-2061-435F-8B23-4B5B231B3B5A}" type="slidenum">
              <a:rPr lang="en-US" smtClean="0"/>
              <a:t>10</a:t>
            </a:fld>
            <a:endParaRPr lang="en-US" dirty="0"/>
          </a:p>
        </p:txBody>
      </p:sp>
    </p:spTree>
    <p:extLst>
      <p:ext uri="{BB962C8B-B14F-4D97-AF65-F5344CB8AC3E}">
        <p14:creationId xmlns:p14="http://schemas.microsoft.com/office/powerpoint/2010/main" val="308448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3EAC9-2061-435F-8B23-4B5B231B3B5A}" type="slidenum">
              <a:rPr lang="en-US" smtClean="0"/>
              <a:t>11</a:t>
            </a:fld>
            <a:endParaRPr lang="en-US" dirty="0"/>
          </a:p>
        </p:txBody>
      </p:sp>
    </p:spTree>
    <p:extLst>
      <p:ext uri="{BB962C8B-B14F-4D97-AF65-F5344CB8AC3E}">
        <p14:creationId xmlns:p14="http://schemas.microsoft.com/office/powerpoint/2010/main" val="95567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CF2D5A9F-6362-49E3-8974-DAF85A4DA9B0}" type="datetimeFigureOut">
              <a:rPr lang="en-US" smtClean="0"/>
              <a:pPr/>
              <a:t>5/21/2017</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271989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381951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3149363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364391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1360417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304761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44126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CF2D5A9F-6362-49E3-8974-DAF85A4DA9B0}" type="datetimeFigureOut">
              <a:rPr lang="en-US" smtClean="0"/>
              <a:pPr/>
              <a:t>5/21/2017</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274605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357783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143575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142874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208767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50592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125493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314687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156840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2D5A9F-6362-49E3-8974-DAF85A4DA9B0}" type="datetimeFigureOut">
              <a:rPr lang="en-US" smtClean="0"/>
              <a:pPr/>
              <a:t>5/21/2017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171449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CF2D5A9F-6362-49E3-8974-DAF85A4DA9B0}" type="datetimeFigureOut">
              <a:rPr lang="en-US" smtClean="0"/>
              <a:pPr/>
              <a:t>5/21/2017</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7D6169A-4B40-42FB-98DE-7A7FD8312E26}" type="slidenum">
              <a:rPr lang="en-US" smtClean="0"/>
              <a:pPr/>
              <a:t>‹#›</a:t>
            </a:fld>
            <a:endParaRPr lang="en-US" dirty="0"/>
          </a:p>
        </p:txBody>
      </p:sp>
    </p:spTree>
    <p:extLst>
      <p:ext uri="{BB962C8B-B14F-4D97-AF65-F5344CB8AC3E}">
        <p14:creationId xmlns:p14="http://schemas.microsoft.com/office/powerpoint/2010/main" val="1985427256"/>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s://www.google.com/url?sa=i&amp;rct=j&amp;q=&amp;esrc=s&amp;source=images&amp;cd=&amp;cad=rja&amp;uact=8&amp;ved=0ahUKEwimsaPLkODSAhVMfiYKHWA0B1EQjRwIBw&amp;url=https://www.pinterest.com/fdeldongo/varie-foto/&amp;psig=AFQjCNGKRuWivnZWWb-mbsrNMpw3-rrJdw&amp;ust=1489929074952684"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videos/search?q=gotta+love+millennials&amp;view=detail&amp;mid=F08DBD62AB8973000068F08DBD62AB8973000068&amp;FORM=VIRE"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s://www.google.com/url?sa=i&amp;rct=j&amp;q=&amp;esrc=s&amp;source=images&amp;cd=&amp;cad=rja&amp;uact=8&amp;ved=0ahUKEwis86Od2N7SAhXIOSYKHai-Ab8QjRwIBw&amp;url=http://bigthink.com/philip-perry/guess-what-killed-off-the-neanderthals-you-might-not-like-the-answer&amp;psig=AFQjCNGupJK2HscgpaZzBb4wWbpJ6P2H_g&amp;ust=1489879617628352"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Q3_mU2d7SAhWCJCYKHWCuCV8QjRwIBw&amp;url=http://www.express.co.uk/news/science/694250/human-species-discovery-neanderthal-genetics-denisovan&amp;psig=AFQjCNGupJK2HscgpaZzBb4wWbpJ6P2H_g&amp;ust=1489879617628352" TargetMode="External"/><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hyperlink" Target="https://www.google.com/url?sa=i&amp;rct=j&amp;q=&amp;esrc=s&amp;source=images&amp;cd=&amp;cad=rja&amp;uact=8&amp;ved=0ahUKEwin-obN2d7SAhVB7yYKHfABB9MQjRwIBw&amp;url=http://www.nytimes.com/2010/05/07/science/07neanderthal.html&amp;psig=AFQjCNGupJK2HscgpaZzBb4wWbpJ6P2H_g&amp;ust=1489879617628352" TargetMode="Externa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gif"/><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image" Target="../media/image2.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hyperlink" Target="https://www.bing.com/images/search?view=detailV2&amp;ccid=YVARj2xL&amp;id=5E773EB70B873A03F6F0D9E6FF7A593332DCEE19&amp;q=atlas+logo&amp;simid=608000249063869549&amp;selectedIndex=21" TargetMode="External"/><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jpe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1156" y="1905000"/>
            <a:ext cx="3703130" cy="1200329"/>
          </a:xfrm>
          <a:prstGeom prst="rect">
            <a:avLst/>
          </a:prstGeom>
          <a:noFill/>
        </p:spPr>
        <p:txBody>
          <a:bodyPr wrap="none" lIns="91440" tIns="45720" rIns="91440" bIns="45720">
            <a:spAutoFit/>
          </a:bodyPr>
          <a:lstStyle/>
          <a:p>
            <a:pPr algn="ctr"/>
            <a:r>
              <a:rPr lang="en-US" sz="2400" i="1" cap="none" spc="0" dirty="0">
                <a:ln w="10160">
                  <a:solidFill>
                    <a:schemeClr val="accent5"/>
                  </a:solid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sz="2400" cap="none" spc="0" dirty="0">
                <a:ln w="10160">
                  <a:solidFill>
                    <a:schemeClr val="accent5"/>
                  </a:solid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Moving 101” </a:t>
            </a:r>
            <a:br>
              <a:rPr lang="en-US" sz="2400" cap="none" spc="0" dirty="0">
                <a:ln w="10160">
                  <a:solidFill>
                    <a:schemeClr val="accent5"/>
                  </a:solid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400" cap="none" spc="0" dirty="0">
                <a:ln w="10160">
                  <a:solidFill>
                    <a:schemeClr val="accent5"/>
                  </a:solid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A </a:t>
            </a:r>
            <a:r>
              <a:rPr lang="en-US" sz="2400" u="sng" cap="none" spc="0" dirty="0">
                <a:ln w="10160">
                  <a:solidFill>
                    <a:schemeClr val="accent5"/>
                  </a:solid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Macro-to-Micro</a:t>
            </a:r>
            <a:r>
              <a:rPr lang="en-US" sz="2400" cap="none" spc="0" dirty="0">
                <a:ln w="10160">
                  <a:solidFill>
                    <a:schemeClr val="accent5"/>
                  </a:solid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 View of </a:t>
            </a:r>
          </a:p>
          <a:p>
            <a:pPr algn="ctr"/>
            <a:r>
              <a:rPr lang="en-US" sz="2400" dirty="0">
                <a:ln w="10160">
                  <a:solidFill>
                    <a:schemeClr val="accent5"/>
                  </a:solid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the </a:t>
            </a:r>
            <a:r>
              <a:rPr lang="en-US" sz="2400" cap="none" spc="0" dirty="0">
                <a:ln w="10160">
                  <a:solidFill>
                    <a:schemeClr val="accent5"/>
                  </a:solid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Van Line Industry…</a:t>
            </a:r>
            <a:endParaRPr lang="en-US" sz="2400" cap="none" spc="0" dirty="0">
              <a:ln w="10160">
                <a:solidFill>
                  <a:schemeClr val="accent5"/>
                </a:solidFill>
                <a:prstDash val="solid"/>
              </a:ln>
              <a:solidFill>
                <a:schemeClr val="bg1"/>
              </a:solidFill>
              <a:effectLst>
                <a:outerShdw blurRad="38100" dist="38100" dir="2700000" algn="tl">
                  <a:srgbClr val="000000">
                    <a:alpha val="43137"/>
                  </a:srgbClr>
                </a:outerShdw>
              </a:effectLst>
            </a:endParaRPr>
          </a:p>
        </p:txBody>
      </p:sp>
      <p:sp>
        <p:nvSpPr>
          <p:cNvPr id="8" name="Rectangle 7"/>
          <p:cNvSpPr/>
          <p:nvPr/>
        </p:nvSpPr>
        <p:spPr>
          <a:xfrm>
            <a:off x="3475414" y="4876800"/>
            <a:ext cx="2925385" cy="810478"/>
          </a:xfrm>
          <a:prstGeom prst="rect">
            <a:avLst/>
          </a:prstGeom>
          <a:noFill/>
        </p:spPr>
        <p:txBody>
          <a:bodyPr wrap="square" lIns="91440" tIns="45720" rIns="91440" bIns="45720">
            <a:spAutoFit/>
          </a:bodyPr>
          <a:lstStyle/>
          <a:p>
            <a:pPr algn="ctr"/>
            <a:r>
              <a:rPr lang="en-US" sz="2800" baseline="30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Thursday, May 25th, 2017</a:t>
            </a:r>
            <a:endParaRPr lang="en-US" sz="200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Rectangle 9"/>
          <p:cNvSpPr/>
          <p:nvPr/>
        </p:nvSpPr>
        <p:spPr>
          <a:xfrm>
            <a:off x="2779299" y="3421678"/>
            <a:ext cx="3906839" cy="1200329"/>
          </a:xfrm>
          <a:prstGeom prst="rect">
            <a:avLst/>
          </a:prstGeom>
          <a:noFill/>
        </p:spPr>
        <p:txBody>
          <a:bodyPr wrap="none" lIns="91440" tIns="45720" rIns="91440" bIns="45720">
            <a:spAutoFit/>
          </a:bodyPr>
          <a:lstStyle/>
          <a:p>
            <a:pPr algn="ctr"/>
            <a:r>
              <a:rPr lang="en-US" cap="none" spc="0" dirty="0">
                <a:ln w="0"/>
                <a:solidFill>
                  <a:schemeClr val="bg1"/>
                </a:solidFill>
                <a:effectLst>
                  <a:outerShdw blurRad="38100" dist="19050" dir="2700000" algn="tl" rotWithShape="0">
                    <a:schemeClr val="dk1">
                      <a:alpha val="40000"/>
                    </a:schemeClr>
                  </a:outerShdw>
                </a:effectLst>
              </a:rPr>
              <a:t>Presented by </a:t>
            </a:r>
          </a:p>
          <a:p>
            <a:pPr algn="ctr"/>
            <a:r>
              <a:rPr lang="en-US" cap="none" spc="0" dirty="0">
                <a:ln w="0"/>
                <a:solidFill>
                  <a:schemeClr val="bg1"/>
                </a:solidFill>
                <a:effectLst>
                  <a:outerShdw blurRad="38100" dist="19050" dir="2700000" algn="tl" rotWithShape="0">
                    <a:schemeClr val="dk1">
                      <a:alpha val="40000"/>
                    </a:schemeClr>
                  </a:outerShdw>
                </a:effectLst>
              </a:rPr>
              <a:t>Mark Colo, </a:t>
            </a:r>
            <a:r>
              <a:rPr lang="en-US" sz="1600" cap="none" spc="0" dirty="0">
                <a:ln w="0"/>
                <a:solidFill>
                  <a:schemeClr val="bg1"/>
                </a:solidFill>
                <a:effectLst>
                  <a:outerShdw blurRad="38100" dist="19050" dir="2700000" algn="tl" rotWithShape="0">
                    <a:schemeClr val="dk1">
                      <a:alpha val="40000"/>
                    </a:schemeClr>
                  </a:outerShdw>
                </a:effectLst>
              </a:rPr>
              <a:t>CRP, REB</a:t>
            </a:r>
          </a:p>
          <a:p>
            <a:pPr algn="ctr"/>
            <a:r>
              <a:rPr lang="en-US" cap="none" spc="0" dirty="0">
                <a:ln w="0"/>
                <a:solidFill>
                  <a:schemeClr val="bg1"/>
                </a:solidFill>
                <a:effectLst>
                  <a:outerShdw blurRad="38100" dist="19050" dir="2700000" algn="tl" rotWithShape="0">
                    <a:schemeClr val="dk1">
                      <a:alpha val="40000"/>
                    </a:schemeClr>
                  </a:outerShdw>
                </a:effectLst>
              </a:rPr>
              <a:t>V.P of Sales Chipman Relocation </a:t>
            </a:r>
          </a:p>
          <a:p>
            <a:pPr algn="ctr"/>
            <a:r>
              <a:rPr lang="en-US" cap="none" spc="0" dirty="0">
                <a:ln w="0"/>
                <a:solidFill>
                  <a:schemeClr val="bg1"/>
                </a:solidFill>
                <a:effectLst>
                  <a:outerShdw blurRad="38100" dist="19050" dir="2700000" algn="tl" rotWithShape="0">
                    <a:schemeClr val="dk1">
                      <a:alpha val="40000"/>
                    </a:schemeClr>
                  </a:outerShdw>
                </a:effectLst>
              </a:rPr>
              <a:t>&amp; Logistics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324601"/>
            <a:ext cx="1564469" cy="561108"/>
          </a:xfrm>
          <a:prstGeom prst="rect">
            <a:avLst/>
          </a:prstGeom>
        </p:spPr>
      </p:pic>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6400800" cy="709865"/>
          </a:xfrm>
        </p:spPr>
        <p:txBody>
          <a:bodyPr/>
          <a:lstStyle/>
          <a:p>
            <a:pPr algn="ctr"/>
            <a:r>
              <a:rPr lang="en-US" sz="2800" i="1" dirty="0">
                <a:latin typeface="Arial" pitchFamily="34" charset="0"/>
                <a:cs typeface="Arial" pitchFamily="34" charset="0"/>
              </a:rPr>
              <a:t>Evolution has occurred in some areas</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172200"/>
            <a:ext cx="1476375" cy="529513"/>
          </a:xfrm>
          <a:prstGeom prst="rect">
            <a:avLst/>
          </a:prstGeom>
        </p:spPr>
      </p:pic>
      <p:sp>
        <p:nvSpPr>
          <p:cNvPr id="3" name="TextBox 2"/>
          <p:cNvSpPr txBox="1"/>
          <p:nvPr/>
        </p:nvSpPr>
        <p:spPr>
          <a:xfrm>
            <a:off x="2667000" y="2213529"/>
            <a:ext cx="6324600" cy="4339650"/>
          </a:xfrm>
          <a:prstGeom prst="rect">
            <a:avLst/>
          </a:prstGeom>
          <a:noFill/>
          <a:ln w="28575">
            <a:solidFill>
              <a:schemeClr val="tx1"/>
            </a:solidFill>
          </a:ln>
        </p:spPr>
        <p:txBody>
          <a:bodyPr wrap="square" rtlCol="0">
            <a:spAutoFit/>
          </a:bodyPr>
          <a:lstStyle/>
          <a:p>
            <a:pPr marL="285750" indent="-285750">
              <a:spcAft>
                <a:spcPts val="6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Cloud based software - </a:t>
            </a:r>
            <a:r>
              <a:rPr lang="en-US" sz="1600" dirty="0">
                <a:latin typeface="Arial" panose="020B0604020202020204" pitchFamily="34" charset="0"/>
                <a:cs typeface="Arial" panose="020B0604020202020204" pitchFamily="34" charset="0"/>
              </a:rPr>
              <a:t>for immediate data transfer and paperless documentation.</a:t>
            </a:r>
          </a:p>
          <a:p>
            <a:pPr marL="285750" indent="-285750">
              <a:spcAft>
                <a:spcPts val="6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Wireless I-Pads and printers - </a:t>
            </a:r>
            <a:r>
              <a:rPr lang="en-US" sz="1600" dirty="0">
                <a:latin typeface="Arial" panose="020B0604020202020204" pitchFamily="34" charset="0"/>
                <a:cs typeface="Arial" panose="020B0604020202020204" pitchFamily="34" charset="0"/>
              </a:rPr>
              <a:t>have become the standard for estimating and presentations in the home. Wireless technology can send the estimate to the move coordinator at the same time it is made available to the transferee. </a:t>
            </a:r>
          </a:p>
          <a:p>
            <a:pPr marL="285750" indent="-285750">
              <a:spcAft>
                <a:spcPts val="6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Software and Apps - </a:t>
            </a:r>
            <a:r>
              <a:rPr lang="en-US" sz="1600" dirty="0">
                <a:latin typeface="Arial" panose="020B0604020202020204" pitchFamily="34" charset="0"/>
                <a:cs typeface="Arial" panose="020B0604020202020204" pitchFamily="34" charset="0"/>
              </a:rPr>
              <a:t>have been developed that may soon eliminate the traditional duties of a residential salesperson, thereby reducing costs and protecting the environment.</a:t>
            </a:r>
          </a:p>
          <a:p>
            <a:pPr marL="285750" indent="-285750">
              <a:spcAft>
                <a:spcPts val="6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Online Portals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E-signatures - </a:t>
            </a:r>
            <a:r>
              <a:rPr lang="en-US" sz="1600" dirty="0">
                <a:latin typeface="Arial" panose="020B0604020202020204" pitchFamily="34" charset="0"/>
                <a:cs typeface="Arial" panose="020B0604020202020204" pitchFamily="34" charset="0"/>
              </a:rPr>
              <a:t>to</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process </a:t>
            </a:r>
            <a:r>
              <a:rPr lang="en-US" sz="1600" b="1" dirty="0">
                <a:latin typeface="Arial" panose="020B0604020202020204" pitchFamily="34" charset="0"/>
                <a:cs typeface="Arial" panose="020B0604020202020204" pitchFamily="34" charset="0"/>
              </a:rPr>
              <a:t>Claims </a:t>
            </a:r>
            <a:r>
              <a:rPr lang="en-US" sz="1600" dirty="0">
                <a:latin typeface="Arial" panose="020B0604020202020204" pitchFamily="34" charset="0"/>
                <a:cs typeface="Arial" panose="020B0604020202020204" pitchFamily="34" charset="0"/>
              </a:rPr>
              <a:t>and other </a:t>
            </a:r>
            <a:r>
              <a:rPr lang="en-US" sz="1600" b="1" dirty="0">
                <a:latin typeface="Arial" panose="020B0604020202020204" pitchFamily="34" charset="0"/>
                <a:cs typeface="Arial" panose="020B0604020202020204" pitchFamily="34" charset="0"/>
              </a:rPr>
              <a:t>Control Documents</a:t>
            </a:r>
            <a:r>
              <a:rPr lang="en-US" sz="16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Just-In-Time (J.I.T.) information -</a:t>
            </a:r>
            <a:r>
              <a:rPr lang="en-US" sz="1600" dirty="0">
                <a:latin typeface="Arial" panose="020B0604020202020204" pitchFamily="34" charset="0"/>
                <a:cs typeface="Arial" panose="020B0604020202020204" pitchFamily="34" charset="0"/>
              </a:rPr>
              <a:t> providing valuable instructions when needed most. i.e. </a:t>
            </a:r>
            <a:r>
              <a:rPr lang="en-US" sz="1600" b="1"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The Move Coordinators Role </a:t>
            </a:r>
            <a:r>
              <a:rPr lang="en-US" sz="1600" b="1"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Pack Day Instructions </a:t>
            </a:r>
            <a:r>
              <a:rPr lang="en-US" sz="1600" b="1"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Load Day Instructions </a:t>
            </a:r>
            <a:r>
              <a:rPr lang="en-US" sz="1600" b="1" dirty="0">
                <a:latin typeface="Arial" panose="020B0604020202020204" pitchFamily="34" charset="0"/>
                <a:cs typeface="Arial" panose="020B0604020202020204" pitchFamily="34" charset="0"/>
              </a:rPr>
              <a:t>4)</a:t>
            </a:r>
            <a:r>
              <a:rPr lang="en-US" sz="1600" dirty="0">
                <a:latin typeface="Arial" panose="020B0604020202020204" pitchFamily="34" charset="0"/>
                <a:cs typeface="Arial" panose="020B0604020202020204" pitchFamily="34" charset="0"/>
              </a:rPr>
              <a:t> In Transit Updates </a:t>
            </a:r>
            <a:r>
              <a:rPr lang="en-US" sz="1600" b="1" dirty="0">
                <a:latin typeface="Arial" panose="020B0604020202020204" pitchFamily="34" charset="0"/>
                <a:cs typeface="Arial" panose="020B0604020202020204" pitchFamily="34" charset="0"/>
              </a:rPr>
              <a:t>5)</a:t>
            </a:r>
            <a:r>
              <a:rPr lang="en-US" sz="1600" dirty="0">
                <a:latin typeface="Arial" panose="020B0604020202020204" pitchFamily="34" charset="0"/>
                <a:cs typeface="Arial" panose="020B0604020202020204" pitchFamily="34" charset="0"/>
              </a:rPr>
              <a:t> Delivery Day Instructions</a:t>
            </a:r>
            <a:r>
              <a:rPr lang="en-US" sz="1600" b="1" dirty="0">
                <a:latin typeface="Arial" panose="020B0604020202020204" pitchFamily="34" charset="0"/>
                <a:cs typeface="Arial" panose="020B0604020202020204" pitchFamily="34" charset="0"/>
              </a:rPr>
              <a:t> 6) </a:t>
            </a:r>
            <a:r>
              <a:rPr lang="en-US" sz="1600" dirty="0">
                <a:latin typeface="Arial" panose="020B0604020202020204" pitchFamily="34" charset="0"/>
                <a:cs typeface="Arial" panose="020B0604020202020204" pitchFamily="34" charset="0"/>
              </a:rPr>
              <a:t>Claims procedures. </a:t>
            </a:r>
          </a:p>
        </p:txBody>
      </p:sp>
      <p:sp>
        <p:nvSpPr>
          <p:cNvPr id="7" name="TextBox 6"/>
          <p:cNvSpPr txBox="1"/>
          <p:nvPr/>
        </p:nvSpPr>
        <p:spPr>
          <a:xfrm>
            <a:off x="1254225" y="1819380"/>
            <a:ext cx="6801756" cy="338554"/>
          </a:xfrm>
          <a:prstGeom prst="rect">
            <a:avLst/>
          </a:prstGeom>
          <a:solidFill>
            <a:srgbClr val="0070C0"/>
          </a:solidFill>
          <a:ln>
            <a:solidFill>
              <a:schemeClr val="tx1"/>
            </a:solidFill>
          </a:ln>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Van Lines have made progress in the past 20-yrs, in these areas...</a:t>
            </a:r>
          </a:p>
        </p:txBody>
      </p:sp>
      <p:pic>
        <p:nvPicPr>
          <p:cNvPr id="15" name="Picture 14" descr="http://legacy.unigroupinc.net/common/gallery/United/047X0947_r3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213529"/>
            <a:ext cx="2057400" cy="2891872"/>
          </a:xfrm>
          <a:prstGeom prst="rect">
            <a:avLst/>
          </a:prstGeom>
          <a:noFill/>
          <a:ln w="28575">
            <a:solidFill>
              <a:srgbClr val="002060"/>
            </a:solidFill>
          </a:ln>
        </p:spPr>
      </p:pic>
    </p:spTree>
    <p:extLst>
      <p:ext uri="{BB962C8B-B14F-4D97-AF65-F5344CB8AC3E}">
        <p14:creationId xmlns:p14="http://schemas.microsoft.com/office/powerpoint/2010/main" val="4479750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098"/>
            <a:ext cx="7391400" cy="709865"/>
          </a:xfrm>
        </p:spPr>
        <p:txBody>
          <a:bodyPr/>
          <a:lstStyle/>
          <a:p>
            <a:pPr algn="ctr"/>
            <a:r>
              <a:rPr lang="en-US" sz="2800" dirty="0">
                <a:latin typeface="Arial" pitchFamily="34" charset="0"/>
                <a:cs typeface="Arial" pitchFamily="34" charset="0"/>
              </a:rPr>
              <a:t>Despite the progress made, our industry is still primitive in many areas. </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30499"/>
            <a:ext cx="1086767" cy="389777"/>
          </a:xfrm>
          <a:prstGeom prst="rect">
            <a:avLst/>
          </a:prstGeom>
        </p:spPr>
      </p:pic>
      <p:pic>
        <p:nvPicPr>
          <p:cNvPr id="4" name="Picture 3" descr="Image result for image of a neanderthal mover">
            <a:hlinkClick r:id="rId4" tgtFrame="&quot;_blank&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86" y="2192681"/>
            <a:ext cx="1835727" cy="2598305"/>
          </a:xfrm>
          <a:prstGeom prst="rect">
            <a:avLst/>
          </a:prstGeom>
          <a:noFill/>
          <a:ln w="28575">
            <a:solidFill>
              <a:schemeClr val="tx1"/>
            </a:solidFill>
          </a:ln>
        </p:spPr>
      </p:pic>
      <p:sp>
        <p:nvSpPr>
          <p:cNvPr id="3" name="TextBox 2"/>
          <p:cNvSpPr txBox="1"/>
          <p:nvPr/>
        </p:nvSpPr>
        <p:spPr>
          <a:xfrm>
            <a:off x="2209800" y="2203548"/>
            <a:ext cx="6629400" cy="2308324"/>
          </a:xfrm>
          <a:prstGeom prst="rect">
            <a:avLst/>
          </a:prstGeom>
          <a:noFill/>
          <a:ln w="28575">
            <a:solidFill>
              <a:schemeClr val="tx1"/>
            </a:solidFill>
          </a:ln>
        </p:spPr>
        <p:txBody>
          <a:bodyPr wrap="square" rtlCol="0">
            <a:spAutoFit/>
          </a:bodyPr>
          <a:lstStyle/>
          <a:p>
            <a:pPr marL="285750" indent="-285750">
              <a:lnSpc>
                <a:spcPct val="150000"/>
              </a:lnSpc>
              <a:buFont typeface="Wingdings" panose="05000000000000000000" pitchFamily="2" charset="2"/>
              <a:buChar char="Ø"/>
            </a:pPr>
            <a:r>
              <a:rPr lang="en-US" sz="1600" b="1" dirty="0">
                <a:latin typeface="Arial" panose="020B0604020202020204" pitchFamily="34" charset="0"/>
                <a:cs typeface="Arial" panose="020B0604020202020204" pitchFamily="34" charset="0"/>
              </a:rPr>
              <a:t>Behind UPS &amp; FedEx “Paperless Processes &amp; Automation”.</a:t>
            </a:r>
          </a:p>
          <a:p>
            <a:pPr marL="285750" indent="-285750">
              <a:lnSpc>
                <a:spcPct val="150000"/>
              </a:lnSpc>
              <a:buFont typeface="Wingdings" panose="05000000000000000000" pitchFamily="2" charset="2"/>
              <a:buChar char="Ø"/>
            </a:pPr>
            <a:r>
              <a:rPr lang="en-US" sz="1600" b="1" dirty="0">
                <a:latin typeface="Arial" panose="020B0604020202020204" pitchFamily="34" charset="0"/>
                <a:cs typeface="Arial" panose="020B0604020202020204" pitchFamily="34" charset="0"/>
              </a:rPr>
              <a:t>Move Documentation in files are still one-inch thick.</a:t>
            </a:r>
          </a:p>
          <a:p>
            <a:pPr marL="285750" indent="-285750">
              <a:lnSpc>
                <a:spcPct val="150000"/>
              </a:lnSpc>
              <a:buFont typeface="Wingdings" panose="05000000000000000000" pitchFamily="2" charset="2"/>
              <a:buChar char="Ø"/>
            </a:pPr>
            <a:r>
              <a:rPr lang="en-US" sz="1600" b="1" dirty="0">
                <a:latin typeface="Arial" panose="020B0604020202020204" pitchFamily="34" charset="0"/>
                <a:cs typeface="Arial" panose="020B0604020202020204" pitchFamily="34" charset="0"/>
              </a:rPr>
              <a:t>Documents in many Instances are still Illegibly hand written.</a:t>
            </a:r>
          </a:p>
          <a:p>
            <a:pPr marL="285750" indent="-285750">
              <a:lnSpc>
                <a:spcPct val="150000"/>
              </a:lnSpc>
              <a:buFont typeface="Wingdings" panose="05000000000000000000" pitchFamily="2" charset="2"/>
              <a:buChar char="Ø"/>
            </a:pPr>
            <a:r>
              <a:rPr lang="en-US" sz="1600" b="1" dirty="0">
                <a:latin typeface="Arial" panose="020B0604020202020204" pitchFamily="34" charset="0"/>
                <a:cs typeface="Arial" panose="020B0604020202020204" pitchFamily="34" charset="0"/>
              </a:rPr>
              <a:t>We still use sticks to leverage heavy Items.</a:t>
            </a:r>
          </a:p>
          <a:p>
            <a:pPr marL="285750" indent="-285750">
              <a:lnSpc>
                <a:spcPct val="150000"/>
              </a:lnSpc>
              <a:buFont typeface="Wingdings" panose="05000000000000000000" pitchFamily="2" charset="2"/>
              <a:buChar char="Ø"/>
            </a:pPr>
            <a:r>
              <a:rPr lang="en-US" sz="1600" b="1" dirty="0">
                <a:latin typeface="Arial" panose="020B0604020202020204" pitchFamily="34" charset="0"/>
                <a:cs typeface="Arial" panose="020B0604020202020204" pitchFamily="34" charset="0"/>
              </a:rPr>
              <a:t>Bar Coding is still a prison term to many movers.</a:t>
            </a:r>
          </a:p>
          <a:p>
            <a:pPr marL="285750" indent="-285750">
              <a:lnSpc>
                <a:spcPct val="150000"/>
              </a:lnSpc>
              <a:buFont typeface="Wingdings" panose="05000000000000000000" pitchFamily="2" charset="2"/>
              <a:buChar char="Ø"/>
            </a:pPr>
            <a:r>
              <a:rPr lang="en-US" sz="1600" b="1" dirty="0">
                <a:latin typeface="Arial" panose="020B0604020202020204" pitchFamily="34" charset="0"/>
                <a:cs typeface="Arial" panose="020B0604020202020204" pitchFamily="34" charset="0"/>
              </a:rPr>
              <a:t>Technological advancements have been slow to materialize. </a:t>
            </a:r>
          </a:p>
        </p:txBody>
      </p:sp>
      <p:sp>
        <p:nvSpPr>
          <p:cNvPr id="7" name="TextBox 6"/>
          <p:cNvSpPr txBox="1"/>
          <p:nvPr/>
        </p:nvSpPr>
        <p:spPr>
          <a:xfrm>
            <a:off x="2714573" y="4498635"/>
            <a:ext cx="3652740"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bg2">
                    <a:lumMod val="25000"/>
                  </a:schemeClr>
                </a:solidFill>
                <a:latin typeface="Arial" panose="020B0604020202020204" pitchFamily="34" charset="0"/>
                <a:cs typeface="Arial" panose="020B0604020202020204" pitchFamily="34" charset="0"/>
              </a:rPr>
              <a:t>Areas for improvement Include:</a:t>
            </a:r>
          </a:p>
        </p:txBody>
      </p:sp>
      <p:sp>
        <p:nvSpPr>
          <p:cNvPr id="8" name="TextBox 7"/>
          <p:cNvSpPr txBox="1"/>
          <p:nvPr/>
        </p:nvSpPr>
        <p:spPr>
          <a:xfrm>
            <a:off x="579613" y="5418757"/>
            <a:ext cx="1736373" cy="369332"/>
          </a:xfrm>
          <a:prstGeom prst="rect">
            <a:avLst/>
          </a:prstGeom>
          <a:solidFill>
            <a:srgbClr val="0070C0"/>
          </a:solidFill>
          <a:ln w="19050">
            <a:solidFill>
              <a:srgbClr val="002060"/>
            </a:solidFill>
          </a:ln>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Documentation</a:t>
            </a:r>
          </a:p>
        </p:txBody>
      </p:sp>
      <p:sp>
        <p:nvSpPr>
          <p:cNvPr id="9" name="TextBox 8"/>
          <p:cNvSpPr txBox="1"/>
          <p:nvPr/>
        </p:nvSpPr>
        <p:spPr>
          <a:xfrm>
            <a:off x="3641763" y="4932539"/>
            <a:ext cx="899181" cy="369332"/>
          </a:xfrm>
          <a:prstGeom prst="rect">
            <a:avLst/>
          </a:prstGeom>
          <a:solidFill>
            <a:srgbClr val="0070C0"/>
          </a:solidFill>
          <a:ln w="28575">
            <a:solidFill>
              <a:srgbClr val="002060"/>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Claims </a:t>
            </a:r>
          </a:p>
        </p:txBody>
      </p:sp>
      <p:sp>
        <p:nvSpPr>
          <p:cNvPr id="10" name="TextBox 9"/>
          <p:cNvSpPr txBox="1"/>
          <p:nvPr/>
        </p:nvSpPr>
        <p:spPr>
          <a:xfrm>
            <a:off x="4701352" y="4944123"/>
            <a:ext cx="1903085" cy="369332"/>
          </a:xfrm>
          <a:prstGeom prst="rect">
            <a:avLst/>
          </a:prstGeom>
          <a:solidFill>
            <a:srgbClr val="0070C0"/>
          </a:solidFill>
          <a:ln w="28575">
            <a:solidFill>
              <a:srgbClr val="002060"/>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Communications</a:t>
            </a:r>
          </a:p>
        </p:txBody>
      </p:sp>
      <p:sp>
        <p:nvSpPr>
          <p:cNvPr id="11" name="TextBox 10"/>
          <p:cNvSpPr txBox="1"/>
          <p:nvPr/>
        </p:nvSpPr>
        <p:spPr>
          <a:xfrm>
            <a:off x="2645322" y="4926752"/>
            <a:ext cx="836033" cy="369332"/>
          </a:xfrm>
          <a:prstGeom prst="rect">
            <a:avLst/>
          </a:prstGeom>
          <a:solidFill>
            <a:srgbClr val="0070C0"/>
          </a:solidFill>
          <a:ln w="19050">
            <a:solidFill>
              <a:srgbClr val="002060"/>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Apps</a:t>
            </a:r>
          </a:p>
        </p:txBody>
      </p:sp>
      <p:sp>
        <p:nvSpPr>
          <p:cNvPr id="12" name="TextBox 11"/>
          <p:cNvSpPr txBox="1"/>
          <p:nvPr/>
        </p:nvSpPr>
        <p:spPr>
          <a:xfrm>
            <a:off x="2422018" y="5444961"/>
            <a:ext cx="2279334" cy="369332"/>
          </a:xfrm>
          <a:prstGeom prst="rect">
            <a:avLst/>
          </a:prstGeom>
          <a:solidFill>
            <a:srgbClr val="0070C0"/>
          </a:solidFill>
          <a:ln w="19050">
            <a:solidFill>
              <a:schemeClr val="tx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 Material Content</a:t>
            </a:r>
            <a:r>
              <a:rPr lang="en-US" dirty="0"/>
              <a:t> </a:t>
            </a:r>
          </a:p>
        </p:txBody>
      </p:sp>
      <p:sp>
        <p:nvSpPr>
          <p:cNvPr id="13" name="TextBox 12"/>
          <p:cNvSpPr txBox="1"/>
          <p:nvPr/>
        </p:nvSpPr>
        <p:spPr>
          <a:xfrm>
            <a:off x="6539831" y="5431859"/>
            <a:ext cx="2072685" cy="369332"/>
          </a:xfrm>
          <a:prstGeom prst="rect">
            <a:avLst/>
          </a:prstGeom>
          <a:solidFill>
            <a:srgbClr val="0070C0"/>
          </a:solidFill>
          <a:ln w="19050">
            <a:solidFill>
              <a:schemeClr val="tx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Green Initiatives</a:t>
            </a:r>
          </a:p>
        </p:txBody>
      </p:sp>
      <p:sp>
        <p:nvSpPr>
          <p:cNvPr id="14" name="TextBox 13"/>
          <p:cNvSpPr txBox="1"/>
          <p:nvPr/>
        </p:nvSpPr>
        <p:spPr>
          <a:xfrm>
            <a:off x="3347921" y="5927877"/>
            <a:ext cx="2386045" cy="369332"/>
          </a:xfrm>
          <a:prstGeom prst="rect">
            <a:avLst/>
          </a:prstGeom>
          <a:solidFill>
            <a:srgbClr val="0070C0"/>
          </a:solidFill>
          <a:ln w="19050">
            <a:solidFill>
              <a:srgbClr val="002060"/>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Quality Improvement</a:t>
            </a:r>
          </a:p>
        </p:txBody>
      </p:sp>
      <p:sp>
        <p:nvSpPr>
          <p:cNvPr id="15" name="TextBox 14"/>
          <p:cNvSpPr txBox="1"/>
          <p:nvPr/>
        </p:nvSpPr>
        <p:spPr>
          <a:xfrm>
            <a:off x="6762742" y="4944123"/>
            <a:ext cx="1849774" cy="369332"/>
          </a:xfrm>
          <a:prstGeom prst="rect">
            <a:avLst/>
          </a:prstGeom>
          <a:solidFill>
            <a:srgbClr val="0070C0"/>
          </a:solidFill>
          <a:ln w="19050">
            <a:solidFill>
              <a:schemeClr val="tx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Diversification</a:t>
            </a:r>
          </a:p>
        </p:txBody>
      </p:sp>
      <p:sp>
        <p:nvSpPr>
          <p:cNvPr id="16" name="TextBox 15"/>
          <p:cNvSpPr txBox="1"/>
          <p:nvPr/>
        </p:nvSpPr>
        <p:spPr>
          <a:xfrm>
            <a:off x="586291" y="4934076"/>
            <a:ext cx="1980029" cy="369332"/>
          </a:xfrm>
          <a:prstGeom prst="rect">
            <a:avLst/>
          </a:prstGeom>
          <a:solidFill>
            <a:srgbClr val="0070C0"/>
          </a:solidFill>
          <a:ln w="19050">
            <a:solidFill>
              <a:schemeClr val="tx1"/>
            </a:solidFill>
          </a:ln>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Agency Relations</a:t>
            </a:r>
          </a:p>
        </p:txBody>
      </p:sp>
      <p:sp>
        <p:nvSpPr>
          <p:cNvPr id="17" name="TextBox 16"/>
          <p:cNvSpPr txBox="1"/>
          <p:nvPr/>
        </p:nvSpPr>
        <p:spPr>
          <a:xfrm>
            <a:off x="579613" y="5931179"/>
            <a:ext cx="2620788" cy="369332"/>
          </a:xfrm>
          <a:prstGeom prst="rect">
            <a:avLst/>
          </a:prstGeom>
          <a:solidFill>
            <a:srgbClr val="0070C0"/>
          </a:solidFill>
          <a:ln w="19050">
            <a:solidFill>
              <a:schemeClr val="tx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Operational Efficiencies</a:t>
            </a:r>
          </a:p>
        </p:txBody>
      </p:sp>
      <p:sp>
        <p:nvSpPr>
          <p:cNvPr id="18" name="TextBox 17"/>
          <p:cNvSpPr txBox="1"/>
          <p:nvPr/>
        </p:nvSpPr>
        <p:spPr>
          <a:xfrm>
            <a:off x="5847808" y="5927877"/>
            <a:ext cx="2764708" cy="369332"/>
          </a:xfrm>
          <a:prstGeom prst="rect">
            <a:avLst/>
          </a:prstGeom>
          <a:solidFill>
            <a:srgbClr val="0070C0"/>
          </a:solidFill>
          <a:ln w="19050">
            <a:solidFill>
              <a:schemeClr val="tx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Rewards &amp; Recognition</a:t>
            </a:r>
          </a:p>
        </p:txBody>
      </p:sp>
      <p:sp>
        <p:nvSpPr>
          <p:cNvPr id="19" name="TextBox 18"/>
          <p:cNvSpPr txBox="1"/>
          <p:nvPr/>
        </p:nvSpPr>
        <p:spPr>
          <a:xfrm>
            <a:off x="4807384" y="5425617"/>
            <a:ext cx="1593416" cy="369332"/>
          </a:xfrm>
          <a:prstGeom prst="rect">
            <a:avLst/>
          </a:prstGeom>
          <a:solidFill>
            <a:srgbClr val="0070C0"/>
          </a:solidFill>
          <a:ln w="19050">
            <a:solidFill>
              <a:schemeClr val="tx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Monitoring</a:t>
            </a:r>
          </a:p>
        </p:txBody>
      </p:sp>
    </p:spTree>
    <p:extLst>
      <p:ext uri="{BB962C8B-B14F-4D97-AF65-F5344CB8AC3E}">
        <p14:creationId xmlns:p14="http://schemas.microsoft.com/office/powerpoint/2010/main" val="3624980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6629400" cy="743712"/>
          </a:xfrm>
        </p:spPr>
        <p:txBody>
          <a:bodyPr>
            <a:normAutofit/>
          </a:bodyPr>
          <a:lstStyle/>
          <a:p>
            <a:pPr algn="ctr"/>
            <a:r>
              <a:rPr lang="en-US" sz="2800" dirty="0">
                <a:latin typeface="Arial" pitchFamily="34" charset="0"/>
                <a:cs typeface="Arial" pitchFamily="34" charset="0"/>
              </a:rPr>
              <a:t>Multiple Agent (Franchise)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293890"/>
              </p:ext>
            </p:extLst>
          </p:nvPr>
        </p:nvGraphicFramePr>
        <p:xfrm>
          <a:off x="457200" y="2061691"/>
          <a:ext cx="838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371600" y="5638800"/>
            <a:ext cx="184731" cy="369332"/>
          </a:xfrm>
          <a:prstGeom prst="rect">
            <a:avLst/>
          </a:prstGeom>
          <a:noFill/>
        </p:spPr>
        <p:txBody>
          <a:bodyPr wrap="none" rtlCol="0">
            <a:spAutoFit/>
          </a:bodyPr>
          <a:lstStyle/>
          <a:p>
            <a:endParaRPr lang="en-US" dirty="0"/>
          </a:p>
        </p:txBody>
      </p:sp>
      <p:sp>
        <p:nvSpPr>
          <p:cNvPr id="6" name="TextBox 5"/>
          <p:cNvSpPr txBox="1"/>
          <p:nvPr/>
        </p:nvSpPr>
        <p:spPr>
          <a:xfrm flipH="1">
            <a:off x="0" y="5516907"/>
            <a:ext cx="9143999" cy="646331"/>
          </a:xfrm>
          <a:prstGeom prst="rect">
            <a:avLst/>
          </a:prstGeom>
          <a:noFill/>
        </p:spPr>
        <p:txBody>
          <a:bodyPr wrap="square" rtlCol="0">
            <a:spAutoFit/>
          </a:bodyPr>
          <a:lstStyle/>
          <a:p>
            <a:r>
              <a:rPr lang="en-US" b="1" dirty="0"/>
              <a:t>1. How many different agents does it take to service a long/D. move? It depends.         2. How many agents does it take to service a local move? Just one.</a:t>
            </a:r>
          </a:p>
        </p:txBody>
      </p:sp>
      <p:sp>
        <p:nvSpPr>
          <p:cNvPr id="5" name="TextBox 4"/>
          <p:cNvSpPr txBox="1"/>
          <p:nvPr/>
        </p:nvSpPr>
        <p:spPr>
          <a:xfrm>
            <a:off x="1151059" y="5124018"/>
            <a:ext cx="312906" cy="369332"/>
          </a:xfrm>
          <a:prstGeom prst="rect">
            <a:avLst/>
          </a:prstGeom>
          <a:noFill/>
          <a:ln>
            <a:solidFill>
              <a:schemeClr val="accent6">
                <a:lumMod val="50000"/>
              </a:schemeClr>
            </a:solidFill>
          </a:ln>
        </p:spPr>
        <p:txBody>
          <a:bodyPr wrap="none" rtlCol="0">
            <a:spAutoFit/>
          </a:bodyPr>
          <a:lstStyle/>
          <a:p>
            <a:r>
              <a:rPr lang="en-US" b="1" dirty="0"/>
              <a:t>1</a:t>
            </a:r>
          </a:p>
        </p:txBody>
      </p:sp>
      <p:sp>
        <p:nvSpPr>
          <p:cNvPr id="7" name="TextBox 6"/>
          <p:cNvSpPr txBox="1"/>
          <p:nvPr/>
        </p:nvSpPr>
        <p:spPr>
          <a:xfrm>
            <a:off x="3168756" y="5070475"/>
            <a:ext cx="314510" cy="369332"/>
          </a:xfrm>
          <a:prstGeom prst="rect">
            <a:avLst/>
          </a:prstGeom>
          <a:noFill/>
          <a:ln>
            <a:solidFill>
              <a:schemeClr val="accent6">
                <a:lumMod val="50000"/>
              </a:schemeClr>
            </a:solidFill>
          </a:ln>
        </p:spPr>
        <p:txBody>
          <a:bodyPr wrap="none" rtlCol="0">
            <a:spAutoFit/>
          </a:bodyPr>
          <a:lstStyle/>
          <a:p>
            <a:r>
              <a:rPr lang="en-US" b="1" dirty="0"/>
              <a:t>2</a:t>
            </a:r>
          </a:p>
        </p:txBody>
      </p:sp>
      <p:sp>
        <p:nvSpPr>
          <p:cNvPr id="8" name="TextBox 7"/>
          <p:cNvSpPr txBox="1"/>
          <p:nvPr/>
        </p:nvSpPr>
        <p:spPr>
          <a:xfrm>
            <a:off x="5432478" y="5097246"/>
            <a:ext cx="314510" cy="369332"/>
          </a:xfrm>
          <a:prstGeom prst="rect">
            <a:avLst/>
          </a:prstGeom>
          <a:noFill/>
          <a:ln>
            <a:solidFill>
              <a:schemeClr val="accent6">
                <a:lumMod val="50000"/>
              </a:schemeClr>
            </a:solidFill>
          </a:ln>
        </p:spPr>
        <p:txBody>
          <a:bodyPr wrap="none" rtlCol="0">
            <a:spAutoFit/>
          </a:bodyPr>
          <a:lstStyle/>
          <a:p>
            <a:r>
              <a:rPr lang="en-US" b="1" dirty="0"/>
              <a:t>3</a:t>
            </a:r>
          </a:p>
        </p:txBody>
      </p:sp>
      <p:sp>
        <p:nvSpPr>
          <p:cNvPr id="9" name="TextBox 8"/>
          <p:cNvSpPr txBox="1"/>
          <p:nvPr/>
        </p:nvSpPr>
        <p:spPr>
          <a:xfrm>
            <a:off x="7689669" y="5081511"/>
            <a:ext cx="304800" cy="369332"/>
          </a:xfrm>
          <a:prstGeom prst="rect">
            <a:avLst/>
          </a:prstGeom>
          <a:noFill/>
          <a:ln>
            <a:solidFill>
              <a:schemeClr val="accent6">
                <a:lumMod val="50000"/>
              </a:schemeClr>
            </a:solidFill>
          </a:ln>
        </p:spPr>
        <p:txBody>
          <a:bodyPr wrap="square" rtlCol="0">
            <a:spAutoFit/>
          </a:bodyPr>
          <a:lstStyle/>
          <a:p>
            <a:r>
              <a:rPr lang="en-US" b="1" dirty="0"/>
              <a:t>4</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178" y="6240339"/>
            <a:ext cx="1788822" cy="641574"/>
          </a:xfrm>
          <a:prstGeom prst="rect">
            <a:avLst/>
          </a:prstGeom>
        </p:spPr>
      </p:pic>
      <p:sp>
        <p:nvSpPr>
          <p:cNvPr id="12" name="TextBox 11"/>
          <p:cNvSpPr txBox="1"/>
          <p:nvPr/>
        </p:nvSpPr>
        <p:spPr>
          <a:xfrm>
            <a:off x="7391400" y="2854376"/>
            <a:ext cx="643125" cy="369332"/>
          </a:xfrm>
          <a:prstGeom prst="rect">
            <a:avLst/>
          </a:prstGeom>
          <a:noFill/>
          <a:ln w="19050">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50%</a:t>
            </a:r>
          </a:p>
        </p:txBody>
      </p:sp>
      <p:sp>
        <p:nvSpPr>
          <p:cNvPr id="13" name="TextBox 12"/>
          <p:cNvSpPr txBox="1"/>
          <p:nvPr/>
        </p:nvSpPr>
        <p:spPr>
          <a:xfrm>
            <a:off x="5711129" y="2854376"/>
            <a:ext cx="646331" cy="369332"/>
          </a:xfrm>
          <a:prstGeom prst="rect">
            <a:avLst/>
          </a:prstGeom>
          <a:noFill/>
          <a:ln w="19050">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20%</a:t>
            </a:r>
          </a:p>
        </p:txBody>
      </p:sp>
      <p:sp>
        <p:nvSpPr>
          <p:cNvPr id="14" name="TextBox 13"/>
          <p:cNvSpPr txBox="1"/>
          <p:nvPr/>
        </p:nvSpPr>
        <p:spPr>
          <a:xfrm>
            <a:off x="2722003" y="2863334"/>
            <a:ext cx="706997" cy="369332"/>
          </a:xfrm>
          <a:prstGeom prst="rect">
            <a:avLst/>
          </a:prstGeom>
          <a:noFill/>
          <a:ln w="19050">
            <a:solidFill>
              <a:schemeClr val="tx1"/>
            </a:solidFill>
          </a:ln>
        </p:spPr>
        <p:txBody>
          <a:bodyPr wrap="square" rtlCol="0">
            <a:spAutoFit/>
          </a:bodyPr>
          <a:lstStyle/>
          <a:p>
            <a:r>
              <a:rPr lang="en-US" b="1" dirty="0">
                <a:latin typeface="Arial" panose="020B0604020202020204" pitchFamily="34" charset="0"/>
                <a:cs typeface="Arial" panose="020B0604020202020204" pitchFamily="34" charset="0"/>
              </a:rPr>
              <a:t>15%</a:t>
            </a:r>
          </a:p>
        </p:txBody>
      </p:sp>
      <p:sp>
        <p:nvSpPr>
          <p:cNvPr id="15" name="TextBox 14"/>
          <p:cNvSpPr txBox="1"/>
          <p:nvPr/>
        </p:nvSpPr>
        <p:spPr>
          <a:xfrm>
            <a:off x="977612" y="2917323"/>
            <a:ext cx="710451" cy="369332"/>
          </a:xfrm>
          <a:prstGeom prst="rect">
            <a:avLst/>
          </a:prstGeom>
          <a:noFill/>
          <a:ln w="19050">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10 %</a:t>
            </a:r>
          </a:p>
        </p:txBody>
      </p:sp>
      <p:sp>
        <p:nvSpPr>
          <p:cNvPr id="16" name="TextBox 15"/>
          <p:cNvSpPr txBox="1"/>
          <p:nvPr/>
        </p:nvSpPr>
        <p:spPr>
          <a:xfrm>
            <a:off x="5714406" y="2189931"/>
            <a:ext cx="518091" cy="369332"/>
          </a:xfrm>
          <a:prstGeom prst="rect">
            <a:avLst/>
          </a:prstGeom>
          <a:noFill/>
          <a:ln w="19050">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5%</a:t>
            </a:r>
          </a:p>
        </p:txBody>
      </p:sp>
      <p:sp>
        <p:nvSpPr>
          <p:cNvPr id="17" name="TextBox 16"/>
          <p:cNvSpPr txBox="1"/>
          <p:nvPr/>
        </p:nvSpPr>
        <p:spPr>
          <a:xfrm>
            <a:off x="565387" y="2132952"/>
            <a:ext cx="1492013" cy="369332"/>
          </a:xfrm>
          <a:prstGeom prst="rect">
            <a:avLst/>
          </a:prstGeom>
          <a:noFill/>
          <a:ln w="19050">
            <a:solidFill>
              <a:schemeClr val="tx1"/>
            </a:solidFill>
          </a:ln>
        </p:spPr>
        <p:txBody>
          <a:bodyPr wrap="square" rtlCol="0">
            <a:spAutoFit/>
          </a:bodyPr>
          <a:lstStyle/>
          <a:p>
            <a:r>
              <a:rPr lang="en-US" b="1" dirty="0">
                <a:latin typeface="Arial Narrow" panose="020B0606020202030204" pitchFamily="34" charset="0"/>
              </a:rPr>
              <a:t>Revenue Split</a:t>
            </a:r>
          </a:p>
        </p:txBody>
      </p:sp>
      <p:sp>
        <p:nvSpPr>
          <p:cNvPr id="18" name="Arrow: Down 17"/>
          <p:cNvSpPr/>
          <p:nvPr/>
        </p:nvSpPr>
        <p:spPr>
          <a:xfrm>
            <a:off x="1203311" y="2565503"/>
            <a:ext cx="168289" cy="337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p:cNvSpPr/>
          <p:nvPr/>
        </p:nvSpPr>
        <p:spPr>
          <a:xfrm>
            <a:off x="2286000" y="2234911"/>
            <a:ext cx="436003" cy="221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Down 20"/>
          <p:cNvSpPr/>
          <p:nvPr/>
        </p:nvSpPr>
        <p:spPr>
          <a:xfrm rot="-2940000">
            <a:off x="2163526" y="2543922"/>
            <a:ext cx="182604" cy="36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10" name="Rectangle 9"/>
          <p:cNvSpPr/>
          <p:nvPr/>
        </p:nvSpPr>
        <p:spPr>
          <a:xfrm>
            <a:off x="3656956" y="3086600"/>
            <a:ext cx="2036847" cy="400110"/>
          </a:xfrm>
          <a:prstGeom prst="rect">
            <a:avLst/>
          </a:prstGeom>
          <a:solidFill>
            <a:schemeClr val="accent2"/>
          </a:solidFill>
          <a:ln w="28575">
            <a:solidFill>
              <a:srgbClr val="002060"/>
            </a:solidFill>
          </a:ln>
        </p:spPr>
        <p:txBody>
          <a:bodyPr wrap="square" lIns="91440" tIns="45720" rIns="91440" bIns="45720">
            <a:spAutoFit/>
          </a:bodyPr>
          <a:lstStyle/>
          <a:p>
            <a:pPr algn="ctr"/>
            <a:r>
              <a:rPr lang="en-US" sz="2000" b="1" cap="none" spc="50" dirty="0">
                <a:ln w="0"/>
                <a:solidFill>
                  <a:schemeClr val="bg2"/>
                </a:solidFill>
                <a:effectLst>
                  <a:innerShdw blurRad="63500" dist="50800" dir="13500000">
                    <a:srgbClr val="000000">
                      <a:alpha val="50000"/>
                    </a:srgbClr>
                  </a:innerShdw>
                </a:effectLst>
                <a:latin typeface="Arial Narrow" panose="020B0606020202030204" pitchFamily="34" charset="0"/>
              </a:rPr>
              <a:t>Franchise Agent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1295400"/>
          </a:xfrm>
        </p:spPr>
        <p:txBody>
          <a:bodyPr>
            <a:normAutofit/>
          </a:bodyPr>
          <a:lstStyle/>
          <a:p>
            <a:pPr algn="ctr"/>
            <a:r>
              <a:rPr lang="en-US" sz="2800" dirty="0">
                <a:latin typeface="Arial" pitchFamily="34" charset="0"/>
                <a:cs typeface="Arial" pitchFamily="34" charset="0"/>
              </a:rPr>
              <a:t>“Self Pack &amp; Haul Model</a:t>
            </a:r>
            <a:r>
              <a:rPr lang="en-US" sz="2800" dirty="0">
                <a:solidFill>
                  <a:schemeClr val="tx1"/>
                </a:solidFill>
                <a:latin typeface="Arial" pitchFamily="34" charset="0"/>
                <a:cs typeface="Arial" pitchFamily="34" charset="0"/>
              </a:rPr>
              <a:t>”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62802639"/>
              </p:ext>
            </p:extLst>
          </p:nvPr>
        </p:nvGraphicFramePr>
        <p:xfrm>
          <a:off x="152400" y="1816670"/>
          <a:ext cx="8686800" cy="294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86159" y="4705567"/>
            <a:ext cx="3975768" cy="1431161"/>
          </a:xfrm>
          <a:prstGeom prst="rect">
            <a:avLst/>
          </a:prstGeom>
          <a:noFill/>
        </p:spPr>
        <p:txBody>
          <a:bodyPr wrap="none" rtlCol="0">
            <a:spAutoFit/>
          </a:bodyPr>
          <a:lstStyle/>
          <a:p>
            <a:pPr>
              <a:spcAft>
                <a:spcPts val="600"/>
              </a:spcAft>
            </a:pPr>
            <a:r>
              <a:rPr lang="en-US" b="1" u="sng" dirty="0"/>
              <a:t>Pro’s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Fewer Moving Parts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Single Accountability</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Faster Billing &amp; Problem Resolution</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Faster Communication</a:t>
            </a:r>
          </a:p>
        </p:txBody>
      </p:sp>
      <p:sp>
        <p:nvSpPr>
          <p:cNvPr id="4" name="TextBox 3"/>
          <p:cNvSpPr txBox="1"/>
          <p:nvPr/>
        </p:nvSpPr>
        <p:spPr>
          <a:xfrm>
            <a:off x="4136020" y="4705566"/>
            <a:ext cx="5029200" cy="1431161"/>
          </a:xfrm>
          <a:prstGeom prst="rect">
            <a:avLst/>
          </a:prstGeom>
          <a:noFill/>
        </p:spPr>
        <p:txBody>
          <a:bodyPr wrap="square" rtlCol="0">
            <a:spAutoFit/>
          </a:bodyPr>
          <a:lstStyle/>
          <a:p>
            <a:pPr>
              <a:spcAft>
                <a:spcPts val="600"/>
              </a:spcAft>
            </a:pPr>
            <a:r>
              <a:rPr lang="en-US" b="1" u="sng" dirty="0"/>
              <a:t>Con’s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Agents Lose Packing Revenue</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Less Revenue, Less Incentive to Help </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Fewer Check’s &amp; Balance’s  </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Could Cost you More </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273" y="6248400"/>
            <a:ext cx="1420819" cy="5095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09714"/>
            <a:ext cx="5486400" cy="667512"/>
          </a:xfrm>
        </p:spPr>
        <p:txBody>
          <a:bodyPr>
            <a:normAutofit fontScale="90000"/>
          </a:bodyPr>
          <a:lstStyle/>
          <a:p>
            <a:pPr algn="ctr"/>
            <a:r>
              <a:rPr lang="en-US" sz="2800" dirty="0">
                <a:latin typeface="Arial" pitchFamily="34" charset="0"/>
                <a:cs typeface="Arial" pitchFamily="34" charset="0"/>
              </a:rPr>
              <a:t>“10 Guidelines for Choosing a Mover”</a:t>
            </a:r>
          </a:p>
        </p:txBody>
      </p:sp>
      <p:sp>
        <p:nvSpPr>
          <p:cNvPr id="3" name="Content Placeholder 2"/>
          <p:cNvSpPr>
            <a:spLocks noGrp="1"/>
          </p:cNvSpPr>
          <p:nvPr>
            <p:ph idx="1"/>
          </p:nvPr>
        </p:nvSpPr>
        <p:spPr>
          <a:xfrm>
            <a:off x="914401" y="2492415"/>
            <a:ext cx="7162800" cy="3810000"/>
          </a:xfrm>
        </p:spPr>
        <p:txBody>
          <a:bodyPr>
            <a:noAutofit/>
          </a:bodyPr>
          <a:lstStyle/>
          <a:p>
            <a:pPr marL="290513" indent="-290513">
              <a:spcBef>
                <a:spcPts val="0"/>
              </a:spcBef>
              <a:spcAft>
                <a:spcPts val="1200"/>
              </a:spcAft>
            </a:pPr>
            <a:r>
              <a:rPr lang="en-US" sz="1600" dirty="0">
                <a:solidFill>
                  <a:schemeClr val="tx1"/>
                </a:solidFill>
                <a:latin typeface="Arial" pitchFamily="34" charset="0"/>
                <a:cs typeface="Arial" pitchFamily="34" charset="0"/>
              </a:rPr>
              <a:t>Ask for </a:t>
            </a:r>
            <a:r>
              <a:rPr lang="en-US" sz="1600" b="1" dirty="0">
                <a:solidFill>
                  <a:schemeClr val="tx1"/>
                </a:solidFill>
                <a:latin typeface="Arial" pitchFamily="34" charset="0"/>
                <a:cs typeface="Arial" pitchFamily="34" charset="0"/>
              </a:rPr>
              <a:t>References</a:t>
            </a:r>
            <a:r>
              <a:rPr lang="en-US" sz="1600" dirty="0">
                <a:solidFill>
                  <a:schemeClr val="tx1"/>
                </a:solidFill>
                <a:latin typeface="Arial" pitchFamily="34" charset="0"/>
                <a:cs typeface="Arial" pitchFamily="34" charset="0"/>
              </a:rPr>
              <a:t>?</a:t>
            </a:r>
          </a:p>
          <a:p>
            <a:pPr marL="290513" indent="-290513">
              <a:spcBef>
                <a:spcPts val="0"/>
              </a:spcBef>
              <a:spcAft>
                <a:spcPts val="1200"/>
              </a:spcAft>
            </a:pPr>
            <a:r>
              <a:rPr lang="en-US" sz="1600" dirty="0">
                <a:solidFill>
                  <a:schemeClr val="tx1"/>
                </a:solidFill>
                <a:latin typeface="Arial" pitchFamily="34" charset="0"/>
                <a:cs typeface="Arial" pitchFamily="34" charset="0"/>
              </a:rPr>
              <a:t>What’s their </a:t>
            </a:r>
            <a:r>
              <a:rPr lang="en-US" sz="1600" b="1" dirty="0">
                <a:solidFill>
                  <a:schemeClr val="tx1"/>
                </a:solidFill>
                <a:latin typeface="Arial" pitchFamily="34" charset="0"/>
                <a:cs typeface="Arial" pitchFamily="34" charset="0"/>
              </a:rPr>
              <a:t>Business Mix</a:t>
            </a:r>
            <a:r>
              <a:rPr lang="en-US" sz="1600" dirty="0">
                <a:solidFill>
                  <a:schemeClr val="tx1"/>
                </a:solidFill>
                <a:latin typeface="Arial" pitchFamily="34" charset="0"/>
                <a:cs typeface="Arial" pitchFamily="34" charset="0"/>
              </a:rPr>
              <a:t>?</a:t>
            </a:r>
          </a:p>
          <a:p>
            <a:pPr marL="290513" indent="-290513">
              <a:spcBef>
                <a:spcPts val="0"/>
              </a:spcBef>
              <a:spcAft>
                <a:spcPts val="1200"/>
              </a:spcAft>
            </a:pPr>
            <a:r>
              <a:rPr lang="en-US" sz="1600" dirty="0">
                <a:solidFill>
                  <a:schemeClr val="tx1"/>
                </a:solidFill>
                <a:latin typeface="Arial" pitchFamily="34" charset="0"/>
                <a:cs typeface="Arial" pitchFamily="34" charset="0"/>
              </a:rPr>
              <a:t>Are they a </a:t>
            </a:r>
            <a:r>
              <a:rPr lang="en-US" sz="1600" b="1" dirty="0">
                <a:solidFill>
                  <a:schemeClr val="tx1"/>
                </a:solidFill>
                <a:latin typeface="Arial" pitchFamily="34" charset="0"/>
                <a:cs typeface="Arial" pitchFamily="34" charset="0"/>
              </a:rPr>
              <a:t>Franchisee</a:t>
            </a:r>
            <a:r>
              <a:rPr lang="en-US" sz="1600" dirty="0">
                <a:solidFill>
                  <a:schemeClr val="tx1"/>
                </a:solidFill>
                <a:latin typeface="Arial" pitchFamily="34" charset="0"/>
                <a:cs typeface="Arial" pitchFamily="34" charset="0"/>
              </a:rPr>
              <a:t> or an </a:t>
            </a:r>
            <a:r>
              <a:rPr lang="en-US" sz="1600" b="1" dirty="0">
                <a:solidFill>
                  <a:schemeClr val="tx1"/>
                </a:solidFill>
                <a:latin typeface="Arial" pitchFamily="34" charset="0"/>
                <a:cs typeface="Arial" pitchFamily="34" charset="0"/>
              </a:rPr>
              <a:t>Independent Van Line</a:t>
            </a:r>
            <a:r>
              <a:rPr lang="en-US" sz="1600" dirty="0">
                <a:solidFill>
                  <a:schemeClr val="tx1"/>
                </a:solidFill>
                <a:latin typeface="Arial" pitchFamily="34" charset="0"/>
                <a:cs typeface="Arial" pitchFamily="34" charset="0"/>
              </a:rPr>
              <a:t>? </a:t>
            </a:r>
          </a:p>
          <a:p>
            <a:pPr marL="290513" indent="-290513">
              <a:spcBef>
                <a:spcPts val="0"/>
              </a:spcBef>
              <a:spcAft>
                <a:spcPts val="1200"/>
              </a:spcAft>
            </a:pPr>
            <a:r>
              <a:rPr lang="en-US" sz="1600" dirty="0">
                <a:solidFill>
                  <a:schemeClr val="tx1"/>
                </a:solidFill>
                <a:latin typeface="Arial" pitchFamily="34" charset="0"/>
                <a:cs typeface="Arial" pitchFamily="34" charset="0"/>
              </a:rPr>
              <a:t>Are they </a:t>
            </a:r>
            <a:r>
              <a:rPr lang="en-US" sz="1600" b="1" dirty="0">
                <a:solidFill>
                  <a:schemeClr val="tx1"/>
                </a:solidFill>
                <a:latin typeface="Arial" pitchFamily="34" charset="0"/>
                <a:cs typeface="Arial" pitchFamily="34" charset="0"/>
              </a:rPr>
              <a:t>Asset Based </a:t>
            </a:r>
            <a:r>
              <a:rPr lang="en-US" sz="1600" dirty="0">
                <a:solidFill>
                  <a:schemeClr val="tx1"/>
                </a:solidFill>
                <a:latin typeface="Arial" pitchFamily="34" charset="0"/>
                <a:cs typeface="Arial" pitchFamily="34" charset="0"/>
              </a:rPr>
              <a:t>(or)  do they </a:t>
            </a:r>
            <a:r>
              <a:rPr lang="en-US" sz="1600" b="1" dirty="0">
                <a:solidFill>
                  <a:schemeClr val="tx1"/>
                </a:solidFill>
                <a:latin typeface="Arial" pitchFamily="34" charset="0"/>
                <a:cs typeface="Arial" pitchFamily="34" charset="0"/>
              </a:rPr>
              <a:t>Broker </a:t>
            </a:r>
            <a:r>
              <a:rPr lang="en-US" sz="1600" dirty="0">
                <a:solidFill>
                  <a:schemeClr val="tx1"/>
                </a:solidFill>
                <a:latin typeface="Arial" pitchFamily="34" charset="0"/>
                <a:cs typeface="Arial" pitchFamily="34" charset="0"/>
              </a:rPr>
              <a:t>their business?  </a:t>
            </a:r>
          </a:p>
          <a:p>
            <a:pPr marL="290513" indent="-290513">
              <a:spcBef>
                <a:spcPts val="0"/>
              </a:spcBef>
              <a:spcAft>
                <a:spcPts val="1200"/>
              </a:spcAft>
            </a:pPr>
            <a:r>
              <a:rPr lang="en-US" sz="1600" dirty="0">
                <a:solidFill>
                  <a:schemeClr val="tx1"/>
                </a:solidFill>
                <a:latin typeface="Arial" pitchFamily="34" charset="0"/>
                <a:cs typeface="Arial" pitchFamily="34" charset="0"/>
              </a:rPr>
              <a:t>Do they have </a:t>
            </a:r>
            <a:r>
              <a:rPr lang="en-US" sz="1600" b="1" dirty="0">
                <a:solidFill>
                  <a:schemeClr val="tx1"/>
                </a:solidFill>
                <a:latin typeface="Arial" pitchFamily="34" charset="0"/>
                <a:cs typeface="Arial" pitchFamily="34" charset="0"/>
              </a:rPr>
              <a:t>Local</a:t>
            </a:r>
            <a:r>
              <a:rPr lang="en-US" sz="1600" dirty="0">
                <a:solidFill>
                  <a:schemeClr val="tx1"/>
                </a:solidFill>
                <a:latin typeface="Arial" pitchFamily="34" charset="0"/>
                <a:cs typeface="Arial" pitchFamily="34" charset="0"/>
              </a:rPr>
              <a:t>, </a:t>
            </a:r>
            <a:r>
              <a:rPr lang="en-US" sz="1600" b="1" dirty="0">
                <a:solidFill>
                  <a:schemeClr val="tx1"/>
                </a:solidFill>
                <a:latin typeface="Arial" pitchFamily="34" charset="0"/>
                <a:cs typeface="Arial" pitchFamily="34" charset="0"/>
              </a:rPr>
              <a:t>Regional </a:t>
            </a:r>
            <a:r>
              <a:rPr lang="en-US" sz="1600" dirty="0">
                <a:solidFill>
                  <a:schemeClr val="tx1"/>
                </a:solidFill>
                <a:latin typeface="Arial" pitchFamily="34" charset="0"/>
                <a:cs typeface="Arial" pitchFamily="34" charset="0"/>
              </a:rPr>
              <a:t>or </a:t>
            </a:r>
            <a:r>
              <a:rPr lang="en-US" sz="1600" b="1" dirty="0">
                <a:solidFill>
                  <a:schemeClr val="tx1"/>
                </a:solidFill>
                <a:latin typeface="Arial" pitchFamily="34" charset="0"/>
                <a:cs typeface="Arial" pitchFamily="34" charset="0"/>
              </a:rPr>
              <a:t>National </a:t>
            </a:r>
            <a:r>
              <a:rPr lang="en-US" sz="1600" dirty="0">
                <a:solidFill>
                  <a:schemeClr val="tx1"/>
                </a:solidFill>
                <a:latin typeface="Arial" pitchFamily="34" charset="0"/>
                <a:cs typeface="Arial" pitchFamily="34" charset="0"/>
              </a:rPr>
              <a:t>Coverage?</a:t>
            </a:r>
          </a:p>
          <a:p>
            <a:pPr marL="290513" indent="-290513">
              <a:spcBef>
                <a:spcPts val="0"/>
              </a:spcBef>
              <a:spcAft>
                <a:spcPts val="1200"/>
              </a:spcAft>
            </a:pPr>
            <a:r>
              <a:rPr lang="en-US" sz="1600" dirty="0">
                <a:solidFill>
                  <a:schemeClr val="tx1"/>
                </a:solidFill>
                <a:latin typeface="Arial" pitchFamily="34" charset="0"/>
                <a:cs typeface="Arial" pitchFamily="34" charset="0"/>
              </a:rPr>
              <a:t>Are they </a:t>
            </a:r>
            <a:r>
              <a:rPr lang="en-US" sz="1600" b="1" dirty="0">
                <a:solidFill>
                  <a:schemeClr val="tx1"/>
                </a:solidFill>
                <a:latin typeface="Arial" pitchFamily="34" charset="0"/>
                <a:cs typeface="Arial" pitchFamily="34" charset="0"/>
              </a:rPr>
              <a:t>Financially Stable</a:t>
            </a:r>
            <a:r>
              <a:rPr lang="en-US" sz="1600" dirty="0">
                <a:solidFill>
                  <a:schemeClr val="tx1"/>
                </a:solidFill>
                <a:latin typeface="Arial" pitchFamily="34" charset="0"/>
                <a:cs typeface="Arial" pitchFamily="34" charset="0"/>
              </a:rPr>
              <a:t>? </a:t>
            </a:r>
            <a:r>
              <a:rPr lang="en-US" sz="1600" b="1" dirty="0">
                <a:solidFill>
                  <a:schemeClr val="tx1"/>
                </a:solidFill>
                <a:latin typeface="Arial" pitchFamily="34" charset="0"/>
                <a:cs typeface="Arial" pitchFamily="34" charset="0"/>
              </a:rPr>
              <a:t>Revenue Growth</a:t>
            </a:r>
            <a:r>
              <a:rPr lang="en-US" sz="1600" dirty="0">
                <a:solidFill>
                  <a:schemeClr val="tx1"/>
                </a:solidFill>
                <a:latin typeface="Arial" pitchFamily="34" charset="0"/>
                <a:cs typeface="Arial" pitchFamily="34" charset="0"/>
              </a:rPr>
              <a:t>? Are they </a:t>
            </a:r>
            <a:r>
              <a:rPr lang="en-US" sz="1600" b="1" dirty="0">
                <a:solidFill>
                  <a:schemeClr val="tx1"/>
                </a:solidFill>
                <a:latin typeface="Arial" pitchFamily="34" charset="0"/>
                <a:cs typeface="Arial" pitchFamily="34" charset="0"/>
              </a:rPr>
              <a:t>Profitable</a:t>
            </a:r>
            <a:r>
              <a:rPr lang="en-US" sz="1600" dirty="0">
                <a:solidFill>
                  <a:schemeClr val="tx1"/>
                </a:solidFill>
                <a:latin typeface="Arial" pitchFamily="34" charset="0"/>
                <a:cs typeface="Arial" pitchFamily="34" charset="0"/>
              </a:rPr>
              <a:t>? </a:t>
            </a:r>
          </a:p>
          <a:p>
            <a:pPr marL="290513" indent="-290513">
              <a:spcBef>
                <a:spcPts val="0"/>
              </a:spcBef>
              <a:spcAft>
                <a:spcPts val="1200"/>
              </a:spcAft>
            </a:pPr>
            <a:r>
              <a:rPr lang="en-US" sz="1600" dirty="0">
                <a:solidFill>
                  <a:schemeClr val="tx1"/>
                </a:solidFill>
                <a:latin typeface="Arial" pitchFamily="34" charset="0"/>
                <a:cs typeface="Arial" pitchFamily="34" charset="0"/>
              </a:rPr>
              <a:t>How large are their </a:t>
            </a:r>
            <a:r>
              <a:rPr lang="en-US" sz="1600" b="1" dirty="0">
                <a:solidFill>
                  <a:schemeClr val="tx1"/>
                </a:solidFill>
                <a:latin typeface="Arial" pitchFamily="34" charset="0"/>
                <a:cs typeface="Arial" pitchFamily="34" charset="0"/>
              </a:rPr>
              <a:t>Network Resources</a:t>
            </a:r>
            <a:r>
              <a:rPr lang="en-US" sz="1600" dirty="0">
                <a:solidFill>
                  <a:schemeClr val="tx1"/>
                </a:solidFill>
                <a:latin typeface="Arial" pitchFamily="34" charset="0"/>
                <a:cs typeface="Arial" pitchFamily="34" charset="0"/>
              </a:rPr>
              <a:t>?</a:t>
            </a:r>
          </a:p>
          <a:p>
            <a:pPr marL="290513" indent="-290513">
              <a:spcBef>
                <a:spcPts val="0"/>
              </a:spcBef>
              <a:spcAft>
                <a:spcPts val="1200"/>
              </a:spcAft>
            </a:pPr>
            <a:r>
              <a:rPr lang="en-US" sz="1600" dirty="0">
                <a:solidFill>
                  <a:schemeClr val="tx1"/>
                </a:solidFill>
                <a:latin typeface="Arial" pitchFamily="34" charset="0"/>
                <a:cs typeface="Arial" pitchFamily="34" charset="0"/>
              </a:rPr>
              <a:t>How long have they been </a:t>
            </a:r>
            <a:r>
              <a:rPr lang="en-US" sz="1600" b="1" dirty="0">
                <a:solidFill>
                  <a:schemeClr val="tx1"/>
                </a:solidFill>
                <a:latin typeface="Arial" pitchFamily="34" charset="0"/>
                <a:cs typeface="Arial" pitchFamily="34" charset="0"/>
              </a:rPr>
              <a:t>In Business</a:t>
            </a:r>
            <a:r>
              <a:rPr lang="en-US" sz="1600" dirty="0">
                <a:solidFill>
                  <a:schemeClr val="tx1"/>
                </a:solidFill>
                <a:latin typeface="Arial" pitchFamily="34" charset="0"/>
                <a:cs typeface="Arial" pitchFamily="34" charset="0"/>
              </a:rPr>
              <a:t>?</a:t>
            </a:r>
          </a:p>
          <a:p>
            <a:pPr marL="290513" indent="-290513">
              <a:spcBef>
                <a:spcPts val="0"/>
              </a:spcBef>
              <a:spcAft>
                <a:spcPts val="1200"/>
              </a:spcAft>
            </a:pPr>
            <a:r>
              <a:rPr lang="en-US" sz="1600" dirty="0">
                <a:solidFill>
                  <a:schemeClr val="tx1"/>
                </a:solidFill>
                <a:latin typeface="Arial" pitchFamily="34" charset="0"/>
                <a:cs typeface="Arial" pitchFamily="34" charset="0"/>
              </a:rPr>
              <a:t>Do they have any </a:t>
            </a:r>
            <a:r>
              <a:rPr lang="en-US" sz="1600" b="1" dirty="0">
                <a:solidFill>
                  <a:schemeClr val="tx1"/>
                </a:solidFill>
                <a:latin typeface="Arial" pitchFamily="34" charset="0"/>
                <a:cs typeface="Arial" pitchFamily="34" charset="0"/>
              </a:rPr>
              <a:t>Unique Services</a:t>
            </a:r>
            <a:r>
              <a:rPr lang="en-US" sz="1600" dirty="0">
                <a:solidFill>
                  <a:schemeClr val="tx1"/>
                </a:solidFill>
                <a:latin typeface="Arial" pitchFamily="34" charset="0"/>
                <a:cs typeface="Arial" pitchFamily="34" charset="0"/>
              </a:rPr>
              <a:t>? </a:t>
            </a:r>
          </a:p>
          <a:p>
            <a:pPr marL="290513" indent="-290513">
              <a:spcBef>
                <a:spcPts val="0"/>
              </a:spcBef>
              <a:spcAft>
                <a:spcPts val="1200"/>
              </a:spcAft>
            </a:pPr>
            <a:r>
              <a:rPr lang="en-US" sz="1600" dirty="0">
                <a:solidFill>
                  <a:schemeClr val="tx1"/>
                </a:solidFill>
                <a:latin typeface="Arial" pitchFamily="34" charset="0"/>
                <a:cs typeface="Arial" pitchFamily="34" charset="0"/>
              </a:rPr>
              <a:t>Are they </a:t>
            </a:r>
            <a:r>
              <a:rPr lang="en-US" sz="1600" b="1" dirty="0">
                <a:solidFill>
                  <a:schemeClr val="tx1"/>
                </a:solidFill>
                <a:latin typeface="Arial" pitchFamily="34" charset="0"/>
                <a:cs typeface="Arial" pitchFamily="34" charset="0"/>
              </a:rPr>
              <a:t>Family Owned</a:t>
            </a:r>
            <a:r>
              <a:rPr lang="en-US" sz="1600" dirty="0">
                <a:solidFill>
                  <a:schemeClr val="tx1"/>
                </a:solidFill>
                <a:latin typeface="Arial" pitchFamily="34" charset="0"/>
                <a:cs typeface="Arial" pitchFamily="34" charset="0"/>
              </a:rPr>
              <a:t>? If so, </a:t>
            </a:r>
            <a:r>
              <a:rPr lang="en-US" sz="1600" b="1" dirty="0">
                <a:solidFill>
                  <a:schemeClr val="tx1"/>
                </a:solidFill>
                <a:latin typeface="Arial" pitchFamily="34" charset="0"/>
                <a:cs typeface="Arial" pitchFamily="34" charset="0"/>
              </a:rPr>
              <a:t>Are the Owners Engaged</a:t>
            </a:r>
            <a:r>
              <a:rPr lang="en-US" sz="1600" dirty="0">
                <a:solidFill>
                  <a:schemeClr val="tx1"/>
                </a:solidFill>
                <a:latin typeface="Arial" pitchFamily="34" charset="0"/>
                <a:cs typeface="Arial" pitchFamily="34" charset="0"/>
              </a:rPr>
              <a:t> in the Business?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77000"/>
            <a:ext cx="1299227" cy="465977"/>
          </a:xfrm>
          <a:prstGeom prst="rect">
            <a:avLst/>
          </a:prstGeom>
        </p:spPr>
      </p:pic>
      <p:sp>
        <p:nvSpPr>
          <p:cNvPr id="5" name="TextBox 4"/>
          <p:cNvSpPr txBox="1"/>
          <p:nvPr/>
        </p:nvSpPr>
        <p:spPr>
          <a:xfrm>
            <a:off x="916331" y="1979276"/>
            <a:ext cx="7162799" cy="338554"/>
          </a:xfrm>
          <a:prstGeom prst="rect">
            <a:avLst/>
          </a:prstGeom>
          <a:solidFill>
            <a:srgbClr val="0070C0"/>
          </a:solidFill>
          <a:ln>
            <a:solidFill>
              <a:schemeClr val="tx1"/>
            </a:solidFill>
          </a:ln>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According to  A.M.S.A. about  88% of all agents have five or less employees.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5193867" cy="838200"/>
          </a:xfrm>
        </p:spPr>
        <p:txBody>
          <a:bodyPr>
            <a:normAutofit/>
          </a:bodyPr>
          <a:lstStyle/>
          <a:p>
            <a:pPr algn="ctr"/>
            <a:r>
              <a:rPr lang="en-US" sz="2800" dirty="0">
                <a:latin typeface="Arial" pitchFamily="34" charset="0"/>
                <a:cs typeface="Arial" pitchFamily="34" charset="0"/>
              </a:rPr>
              <a:t>Moving Trivia; “Did you Know?”</a:t>
            </a:r>
          </a:p>
        </p:txBody>
      </p:sp>
      <p:sp>
        <p:nvSpPr>
          <p:cNvPr id="3" name="Content Placeholder 2"/>
          <p:cNvSpPr>
            <a:spLocks noGrp="1"/>
          </p:cNvSpPr>
          <p:nvPr>
            <p:ph idx="1"/>
          </p:nvPr>
        </p:nvSpPr>
        <p:spPr>
          <a:xfrm>
            <a:off x="457200" y="2168802"/>
            <a:ext cx="8153400" cy="4267200"/>
          </a:xfrm>
        </p:spPr>
        <p:txBody>
          <a:bodyPr>
            <a:noAutofit/>
          </a:bodyPr>
          <a:lstStyle/>
          <a:p>
            <a:pPr>
              <a:spcBef>
                <a:spcPts val="0"/>
              </a:spcBef>
              <a:buFont typeface="Arial" panose="020B0604020202020204" pitchFamily="34" charset="0"/>
              <a:buChar char="►"/>
            </a:pPr>
            <a:r>
              <a:rPr lang="en-US" sz="1600" b="1" dirty="0">
                <a:solidFill>
                  <a:schemeClr val="tx1"/>
                </a:solidFill>
                <a:latin typeface="Arial" pitchFamily="34" charset="0"/>
                <a:cs typeface="Arial" pitchFamily="34" charset="0"/>
              </a:rPr>
              <a:t>How much weight will those big trailers hold?   </a:t>
            </a:r>
          </a:p>
          <a:p>
            <a:pPr>
              <a:spcBef>
                <a:spcPts val="0"/>
              </a:spcBef>
              <a:buFont typeface="Arial" panose="020B0604020202020204" pitchFamily="34" charset="0"/>
              <a:buChar char="►"/>
            </a:pPr>
            <a:endParaRPr lang="en-US" sz="1600" b="1" dirty="0">
              <a:solidFill>
                <a:schemeClr val="tx1"/>
              </a:solidFill>
              <a:latin typeface="Arial" pitchFamily="34" charset="0"/>
              <a:cs typeface="Arial" pitchFamily="34" charset="0"/>
            </a:endParaRPr>
          </a:p>
          <a:p>
            <a:pPr>
              <a:spcBef>
                <a:spcPts val="0"/>
              </a:spcBef>
              <a:buFont typeface="Arial" panose="020B0604020202020204" pitchFamily="34" charset="0"/>
              <a:buChar char="►"/>
            </a:pPr>
            <a:r>
              <a:rPr lang="en-US" sz="1600" b="1" dirty="0">
                <a:solidFill>
                  <a:schemeClr val="tx1"/>
                </a:solidFill>
                <a:latin typeface="Arial" pitchFamily="34" charset="0"/>
                <a:cs typeface="Arial" pitchFamily="34" charset="0"/>
              </a:rPr>
              <a:t>Ballpark estimates are for budgetary purposes only.  What’ s the best way to get a quick estimate of cost? </a:t>
            </a:r>
          </a:p>
          <a:p>
            <a:pPr>
              <a:spcBef>
                <a:spcPts val="0"/>
              </a:spcBef>
              <a:buFont typeface="Arial" panose="020B0604020202020204" pitchFamily="34" charset="0"/>
              <a:buChar char="►"/>
            </a:pPr>
            <a:endParaRPr lang="en-US" sz="1600" b="1" dirty="0">
              <a:solidFill>
                <a:schemeClr val="tx1"/>
              </a:solidFill>
              <a:latin typeface="Arial" pitchFamily="34" charset="0"/>
              <a:cs typeface="Arial" pitchFamily="34" charset="0"/>
            </a:endParaRPr>
          </a:p>
          <a:p>
            <a:pPr>
              <a:spcBef>
                <a:spcPts val="0"/>
              </a:spcBef>
              <a:buFont typeface="Arial" panose="020B0604020202020204" pitchFamily="34" charset="0"/>
              <a:buChar char="►"/>
            </a:pPr>
            <a:r>
              <a:rPr lang="en-US" sz="1600" b="1" dirty="0">
                <a:solidFill>
                  <a:schemeClr val="tx1"/>
                </a:solidFill>
                <a:latin typeface="Arial" pitchFamily="34" charset="0"/>
                <a:cs typeface="Arial" pitchFamily="34" charset="0"/>
              </a:rPr>
              <a:t>Metrics that help in auditing your invoice. Follow “Route 66” – There are 6 primary documents and 6 steps to follow in your audit. What are they?</a:t>
            </a:r>
          </a:p>
          <a:p>
            <a:pPr>
              <a:spcBef>
                <a:spcPts val="0"/>
              </a:spcBef>
              <a:buFont typeface="Arial" panose="020B0604020202020204" pitchFamily="34" charset="0"/>
              <a:buChar char="►"/>
            </a:pPr>
            <a:endParaRPr lang="en-US" sz="1600" b="1" dirty="0">
              <a:solidFill>
                <a:schemeClr val="tx1"/>
              </a:solidFill>
              <a:latin typeface="Arial" pitchFamily="34" charset="0"/>
              <a:cs typeface="Arial" pitchFamily="34" charset="0"/>
            </a:endParaRPr>
          </a:p>
          <a:p>
            <a:pPr>
              <a:spcBef>
                <a:spcPts val="0"/>
              </a:spcBef>
              <a:buFont typeface="Arial" panose="020B0604020202020204" pitchFamily="34" charset="0"/>
              <a:buChar char="►"/>
            </a:pPr>
            <a:r>
              <a:rPr lang="en-US" sz="1600" b="1" dirty="0">
                <a:solidFill>
                  <a:schemeClr val="tx1"/>
                </a:solidFill>
                <a:latin typeface="Arial" pitchFamily="34" charset="0"/>
                <a:cs typeface="Arial" pitchFamily="34" charset="0"/>
              </a:rPr>
              <a:t>How do you estimate the pack and load crew size?  How many hours will the packing and loading take? </a:t>
            </a:r>
          </a:p>
          <a:p>
            <a:pPr>
              <a:spcBef>
                <a:spcPts val="0"/>
              </a:spcBef>
              <a:buFont typeface="Arial" panose="020B0604020202020204" pitchFamily="34" charset="0"/>
              <a:buChar char="►"/>
            </a:pPr>
            <a:endParaRPr lang="en-US" sz="1600" b="1" dirty="0">
              <a:solidFill>
                <a:schemeClr val="tx1"/>
              </a:solidFill>
              <a:latin typeface="Arial" pitchFamily="34" charset="0"/>
              <a:cs typeface="Arial" pitchFamily="34" charset="0"/>
            </a:endParaRPr>
          </a:p>
          <a:p>
            <a:pPr>
              <a:spcBef>
                <a:spcPts val="0"/>
              </a:spcBef>
              <a:buFont typeface="Arial" panose="020B0604020202020204" pitchFamily="34" charset="0"/>
              <a:buChar char="►"/>
            </a:pPr>
            <a:r>
              <a:rPr lang="en-US" sz="1600" b="1" dirty="0">
                <a:solidFill>
                  <a:schemeClr val="tx1"/>
                </a:solidFill>
                <a:latin typeface="Arial" pitchFamily="34" charset="0"/>
                <a:cs typeface="Arial" pitchFamily="34" charset="0"/>
              </a:rPr>
              <a:t>How can you determine the weight of goods in storage without paperwork? (Important since the highest charges are weight based.) </a:t>
            </a:r>
          </a:p>
          <a:p>
            <a:pPr>
              <a:spcBef>
                <a:spcPts val="0"/>
              </a:spcBef>
              <a:buFont typeface="Arial" panose="020B0604020202020204" pitchFamily="34" charset="0"/>
              <a:buChar char="►"/>
            </a:pPr>
            <a:endParaRPr lang="en-US" sz="1600" b="1" dirty="0">
              <a:solidFill>
                <a:schemeClr val="tx1"/>
              </a:solidFill>
              <a:latin typeface="Arial" pitchFamily="34" charset="0"/>
              <a:cs typeface="Arial" pitchFamily="34" charset="0"/>
            </a:endParaRPr>
          </a:p>
          <a:p>
            <a:pPr>
              <a:spcBef>
                <a:spcPts val="0"/>
              </a:spcBef>
              <a:buFont typeface="Arial" panose="020B0604020202020204" pitchFamily="34" charset="0"/>
              <a:buChar char="►"/>
            </a:pPr>
            <a:r>
              <a:rPr lang="en-US" sz="1600" b="1" dirty="0">
                <a:solidFill>
                  <a:schemeClr val="tx1"/>
                </a:solidFill>
                <a:latin typeface="Arial" pitchFamily="34" charset="0"/>
                <a:cs typeface="Arial" pitchFamily="34" charset="0"/>
              </a:rPr>
              <a:t> According to AMSA statistics 87% of all van line agents employ:</a:t>
            </a:r>
          </a:p>
          <a:p>
            <a:pPr marL="0" indent="0">
              <a:spcBef>
                <a:spcPts val="0"/>
              </a:spcBef>
              <a:buNone/>
            </a:pPr>
            <a:r>
              <a:rPr lang="en-US" sz="1600" b="1" dirty="0">
                <a:solidFill>
                  <a:schemeClr val="tx1"/>
                </a:solidFill>
                <a:latin typeface="Arial" pitchFamily="34" charset="0"/>
                <a:cs typeface="Arial" pitchFamily="34" charset="0"/>
              </a:rPr>
              <a:t>       A) 20 employees or less,  B) 15 employees or less, C) 10 employees or less </a:t>
            </a:r>
          </a:p>
          <a:p>
            <a:pPr marL="0" indent="0">
              <a:spcBef>
                <a:spcPts val="0"/>
              </a:spcBef>
              <a:buNone/>
            </a:pPr>
            <a:r>
              <a:rPr lang="en-US" sz="1600" b="1" dirty="0">
                <a:solidFill>
                  <a:schemeClr val="tx1"/>
                </a:solidFill>
                <a:latin typeface="Arial" pitchFamily="34" charset="0"/>
                <a:cs typeface="Arial" pitchFamily="34" charset="0"/>
              </a:rPr>
              <a:t>       D) 5 employees or less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0211"/>
            <a:ext cx="1219200" cy="465977"/>
          </a:xfrm>
          <a:prstGeom prst="rect">
            <a:avLst/>
          </a:prstGeom>
        </p:spPr>
      </p:pic>
      <p:sp>
        <p:nvSpPr>
          <p:cNvPr id="5" name="TextBox 4"/>
          <p:cNvSpPr txBox="1"/>
          <p:nvPr/>
        </p:nvSpPr>
        <p:spPr>
          <a:xfrm>
            <a:off x="2743200" y="1802277"/>
            <a:ext cx="3352800" cy="338554"/>
          </a:xfrm>
          <a:prstGeom prst="rect">
            <a:avLst/>
          </a:prstGeom>
          <a:solidFill>
            <a:srgbClr val="0070C0"/>
          </a:solidFill>
          <a:ln>
            <a:solidFill>
              <a:schemeClr val="tx1"/>
            </a:solidFill>
          </a:ln>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You have 10 seconds per question </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0"/>
            <a:ext cx="5715000" cy="609600"/>
          </a:xfrm>
        </p:spPr>
        <p:txBody>
          <a:bodyPr/>
          <a:lstStyle/>
          <a:p>
            <a:pPr algn="ctr"/>
            <a:r>
              <a:rPr lang="en-US" sz="2800" i="1" dirty="0">
                <a:latin typeface="Arial" pitchFamily="34" charset="0"/>
                <a:cs typeface="Arial" pitchFamily="34" charset="0"/>
              </a:rPr>
              <a:t>“Future Trends” </a:t>
            </a: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b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b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5" y="6475384"/>
            <a:ext cx="1066800" cy="382616"/>
          </a:xfrm>
          <a:prstGeom prst="rect">
            <a:avLst/>
          </a:prstGeom>
        </p:spPr>
      </p:pic>
      <p:sp>
        <p:nvSpPr>
          <p:cNvPr id="3" name="TextBox 2"/>
          <p:cNvSpPr txBox="1"/>
          <p:nvPr/>
        </p:nvSpPr>
        <p:spPr>
          <a:xfrm>
            <a:off x="762000" y="2438400"/>
            <a:ext cx="7543800" cy="4154984"/>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Mergers and Acquisitions will increase. </a:t>
            </a:r>
          </a:p>
          <a:p>
            <a:pPr marL="342900" indent="-342900">
              <a:spcAft>
                <a:spcPts val="12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Lump Sum Payments will Increase, as will D.I.Y. (Do-It-Yourself) Moves. The Moving Industry will adapt itself to support </a:t>
            </a:r>
            <a:r>
              <a:rPr lang="en-US" sz="1600" b="1" dirty="0" err="1">
                <a:latin typeface="Arial" panose="020B0604020202020204" pitchFamily="34" charset="0"/>
                <a:cs typeface="Arial" panose="020B0604020202020204" pitchFamily="34" charset="0"/>
              </a:rPr>
              <a:t>Mellinnial</a:t>
            </a:r>
            <a:r>
              <a:rPr lang="en-US" sz="1600" b="1" dirty="0">
                <a:latin typeface="Arial" panose="020B0604020202020204" pitchFamily="34" charset="0"/>
                <a:cs typeface="Arial" panose="020B0604020202020204" pitchFamily="34" charset="0"/>
              </a:rPr>
              <a:t> needs.</a:t>
            </a:r>
          </a:p>
          <a:p>
            <a:pPr marL="342900" indent="-342900">
              <a:spcAft>
                <a:spcPts val="12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The Use of Intermodal &amp; Containerized shipping will increase.</a:t>
            </a:r>
          </a:p>
          <a:p>
            <a:pPr marL="342900" indent="-342900">
              <a:spcAft>
                <a:spcPts val="12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The size of household goods shipments will continue to shrink, as retiring Boomers downsize and Millennials flood the marketplace.</a:t>
            </a:r>
          </a:p>
          <a:p>
            <a:pPr marL="342900" indent="-342900">
              <a:buFont typeface="Wingdings" panose="05000000000000000000" pitchFamily="2" charset="2"/>
              <a:buChar char="Ø"/>
            </a:pPr>
            <a:r>
              <a:rPr lang="en-US" sz="1600" b="1" dirty="0">
                <a:latin typeface="Arial" panose="020B0604020202020204" pitchFamily="34" charset="0"/>
                <a:cs typeface="Arial" panose="020B0604020202020204" pitchFamily="34" charset="0"/>
              </a:rPr>
              <a:t>The need for household goods training will increase, as industry veterans retire and H.R. continues it’s downsizing trend, leaving </a:t>
            </a:r>
            <a:r>
              <a:rPr lang="en-US" sz="1600" b="1" dirty="0" err="1">
                <a:latin typeface="Arial" panose="020B0604020202020204" pitchFamily="34" charset="0"/>
                <a:cs typeface="Arial" panose="020B0604020202020204" pitchFamily="34" charset="0"/>
              </a:rPr>
              <a:t>newbee’s</a:t>
            </a:r>
            <a:r>
              <a:rPr lang="en-US" sz="1600" b="1" dirty="0">
                <a:latin typeface="Arial" panose="020B0604020202020204" pitchFamily="34" charset="0"/>
                <a:cs typeface="Arial" panose="020B0604020202020204" pitchFamily="34" charset="0"/>
              </a:rPr>
              <a:t> to manage what may appear to be a foreign language and process.</a:t>
            </a:r>
          </a:p>
          <a:p>
            <a:r>
              <a:rPr lang="en-US" sz="1600" b="1"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en-US" sz="1600" b="1" dirty="0">
                <a:latin typeface="Arial" panose="020B0604020202020204" pitchFamily="34" charset="0"/>
                <a:cs typeface="Arial" panose="020B0604020202020204" pitchFamily="34" charset="0"/>
              </a:rPr>
              <a:t>Household Goods Moving 101 will continue to evade the accredited class category at your local university and remaining a “trial &amp; error” learn it on the job proposition. </a:t>
            </a:r>
          </a:p>
        </p:txBody>
      </p:sp>
      <p:sp>
        <p:nvSpPr>
          <p:cNvPr id="4" name="TextBox 3"/>
          <p:cNvSpPr txBox="1"/>
          <p:nvPr/>
        </p:nvSpPr>
        <p:spPr>
          <a:xfrm>
            <a:off x="1752600" y="1992868"/>
            <a:ext cx="5105399" cy="338554"/>
          </a:xfrm>
          <a:prstGeom prst="rect">
            <a:avLst/>
          </a:prstGeom>
          <a:solidFill>
            <a:srgbClr val="0070C0"/>
          </a:solidFill>
          <a:ln>
            <a:solidFill>
              <a:schemeClr val="tx1"/>
            </a:solidFill>
          </a:ln>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Evolution Will Continue and Migration Will Increase</a:t>
            </a:r>
          </a:p>
        </p:txBody>
      </p:sp>
    </p:spTree>
    <p:extLst>
      <p:ext uri="{BB962C8B-B14F-4D97-AF65-F5344CB8AC3E}">
        <p14:creationId xmlns:p14="http://schemas.microsoft.com/office/powerpoint/2010/main" val="1391514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0"/>
            <a:ext cx="5334000" cy="609600"/>
          </a:xfrm>
        </p:spPr>
        <p:txBody>
          <a:bodyPr/>
          <a:lstStyle/>
          <a:p>
            <a:pPr algn="ctr"/>
            <a:r>
              <a:rPr lang="en-US" sz="2800" i="1" dirty="0">
                <a:latin typeface="Arial" pitchFamily="34" charset="0"/>
                <a:cs typeface="Arial" pitchFamily="34" charset="0"/>
              </a:rPr>
              <a:t>“Closing Remarks” </a:t>
            </a: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b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b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5" y="6475384"/>
            <a:ext cx="1066800" cy="382616"/>
          </a:xfrm>
          <a:prstGeom prst="rect">
            <a:avLst/>
          </a:prstGeom>
        </p:spPr>
      </p:pic>
      <p:sp>
        <p:nvSpPr>
          <p:cNvPr id="3" name="Rectangle 2"/>
          <p:cNvSpPr/>
          <p:nvPr/>
        </p:nvSpPr>
        <p:spPr>
          <a:xfrm>
            <a:off x="533400" y="2422664"/>
            <a:ext cx="8167254" cy="338554"/>
          </a:xfrm>
          <a:prstGeom prst="rect">
            <a:avLst/>
          </a:prstGeom>
        </p:spPr>
        <p:txBody>
          <a:bodyPr wrap="square">
            <a:spAutoFit/>
          </a:bodyPr>
          <a:lstStyle/>
          <a:p>
            <a:r>
              <a:rPr lang="en-US" sz="1600" dirty="0">
                <a:solidFill>
                  <a:srgbClr val="111111"/>
                </a:solidFill>
                <a:latin typeface="Arial" panose="020B0604020202020204" pitchFamily="34" charset="0"/>
                <a:cs typeface="Arial" panose="020B0604020202020204" pitchFamily="34" charset="0"/>
              </a:rPr>
              <a:t>“</a:t>
            </a:r>
            <a:r>
              <a:rPr lang="en-US" sz="1600" b="1" dirty="0">
                <a:solidFill>
                  <a:srgbClr val="111111"/>
                </a:solidFill>
                <a:latin typeface="Arial" panose="020B0604020202020204" pitchFamily="34" charset="0"/>
                <a:cs typeface="Arial" panose="020B0604020202020204" pitchFamily="34" charset="0"/>
              </a:rPr>
              <a:t>Never</a:t>
            </a:r>
            <a:r>
              <a:rPr lang="en-US" sz="1600" dirty="0">
                <a:solidFill>
                  <a:srgbClr val="111111"/>
                </a:solidFill>
                <a:latin typeface="Arial" panose="020B0604020202020204" pitchFamily="34" charset="0"/>
                <a:cs typeface="Arial" panose="020B0604020202020204" pitchFamily="34" charset="0"/>
              </a:rPr>
              <a:t> </a:t>
            </a:r>
            <a:r>
              <a:rPr lang="en-US" sz="1600" b="1" dirty="0">
                <a:solidFill>
                  <a:srgbClr val="111111"/>
                </a:solidFill>
                <a:latin typeface="Arial" panose="020B0604020202020204" pitchFamily="34" charset="0"/>
                <a:cs typeface="Arial" panose="020B0604020202020204" pitchFamily="34" charset="0"/>
              </a:rPr>
              <a:t>look back unless you are planning to go that way.” –   </a:t>
            </a:r>
            <a:r>
              <a:rPr lang="en-US" sz="1400" b="1" dirty="0">
                <a:latin typeface="Arial" panose="020B0604020202020204" pitchFamily="34" charset="0"/>
                <a:cs typeface="Arial" panose="020B0604020202020204" pitchFamily="34" charset="0"/>
              </a:rPr>
              <a:t>Henry David Thoreau</a:t>
            </a:r>
          </a:p>
        </p:txBody>
      </p:sp>
      <p:sp>
        <p:nvSpPr>
          <p:cNvPr id="4" name="TextBox 3"/>
          <p:cNvSpPr txBox="1"/>
          <p:nvPr/>
        </p:nvSpPr>
        <p:spPr>
          <a:xfrm>
            <a:off x="838200" y="1979650"/>
            <a:ext cx="7391400" cy="338554"/>
          </a:xfrm>
          <a:prstGeom prst="rect">
            <a:avLst/>
          </a:prstGeom>
          <a:solidFill>
            <a:srgbClr val="0070C0"/>
          </a:solidFill>
          <a:ln>
            <a:solidFill>
              <a:schemeClr val="tx1"/>
            </a:solidFill>
          </a:ln>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“The New Millennium in Moving &amp; Storage will be ruled by Millennial’s” </a:t>
            </a:r>
          </a:p>
        </p:txBody>
      </p:sp>
      <p:sp>
        <p:nvSpPr>
          <p:cNvPr id="7" name="TextBox 6"/>
          <p:cNvSpPr txBox="1"/>
          <p:nvPr/>
        </p:nvSpPr>
        <p:spPr>
          <a:xfrm>
            <a:off x="1142345" y="4559314"/>
            <a:ext cx="7087255" cy="1384995"/>
          </a:xfrm>
          <a:prstGeom prst="rect">
            <a:avLst/>
          </a:prstGeom>
          <a:noFill/>
        </p:spPr>
        <p:txBody>
          <a:bodyPr wrap="square" rtlCol="0">
            <a:spAutoFit/>
          </a:bodyPr>
          <a:lstStyle/>
          <a:p>
            <a:pPr>
              <a:spcAft>
                <a:spcPts val="1200"/>
              </a:spcAft>
            </a:pPr>
            <a:r>
              <a:rPr lang="en-US" sz="1600" b="1" dirty="0">
                <a:latin typeface="Arial" panose="020B0604020202020204" pitchFamily="34" charset="0"/>
                <a:cs typeface="Arial" panose="020B0604020202020204" pitchFamily="34" charset="0"/>
              </a:rPr>
              <a:t>I’ll close with a brief satirical video that showcases tomorrows emerging class of transferee known as the Millennial. </a:t>
            </a:r>
          </a:p>
          <a:p>
            <a:pPr>
              <a:spcAft>
                <a:spcPts val="1200"/>
              </a:spcAft>
            </a:pPr>
            <a:r>
              <a:rPr lang="en-US" sz="1600" b="1" dirty="0">
                <a:latin typeface="Arial" panose="020B0604020202020204" pitchFamily="34" charset="0"/>
                <a:cs typeface="Arial" panose="020B0604020202020204" pitchFamily="34" charset="0"/>
              </a:rPr>
              <a:t>			     It’s entitled; </a:t>
            </a:r>
          </a:p>
          <a:p>
            <a:pPr algn="ctr">
              <a:spcAft>
                <a:spcPts val="1200"/>
              </a:spcAft>
            </a:pPr>
            <a:r>
              <a:rPr lang="en-US" sz="1600" b="1" dirty="0">
                <a:latin typeface="Arial" panose="020B0604020202020204" pitchFamily="34" charset="0"/>
                <a:cs typeface="Arial" panose="020B0604020202020204" pitchFamily="34" charset="0"/>
              </a:rPr>
              <a:t>“Gotta Love Millennials.”  </a:t>
            </a:r>
          </a:p>
        </p:txBody>
      </p:sp>
      <p:sp>
        <p:nvSpPr>
          <p:cNvPr id="10" name="TextBox 9"/>
          <p:cNvSpPr txBox="1"/>
          <p:nvPr/>
        </p:nvSpPr>
        <p:spPr>
          <a:xfrm>
            <a:off x="1070263" y="2824129"/>
            <a:ext cx="6927274" cy="1538883"/>
          </a:xfrm>
          <a:prstGeom prst="rect">
            <a:avLst/>
          </a:prstGeom>
          <a:noFill/>
          <a:ln>
            <a:solidFill>
              <a:schemeClr val="tx1"/>
            </a:solidFill>
          </a:ln>
        </p:spPr>
        <p:txBody>
          <a:bodyPr wrap="square" rtlCol="0">
            <a:spAutoFit/>
          </a:bodyPr>
          <a:lstStyle/>
          <a:p>
            <a:pPr>
              <a:spcAft>
                <a:spcPts val="1200"/>
              </a:spcAft>
            </a:pPr>
            <a:r>
              <a:rPr lang="en-US" sz="1600" b="1" dirty="0">
                <a:latin typeface="Arial" panose="020B0604020202020204" pitchFamily="34" charset="0"/>
                <a:cs typeface="Arial" panose="020B0604020202020204" pitchFamily="34" charset="0"/>
              </a:rPr>
              <a:t>My Three Credo's in Life Are: </a:t>
            </a:r>
          </a:p>
          <a:p>
            <a:pPr marL="342900" indent="-342900">
              <a:spcAft>
                <a:spcPts val="1200"/>
              </a:spcAft>
              <a:buAutoNum type="arabicPeriod"/>
            </a:pPr>
            <a:r>
              <a:rPr lang="en-US" sz="1600" b="1" dirty="0">
                <a:latin typeface="Arial" panose="020B0604020202020204" pitchFamily="34" charset="0"/>
                <a:cs typeface="Arial" panose="020B0604020202020204" pitchFamily="34" charset="0"/>
              </a:rPr>
              <a:t>“The Only Constant, is Change”, Embrace It. </a:t>
            </a:r>
          </a:p>
          <a:p>
            <a:pPr marL="342900" indent="-342900">
              <a:spcAft>
                <a:spcPts val="1200"/>
              </a:spcAft>
              <a:buAutoNum type="arabicPeriod"/>
            </a:pPr>
            <a:r>
              <a:rPr lang="en-US" sz="1600" b="1" dirty="0">
                <a:latin typeface="Arial" panose="020B0604020202020204" pitchFamily="34" charset="0"/>
                <a:cs typeface="Arial" panose="020B0604020202020204" pitchFamily="34" charset="0"/>
              </a:rPr>
              <a:t>“If You Think Things Can’t Get Worse, You’re Wrong”, Accept It.</a:t>
            </a:r>
          </a:p>
          <a:p>
            <a:pPr marL="342900" indent="-342900">
              <a:buAutoNum type="arabicPeriod"/>
            </a:pPr>
            <a:r>
              <a:rPr lang="en-US" sz="1600" b="1" dirty="0">
                <a:latin typeface="Arial" panose="020B0604020202020204" pitchFamily="34" charset="0"/>
                <a:cs typeface="Arial" panose="020B0604020202020204" pitchFamily="34" charset="0"/>
              </a:rPr>
              <a:t>“Control Is An Illusion”, Let Go Of It”. </a:t>
            </a:r>
          </a:p>
        </p:txBody>
      </p:sp>
    </p:spTree>
    <p:extLst>
      <p:ext uri="{BB962C8B-B14F-4D97-AF65-F5344CB8AC3E}">
        <p14:creationId xmlns:p14="http://schemas.microsoft.com/office/powerpoint/2010/main" val="132906712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06631"/>
            <a:ext cx="5823031" cy="609600"/>
          </a:xfrm>
        </p:spPr>
        <p:txBody>
          <a:bodyPr/>
          <a:lstStyle/>
          <a:p>
            <a:pPr algn="ctr"/>
            <a:r>
              <a:rPr lang="en-US" sz="2800" i="1" dirty="0">
                <a:latin typeface="Arial" pitchFamily="34" charset="0"/>
                <a:cs typeface="Arial" pitchFamily="34" charset="0"/>
              </a:rPr>
              <a:t>“Thank You for Your Participation” </a:t>
            </a: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b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b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5" y="6475384"/>
            <a:ext cx="1066800" cy="382616"/>
          </a:xfrm>
          <a:prstGeom prst="rect">
            <a:avLst/>
          </a:prstGeom>
        </p:spPr>
      </p:pic>
      <p:sp>
        <p:nvSpPr>
          <p:cNvPr id="4" name="TextBox 3"/>
          <p:cNvSpPr txBox="1"/>
          <p:nvPr/>
        </p:nvSpPr>
        <p:spPr>
          <a:xfrm>
            <a:off x="3063915" y="1981200"/>
            <a:ext cx="2286000" cy="338554"/>
          </a:xfrm>
          <a:prstGeom prst="rect">
            <a:avLst/>
          </a:prstGeom>
          <a:solidFill>
            <a:srgbClr val="0070C0"/>
          </a:solidFill>
          <a:ln>
            <a:solidFill>
              <a:schemeClr val="tx1"/>
            </a:solidFill>
          </a:ln>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Is This Your Daughter?</a:t>
            </a:r>
          </a:p>
        </p:txBody>
      </p:sp>
      <p:pic>
        <p:nvPicPr>
          <p:cNvPr id="11" name="Picture 10" descr="C:\Users\Mark2\AppData\Local\Microsoft\Windows\INetCache\Content.Word\Mellinial Image.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819400"/>
            <a:ext cx="4953000" cy="3481376"/>
          </a:xfrm>
          <a:prstGeom prst="rect">
            <a:avLst/>
          </a:prstGeom>
          <a:noFill/>
          <a:ln>
            <a:noFill/>
          </a:ln>
        </p:spPr>
      </p:pic>
    </p:spTree>
    <p:extLst>
      <p:ext uri="{BB962C8B-B14F-4D97-AF65-F5344CB8AC3E}">
        <p14:creationId xmlns:p14="http://schemas.microsoft.com/office/powerpoint/2010/main" val="4905852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098"/>
            <a:ext cx="5715000" cy="709865"/>
          </a:xfrm>
        </p:spPr>
        <p:txBody>
          <a:bodyPr/>
          <a:lstStyle/>
          <a:p>
            <a:pPr algn="ctr"/>
            <a:r>
              <a:rPr lang="en-US" sz="2800" i="1" dirty="0">
                <a:latin typeface="Arial" pitchFamily="34" charset="0"/>
                <a:cs typeface="Arial" pitchFamily="34" charset="0"/>
              </a:rPr>
              <a:t>“Macro View” </a:t>
            </a: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172200"/>
            <a:ext cx="1476375" cy="529513"/>
          </a:xfrm>
          <a:prstGeom prst="rect">
            <a:avLst/>
          </a:prstGeom>
        </p:spPr>
      </p:pic>
      <p:sp>
        <p:nvSpPr>
          <p:cNvPr id="4" name="Content Placeholder 3"/>
          <p:cNvSpPr>
            <a:spLocks noGrp="1"/>
          </p:cNvSpPr>
          <p:nvPr>
            <p:ph idx="1"/>
          </p:nvPr>
        </p:nvSpPr>
        <p:spPr>
          <a:xfrm>
            <a:off x="1066800" y="2442436"/>
            <a:ext cx="6984218" cy="2959192"/>
          </a:xfrm>
        </p:spPr>
        <p:txBody>
          <a:bodyPr>
            <a:normAutofit fontScale="92500" lnSpcReduction="20000"/>
          </a:bodyPr>
          <a:lstStyle/>
          <a:p>
            <a:pPr lvl="0">
              <a:lnSpc>
                <a:spcPct val="200000"/>
              </a:lnSpc>
              <a:spcBef>
                <a:spcPts val="0"/>
              </a:spcBef>
            </a:pPr>
            <a:r>
              <a:rPr lang="en-US" b="1" dirty="0">
                <a:solidFill>
                  <a:schemeClr val="tx1"/>
                </a:solidFill>
                <a:effectLst>
                  <a:outerShdw blurRad="41275" dist="20320" dir="1800000" algn="tl">
                    <a:srgbClr val="000000">
                      <a:alpha val="40000"/>
                    </a:srgbClr>
                  </a:outerShdw>
                </a:effectLst>
                <a:latin typeface="Arial" panose="020B0604020202020204" pitchFamily="34" charset="0"/>
                <a:cs typeface="Arial" panose="020B0604020202020204" pitchFamily="34" charset="0"/>
              </a:rPr>
              <a:t>Neanderthal Moving &amp; Storage - Van Line Beginnings </a:t>
            </a:r>
          </a:p>
          <a:p>
            <a:pPr>
              <a:lnSpc>
                <a:spcPct val="200000"/>
              </a:lnSpc>
              <a:spcBef>
                <a:spcPts val="0"/>
              </a:spcBef>
            </a:pPr>
            <a:r>
              <a:rPr lang="en-US" b="1" dirty="0">
                <a:solidFill>
                  <a:schemeClr val="tx1"/>
                </a:solidFill>
                <a:effectLst>
                  <a:outerShdw blurRad="41275" dist="20320" dir="1800000" algn="tl">
                    <a:srgbClr val="000000">
                      <a:alpha val="40000"/>
                    </a:srgbClr>
                  </a:outerShdw>
                </a:effectLst>
                <a:latin typeface="Arial" panose="020B0604020202020204" pitchFamily="34" charset="0"/>
                <a:cs typeface="Arial" panose="020B0604020202020204" pitchFamily="34" charset="0"/>
              </a:rPr>
              <a:t>The early 1800’s to late 1900’s moving explosion. </a:t>
            </a:r>
          </a:p>
          <a:p>
            <a:pPr lvl="0">
              <a:lnSpc>
                <a:spcPct val="200000"/>
              </a:lnSpc>
              <a:spcBef>
                <a:spcPts val="0"/>
              </a:spcBef>
            </a:pPr>
            <a:r>
              <a:rPr lang="en-US" b="1" dirty="0">
                <a:solidFill>
                  <a:schemeClr val="tx1"/>
                </a:solidFill>
                <a:effectLst>
                  <a:outerShdw blurRad="41275" dist="20320" dir="1800000" algn="tl">
                    <a:srgbClr val="000000">
                      <a:alpha val="40000"/>
                    </a:srgbClr>
                  </a:outerShdw>
                </a:effectLst>
                <a:latin typeface="Arial" panose="020B0604020202020204" pitchFamily="34" charset="0"/>
                <a:cs typeface="Arial" panose="020B0604020202020204" pitchFamily="34" charset="0"/>
              </a:rPr>
              <a:t>Trends in Moving &amp; Storage </a:t>
            </a:r>
          </a:p>
          <a:p>
            <a:pPr lvl="0">
              <a:lnSpc>
                <a:spcPct val="200000"/>
              </a:lnSpc>
              <a:spcBef>
                <a:spcPts val="0"/>
              </a:spcBef>
            </a:pPr>
            <a:r>
              <a:rPr lang="en-US" b="1" dirty="0">
                <a:solidFill>
                  <a:schemeClr val="tx1"/>
                </a:solidFill>
                <a:effectLst>
                  <a:outerShdw blurRad="41275" dist="20320" dir="1800000" algn="tl">
                    <a:srgbClr val="000000">
                      <a:alpha val="40000"/>
                    </a:srgbClr>
                  </a:outerShdw>
                </a:effectLst>
                <a:latin typeface="Arial" panose="020B0604020202020204" pitchFamily="34" charset="0"/>
                <a:cs typeface="Arial" panose="020B0604020202020204" pitchFamily="34" charset="0"/>
              </a:rPr>
              <a:t>The Oligopoly Game of Chess.  Win or Lose?</a:t>
            </a:r>
          </a:p>
          <a:p>
            <a:pPr lvl="0">
              <a:lnSpc>
                <a:spcPct val="200000"/>
              </a:lnSpc>
              <a:spcBef>
                <a:spcPts val="0"/>
              </a:spcBef>
            </a:pPr>
            <a:r>
              <a:rPr lang="en-US" b="1" dirty="0">
                <a:solidFill>
                  <a:schemeClr val="tx1"/>
                </a:solidFill>
                <a:latin typeface="Arial" panose="020B0604020202020204" pitchFamily="34" charset="0"/>
                <a:cs typeface="Arial" panose="020B0604020202020204" pitchFamily="34" charset="0"/>
              </a:rPr>
              <a:t>Govt. &amp; Private Institutional Influencers</a:t>
            </a:r>
          </a:p>
          <a:p>
            <a:pPr lvl="0">
              <a:lnSpc>
                <a:spcPct val="200000"/>
              </a:lnSpc>
              <a:spcBef>
                <a:spcPts val="0"/>
              </a:spcBef>
            </a:pPr>
            <a:r>
              <a:rPr lang="en-US" b="1" dirty="0">
                <a:solidFill>
                  <a:schemeClr val="tx1"/>
                </a:solidFill>
                <a:effectLst>
                  <a:outerShdw blurRad="41275" dist="20320" dir="1800000" algn="tl">
                    <a:srgbClr val="000000">
                      <a:alpha val="40000"/>
                    </a:srgbClr>
                  </a:outerShdw>
                </a:effectLst>
                <a:latin typeface="Arial" panose="020B0604020202020204" pitchFamily="34" charset="0"/>
                <a:cs typeface="Arial" panose="020B0604020202020204" pitchFamily="34" charset="0"/>
              </a:rPr>
              <a:t>The Future Landscape of the Van Line Industry. </a:t>
            </a:r>
            <a:endParaRPr lang="en-US" b="1" dirty="0">
              <a:solidFill>
                <a:schemeClr val="tx1"/>
              </a:solidFill>
              <a:latin typeface="Arial" panose="020B0604020202020204" pitchFamily="34" charset="0"/>
              <a:cs typeface="Arial" panose="020B0604020202020204" pitchFamily="34" charset="0"/>
            </a:endParaRPr>
          </a:p>
          <a:p>
            <a:pPr>
              <a:lnSpc>
                <a:spcPct val="150000"/>
              </a:lnSpc>
              <a:spcBef>
                <a:spcPts val="0"/>
              </a:spcBef>
            </a:pPr>
            <a:endParaRPr lang="en-US" dirty="0"/>
          </a:p>
          <a:p>
            <a:endParaRPr lang="en-US" dirty="0"/>
          </a:p>
        </p:txBody>
      </p:sp>
    </p:spTree>
    <p:extLst>
      <p:ext uri="{BB962C8B-B14F-4D97-AF65-F5344CB8AC3E}">
        <p14:creationId xmlns:p14="http://schemas.microsoft.com/office/powerpoint/2010/main" val="41796814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098"/>
            <a:ext cx="5715000" cy="709865"/>
          </a:xfrm>
        </p:spPr>
        <p:txBody>
          <a:bodyPr/>
          <a:lstStyle/>
          <a:p>
            <a:pPr algn="ctr"/>
            <a:r>
              <a:rPr lang="en-US" sz="2800" i="1" dirty="0">
                <a:latin typeface="Arial" pitchFamily="34" charset="0"/>
                <a:cs typeface="Arial" pitchFamily="34" charset="0"/>
              </a:rPr>
              <a:t>“Micro View” </a:t>
            </a: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172200"/>
            <a:ext cx="1476375" cy="529513"/>
          </a:xfrm>
          <a:prstGeom prst="rect">
            <a:avLst/>
          </a:prstGeom>
        </p:spPr>
      </p:pic>
      <p:sp>
        <p:nvSpPr>
          <p:cNvPr id="3" name="TextBox 2"/>
          <p:cNvSpPr txBox="1"/>
          <p:nvPr/>
        </p:nvSpPr>
        <p:spPr>
          <a:xfrm>
            <a:off x="762000" y="2362200"/>
            <a:ext cx="8229600" cy="3139321"/>
          </a:xfrm>
          <a:prstGeom prst="rect">
            <a:avLst/>
          </a:prstGeom>
          <a:noFill/>
        </p:spPr>
        <p:txBody>
          <a:bodyPr wrap="square" rtlCol="0">
            <a:spAutoFit/>
          </a:bodyPr>
          <a:lstStyle/>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The Two Primary Service Models – Multiple Agent and Self Pack &amp; Haul.</a:t>
            </a:r>
          </a:p>
          <a:p>
            <a:pPr marL="285750" indent="-285750">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Guidelines for carrier selection.</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Moving Trivia.</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 Future Trends in Moving &amp; Storage.</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 Closing Remarks.  </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42467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098"/>
            <a:ext cx="5715000" cy="709865"/>
          </a:xfrm>
        </p:spPr>
        <p:txBody>
          <a:bodyPr/>
          <a:lstStyle/>
          <a:p>
            <a:pPr algn="ctr"/>
            <a:r>
              <a:rPr lang="en-US" sz="2800" i="1" dirty="0">
                <a:latin typeface="Arial" pitchFamily="34" charset="0"/>
                <a:cs typeface="Arial" pitchFamily="34" charset="0"/>
              </a:rPr>
              <a:t>“Neanderthal Moving and Storage” </a:t>
            </a: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endParaRPr lang="en-US" sz="2800" dirty="0"/>
          </a:p>
        </p:txBody>
      </p:sp>
      <p:pic>
        <p:nvPicPr>
          <p:cNvPr id="6" name="Picture 5" descr="Image result for Neanderthal and movin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2143459"/>
            <a:ext cx="2562447" cy="2062488"/>
          </a:xfrm>
          <a:prstGeom prst="rect">
            <a:avLst/>
          </a:prstGeom>
          <a:noFill/>
          <a:ln>
            <a:solidFill>
              <a:schemeClr val="tx1"/>
            </a:solidFill>
          </a:ln>
        </p:spPr>
      </p:pic>
      <p:pic>
        <p:nvPicPr>
          <p:cNvPr id="7" name="Picture 6" descr="Image result for Neanderthal and moving">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15491" y="2143459"/>
            <a:ext cx="2907847" cy="2072439"/>
          </a:xfrm>
          <a:prstGeom prst="rect">
            <a:avLst/>
          </a:prstGeom>
          <a:noFill/>
          <a:ln>
            <a:solidFill>
              <a:schemeClr val="tx1"/>
            </a:solidFill>
          </a:ln>
        </p:spPr>
      </p:pic>
      <p:pic>
        <p:nvPicPr>
          <p:cNvPr id="8" name="Picture 7" descr="Image result for Neanderthal and moving">
            <a:hlinkClick r:id="rId6" tgtFrame="&quot;_blank&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3770" y="4261380"/>
            <a:ext cx="3322320" cy="2067128"/>
          </a:xfrm>
          <a:prstGeom prst="rect">
            <a:avLst/>
          </a:prstGeom>
          <a:noFill/>
          <a:ln w="28575">
            <a:solidFill>
              <a:srgbClr val="002060"/>
            </a:solidFill>
          </a:ln>
        </p:spPr>
      </p:pic>
      <p:sp>
        <p:nvSpPr>
          <p:cNvPr id="9" name="TextBox 8"/>
          <p:cNvSpPr txBox="1"/>
          <p:nvPr/>
        </p:nvSpPr>
        <p:spPr>
          <a:xfrm>
            <a:off x="1740748" y="1757193"/>
            <a:ext cx="5424464" cy="369332"/>
          </a:xfrm>
          <a:prstGeom prst="rect">
            <a:avLst/>
          </a:prstGeom>
          <a:solidFill>
            <a:srgbClr val="0070C0"/>
          </a:solidFill>
          <a:ln w="28575">
            <a:solidFill>
              <a:srgbClr val="002060"/>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Moving &amp; Storage began about 250,000 years ago</a:t>
            </a:r>
          </a:p>
        </p:txBody>
      </p:sp>
      <p:sp>
        <p:nvSpPr>
          <p:cNvPr id="10" name="TextBox 9"/>
          <p:cNvSpPr txBox="1"/>
          <p:nvPr/>
        </p:nvSpPr>
        <p:spPr>
          <a:xfrm>
            <a:off x="520284" y="3960698"/>
            <a:ext cx="1752599" cy="523220"/>
          </a:xfrm>
          <a:prstGeom prst="rect">
            <a:avLst/>
          </a:prstGeom>
          <a:solidFill>
            <a:srgbClr val="0070C0"/>
          </a:solidFill>
          <a:ln w="28575">
            <a:solidFill>
              <a:srgbClr val="002060"/>
            </a:solidFill>
          </a:ln>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Neanderthal Man </a:t>
            </a:r>
          </a:p>
          <a:p>
            <a:pPr algn="ctr"/>
            <a:r>
              <a:rPr lang="en-US" sz="1400" dirty="0">
                <a:solidFill>
                  <a:schemeClr val="bg1"/>
                </a:solidFill>
                <a:latin typeface="Arial" panose="020B0604020202020204" pitchFamily="34" charset="0"/>
                <a:cs typeface="Arial" panose="020B0604020202020204" pitchFamily="34" charset="0"/>
              </a:rPr>
              <a:t>Sedentary Lifestyle  </a:t>
            </a:r>
          </a:p>
        </p:txBody>
      </p:sp>
      <p:sp>
        <p:nvSpPr>
          <p:cNvPr id="11" name="TextBox 10"/>
          <p:cNvSpPr txBox="1"/>
          <p:nvPr/>
        </p:nvSpPr>
        <p:spPr>
          <a:xfrm>
            <a:off x="3288650" y="3954288"/>
            <a:ext cx="1611082" cy="523220"/>
          </a:xfrm>
          <a:prstGeom prst="rect">
            <a:avLst/>
          </a:prstGeom>
          <a:solidFill>
            <a:srgbClr val="0070C0"/>
          </a:solidFill>
          <a:ln w="28575">
            <a:solidFill>
              <a:srgbClr val="002060"/>
            </a:solidFill>
          </a:ln>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Cave Dwelling </a:t>
            </a:r>
          </a:p>
          <a:p>
            <a:pPr algn="ctr"/>
            <a:r>
              <a:rPr lang="en-US" sz="1400" dirty="0">
                <a:solidFill>
                  <a:schemeClr val="bg1"/>
                </a:solidFill>
                <a:latin typeface="Arial" panose="020B0604020202020204" pitchFamily="34" charset="0"/>
                <a:cs typeface="Arial" panose="020B0604020202020204" pitchFamily="34" charset="0"/>
              </a:rPr>
              <a:t>Was the Standard</a:t>
            </a:r>
          </a:p>
        </p:txBody>
      </p:sp>
      <p:sp>
        <p:nvSpPr>
          <p:cNvPr id="12" name="TextBox 11"/>
          <p:cNvSpPr txBox="1"/>
          <p:nvPr/>
        </p:nvSpPr>
        <p:spPr>
          <a:xfrm>
            <a:off x="274158" y="6207405"/>
            <a:ext cx="2031274" cy="523220"/>
          </a:xfrm>
          <a:prstGeom prst="rect">
            <a:avLst/>
          </a:prstGeom>
          <a:solidFill>
            <a:srgbClr val="0070C0"/>
          </a:solidFill>
          <a:ln w="28575">
            <a:solidFill>
              <a:srgbClr val="002060"/>
            </a:solidFill>
          </a:ln>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Evolution – Introduced </a:t>
            </a:r>
          </a:p>
          <a:p>
            <a:pPr algn="ctr"/>
            <a:r>
              <a:rPr lang="en-US" sz="1400" dirty="0">
                <a:solidFill>
                  <a:schemeClr val="bg1"/>
                </a:solidFill>
                <a:latin typeface="Arial" panose="020B0604020202020204" pitchFamily="34" charset="0"/>
                <a:cs typeface="Arial" panose="020B0604020202020204" pitchFamily="34" charset="0"/>
              </a:rPr>
              <a:t>Migratory</a:t>
            </a:r>
            <a:r>
              <a:rPr lang="en-US" sz="1400" dirty="0">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Living</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9774" y="4483918"/>
            <a:ext cx="3043564" cy="2000302"/>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43565" y="2117091"/>
            <a:ext cx="3133169" cy="2088779"/>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0859" y="4576670"/>
            <a:ext cx="1026376" cy="41897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03649" y="4518905"/>
            <a:ext cx="3501971" cy="1965238"/>
          </a:xfrm>
          <a:prstGeom prst="rect">
            <a:avLst/>
          </a:prstGeom>
        </p:spPr>
      </p:pic>
      <p:sp>
        <p:nvSpPr>
          <p:cNvPr id="15" name="TextBox 14"/>
          <p:cNvSpPr txBox="1"/>
          <p:nvPr/>
        </p:nvSpPr>
        <p:spPr>
          <a:xfrm>
            <a:off x="5735178" y="3991243"/>
            <a:ext cx="2736623" cy="523220"/>
          </a:xfrm>
          <a:prstGeom prst="rect">
            <a:avLst/>
          </a:prstGeom>
          <a:solidFill>
            <a:srgbClr val="0070C0"/>
          </a:solidFill>
          <a:ln w="28575">
            <a:solidFill>
              <a:srgbClr val="002060"/>
            </a:solid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Wooly Mammoths were hard to take down and tough to chew </a:t>
            </a:r>
          </a:p>
        </p:txBody>
      </p:sp>
      <p:sp>
        <p:nvSpPr>
          <p:cNvPr id="17" name="TextBox 16"/>
          <p:cNvSpPr txBox="1"/>
          <p:nvPr/>
        </p:nvSpPr>
        <p:spPr>
          <a:xfrm>
            <a:off x="5402478" y="5651952"/>
            <a:ext cx="1305873" cy="984885"/>
          </a:xfrm>
          <a:prstGeom prst="rect">
            <a:avLst/>
          </a:prstGeom>
          <a:solidFill>
            <a:srgbClr val="0070C0"/>
          </a:solidFill>
          <a:ln w="28575">
            <a:solidFill>
              <a:srgbClr val="002060"/>
            </a:solid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Global Warming Accelerated Migration</a:t>
            </a:r>
            <a:r>
              <a:rPr lang="en-US" sz="1600" dirty="0">
                <a:solidFill>
                  <a:schemeClr val="bg1"/>
                </a:solidFill>
                <a:latin typeface="Arial" panose="020B0604020202020204" pitchFamily="34" charset="0"/>
                <a:cs typeface="Arial" panose="020B0604020202020204" pitchFamily="34" charset="0"/>
              </a:rPr>
              <a:t>  </a:t>
            </a:r>
          </a:p>
        </p:txBody>
      </p:sp>
      <p:sp>
        <p:nvSpPr>
          <p:cNvPr id="18" name="TextBox 17"/>
          <p:cNvSpPr txBox="1"/>
          <p:nvPr/>
        </p:nvSpPr>
        <p:spPr>
          <a:xfrm>
            <a:off x="7215131" y="5592725"/>
            <a:ext cx="1795654" cy="954107"/>
          </a:xfrm>
          <a:prstGeom prst="rect">
            <a:avLst/>
          </a:prstGeom>
          <a:solidFill>
            <a:srgbClr val="0070C0"/>
          </a:solidFill>
          <a:ln w="28575">
            <a:solidFill>
              <a:srgbClr val="002060"/>
            </a:solid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Affordable &amp; Portable Housing </a:t>
            </a:r>
          </a:p>
          <a:p>
            <a:r>
              <a:rPr lang="en-US" sz="1400" dirty="0">
                <a:solidFill>
                  <a:schemeClr val="bg1"/>
                </a:solidFill>
                <a:latin typeface="Arial" panose="020B0604020202020204" pitchFamily="34" charset="0"/>
                <a:cs typeface="Arial" panose="020B0604020202020204" pitchFamily="34" charset="0"/>
              </a:rPr>
              <a:t>&amp; Mobility became </a:t>
            </a:r>
          </a:p>
          <a:p>
            <a:r>
              <a:rPr lang="en-US" sz="1400" dirty="0">
                <a:solidFill>
                  <a:schemeClr val="bg1"/>
                </a:solidFill>
                <a:latin typeface="Arial" panose="020B0604020202020204" pitchFamily="34" charset="0"/>
                <a:cs typeface="Arial" panose="020B0604020202020204" pitchFamily="34" charset="0"/>
              </a:rPr>
              <a:t>“The Norm”</a:t>
            </a:r>
          </a:p>
        </p:txBody>
      </p:sp>
      <p:sp>
        <p:nvSpPr>
          <p:cNvPr id="19" name="TextBox 18"/>
          <p:cNvSpPr txBox="1"/>
          <p:nvPr/>
        </p:nvSpPr>
        <p:spPr>
          <a:xfrm>
            <a:off x="2784099" y="6062542"/>
            <a:ext cx="2599376" cy="523220"/>
          </a:xfrm>
          <a:prstGeom prst="rect">
            <a:avLst/>
          </a:prstGeom>
          <a:solidFill>
            <a:srgbClr val="0070C0"/>
          </a:solidFill>
          <a:ln w="28575">
            <a:solidFill>
              <a:srgbClr val="002060"/>
            </a:solid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Communal living and hunting became the Standard </a:t>
            </a:r>
          </a:p>
        </p:txBody>
      </p:sp>
      <p:sp>
        <p:nvSpPr>
          <p:cNvPr id="3" name="Arrow: Right 2"/>
          <p:cNvSpPr/>
          <p:nvPr/>
        </p:nvSpPr>
        <p:spPr>
          <a:xfrm>
            <a:off x="2214964" y="4132586"/>
            <a:ext cx="1104552" cy="210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p:cNvSpPr/>
          <p:nvPr/>
        </p:nvSpPr>
        <p:spPr>
          <a:xfrm>
            <a:off x="4848629" y="4205949"/>
            <a:ext cx="819361" cy="176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Curved Left 20"/>
          <p:cNvSpPr/>
          <p:nvPr/>
        </p:nvSpPr>
        <p:spPr>
          <a:xfrm>
            <a:off x="8523007" y="4119534"/>
            <a:ext cx="431408" cy="6912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rrow: Curved Right 21"/>
          <p:cNvSpPr/>
          <p:nvPr/>
        </p:nvSpPr>
        <p:spPr>
          <a:xfrm>
            <a:off x="-31213" y="5835164"/>
            <a:ext cx="371899" cy="10078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Arrow: Right 22"/>
          <p:cNvSpPr/>
          <p:nvPr/>
        </p:nvSpPr>
        <p:spPr>
          <a:xfrm flipV="1">
            <a:off x="2277207" y="6318905"/>
            <a:ext cx="544372" cy="29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p:cNvSpPr/>
          <p:nvPr/>
        </p:nvSpPr>
        <p:spPr>
          <a:xfrm>
            <a:off x="2921585" y="6624738"/>
            <a:ext cx="1089060" cy="169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p:cNvSpPr/>
          <p:nvPr/>
        </p:nvSpPr>
        <p:spPr>
          <a:xfrm>
            <a:off x="5042293" y="6628860"/>
            <a:ext cx="1089060" cy="169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Right 25"/>
          <p:cNvSpPr/>
          <p:nvPr/>
        </p:nvSpPr>
        <p:spPr>
          <a:xfrm>
            <a:off x="7088688" y="6609522"/>
            <a:ext cx="1089060" cy="169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909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93" y="770541"/>
            <a:ext cx="6172200" cy="709865"/>
          </a:xfrm>
        </p:spPr>
        <p:txBody>
          <a:bodyPr/>
          <a:lstStyle/>
          <a:p>
            <a:pPr algn="ctr"/>
            <a:r>
              <a:rPr lang="en-US" sz="2800" i="1" dirty="0">
                <a:latin typeface="Arial" pitchFamily="34" charset="0"/>
                <a:cs typeface="Arial" pitchFamily="34" charset="0"/>
              </a:rPr>
              <a:t>1800’s – 1900’’s  “Manifest Destiny”</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243582"/>
            <a:ext cx="1476375" cy="529513"/>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5596" y="2160322"/>
            <a:ext cx="5422665" cy="4083259"/>
          </a:xfrm>
        </p:spPr>
      </p:pic>
      <p:sp>
        <p:nvSpPr>
          <p:cNvPr id="7" name="TextBox 6"/>
          <p:cNvSpPr txBox="1"/>
          <p:nvPr/>
        </p:nvSpPr>
        <p:spPr>
          <a:xfrm>
            <a:off x="2772003" y="1748992"/>
            <a:ext cx="2997571" cy="369332"/>
          </a:xfrm>
          <a:prstGeom prst="rect">
            <a:avLst/>
          </a:prstGeom>
          <a:solidFill>
            <a:srgbClr val="0070C0"/>
          </a:solidFill>
          <a:ln w="28575">
            <a:solidFill>
              <a:srgbClr val="002060"/>
            </a:solidFill>
          </a:ln>
        </p:spPr>
        <p:txBody>
          <a:bodyPr wrap="square" rtlCol="0">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Moving &amp; Storage exploded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0589" y="3567427"/>
            <a:ext cx="594712" cy="594712"/>
          </a:xfrm>
          <a:prstGeom prst="rect">
            <a:avLst/>
          </a:prstGeom>
          <a:ln>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7234" y="3681819"/>
            <a:ext cx="567419" cy="578036"/>
          </a:xfrm>
          <a:prstGeom prst="rect">
            <a:avLst/>
          </a:prstGeom>
          <a:ln>
            <a:solidFill>
              <a:schemeClr val="tx1"/>
            </a:solidFill>
          </a:ln>
        </p:spPr>
      </p:pic>
      <p:pic>
        <p:nvPicPr>
          <p:cNvPr id="12" name="Picture 11" descr="C:\Users\Mark2\AppData\Local\Microsoft\Windows\INetCache\Content.Word\Trek-handcart-trai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667646" y="3759557"/>
            <a:ext cx="603143" cy="576917"/>
          </a:xfrm>
          <a:prstGeom prst="rect">
            <a:avLst/>
          </a:prstGeom>
          <a:noFill/>
          <a:ln>
            <a:solidFill>
              <a:schemeClr val="tx1"/>
            </a:solidFill>
          </a:ln>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8347" y="3854088"/>
            <a:ext cx="882859" cy="496228"/>
          </a:xfrm>
          <a:prstGeom prst="rect">
            <a:avLst/>
          </a:prstGeom>
          <a:ln>
            <a:solidFill>
              <a:schemeClr val="tx1"/>
            </a:solidFill>
          </a:ln>
        </p:spPr>
      </p:pic>
      <p:sp>
        <p:nvSpPr>
          <p:cNvPr id="19" name="Rectangle 18"/>
          <p:cNvSpPr/>
          <p:nvPr/>
        </p:nvSpPr>
        <p:spPr>
          <a:xfrm>
            <a:off x="7436619" y="1778385"/>
            <a:ext cx="1213544" cy="1600438"/>
          </a:xfrm>
          <a:prstGeom prst="rect">
            <a:avLst/>
          </a:prstGeom>
          <a:solidFill>
            <a:srgbClr val="0070C0"/>
          </a:solidFill>
          <a:ln>
            <a:solidFill>
              <a:schemeClr val="tx1"/>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1895 Karl Benz built the first truck using the internal combustion engine. </a:t>
            </a:r>
            <a:endParaRPr lang="en-US" sz="1400" cap="none" spc="0" dirty="0">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988" y="2526876"/>
            <a:ext cx="1554787" cy="1215821"/>
          </a:xfrm>
          <a:prstGeom prst="rect">
            <a:avLst/>
          </a:prstGeom>
          <a:ln>
            <a:solidFill>
              <a:schemeClr val="tx1"/>
            </a:solidFill>
          </a:ln>
        </p:spPr>
      </p:pic>
      <p:sp>
        <p:nvSpPr>
          <p:cNvPr id="22" name="Rectangle 21"/>
          <p:cNvSpPr/>
          <p:nvPr/>
        </p:nvSpPr>
        <p:spPr>
          <a:xfrm>
            <a:off x="465338" y="1778385"/>
            <a:ext cx="1561375" cy="738664"/>
          </a:xfrm>
          <a:prstGeom prst="rect">
            <a:avLst/>
          </a:prstGeom>
          <a:solidFill>
            <a:srgbClr val="0070C0"/>
          </a:solidFill>
          <a:ln>
            <a:solidFill>
              <a:schemeClr val="tx1"/>
            </a:solidFill>
          </a:ln>
        </p:spPr>
        <p:txBody>
          <a:bodyPr wrap="square" lIns="91440" tIns="45720" rIns="91440" bIns="45720">
            <a:spAutoFit/>
          </a:bodyPr>
          <a:lstStyle/>
          <a:p>
            <a:pPr algn="ctr"/>
            <a:r>
              <a:rPr lang="en-US" sz="140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Before Planes, Trains and Automobiles</a:t>
            </a:r>
          </a:p>
        </p:txBody>
      </p:sp>
      <p:sp>
        <p:nvSpPr>
          <p:cNvPr id="23" name="Rectangle 22"/>
          <p:cNvSpPr/>
          <p:nvPr/>
        </p:nvSpPr>
        <p:spPr>
          <a:xfrm>
            <a:off x="450810" y="3732870"/>
            <a:ext cx="1554786" cy="738664"/>
          </a:xfrm>
          <a:prstGeom prst="rect">
            <a:avLst/>
          </a:prstGeom>
          <a:solidFill>
            <a:srgbClr val="0070C0"/>
          </a:solidFill>
          <a:ln>
            <a:solidFill>
              <a:schemeClr val="tx1"/>
            </a:solidFill>
          </a:ln>
        </p:spPr>
        <p:txBody>
          <a:bodyPr wrap="square" lIns="91440" tIns="45720" rIns="91440" bIns="45720">
            <a:spAutoFit/>
          </a:bodyPr>
          <a:lstStyle/>
          <a:p>
            <a:pPr algn="ctr"/>
            <a:r>
              <a:rPr lang="en-US" sz="1400" cap="none" spc="50" dirty="0">
                <a:ln w="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Boats were the </a:t>
            </a:r>
          </a:p>
          <a:p>
            <a:pPr algn="ctr"/>
            <a:r>
              <a:rPr lang="en-US" sz="1400" spc="50" dirty="0">
                <a:ln w="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moving</a:t>
            </a:r>
            <a:r>
              <a:rPr lang="en-US" sz="1400" cap="none" spc="50" dirty="0">
                <a:ln w="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standard</a:t>
            </a:r>
          </a:p>
        </p:txBody>
      </p:sp>
      <p:sp>
        <p:nvSpPr>
          <p:cNvPr id="24" name="Rectangle 23"/>
          <p:cNvSpPr/>
          <p:nvPr/>
        </p:nvSpPr>
        <p:spPr>
          <a:xfrm>
            <a:off x="454988" y="4427700"/>
            <a:ext cx="1546429" cy="1815882"/>
          </a:xfrm>
          <a:prstGeom prst="rect">
            <a:avLst/>
          </a:prstGeom>
          <a:solidFill>
            <a:srgbClr val="0070C0"/>
          </a:solidFill>
          <a:ln>
            <a:solidFill>
              <a:schemeClr val="tx1"/>
            </a:solidFill>
          </a:ln>
        </p:spPr>
        <p:txBody>
          <a:bodyPr wrap="square" lIns="91440" tIns="45720" rIns="91440" bIns="45720">
            <a:spAutoFit/>
          </a:bodyPr>
          <a:lstStyle/>
          <a:p>
            <a:r>
              <a:rPr lang="en-US" sz="1400" cap="none" spc="50" dirty="0">
                <a:ln w="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1947 - Thor Heyerdahl  Proved Continental Crossings were Possible. He sailed from </a:t>
            </a:r>
          </a:p>
          <a:p>
            <a:r>
              <a:rPr lang="en-US" sz="1400" cap="none" spc="50" dirty="0">
                <a:ln w="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Peru to Tahiti</a:t>
            </a: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49127" y="3425688"/>
            <a:ext cx="1235768" cy="856799"/>
          </a:xfrm>
          <a:prstGeom prst="rect">
            <a:avLst/>
          </a:prstGeom>
          <a:ln>
            <a:solidFill>
              <a:schemeClr val="tx1"/>
            </a:solidFill>
          </a:ln>
        </p:spPr>
      </p:pic>
    </p:spTree>
    <p:extLst>
      <p:ext uri="{BB962C8B-B14F-4D97-AF65-F5344CB8AC3E}">
        <p14:creationId xmlns:p14="http://schemas.microsoft.com/office/powerpoint/2010/main" val="1550384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30" y="756536"/>
            <a:ext cx="7924800" cy="709865"/>
          </a:xfrm>
        </p:spPr>
        <p:txBody>
          <a:bodyPr/>
          <a:lstStyle/>
          <a:p>
            <a:r>
              <a:rPr lang="en-US" sz="2400" i="1" dirty="0">
                <a:latin typeface="Arial" pitchFamily="34" charset="0"/>
                <a:cs typeface="Arial" pitchFamily="34" charset="0"/>
              </a:rPr>
              <a:t>One year following the introduction of the internal combustion engine, Alexander Winton needed a better method for delivering the cars he was manufacturing.</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05" y="6294241"/>
            <a:ext cx="1476375" cy="5295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55866"/>
            <a:ext cx="8753475" cy="3648075"/>
          </a:xfrm>
          <a:prstGeom prst="rect">
            <a:avLst/>
          </a:prstGeom>
        </p:spPr>
      </p:pic>
      <p:sp>
        <p:nvSpPr>
          <p:cNvPr id="7" name="TextBox 6"/>
          <p:cNvSpPr txBox="1"/>
          <p:nvPr/>
        </p:nvSpPr>
        <p:spPr>
          <a:xfrm>
            <a:off x="489030" y="1722945"/>
            <a:ext cx="4304815" cy="738664"/>
          </a:xfrm>
          <a:prstGeom prst="rect">
            <a:avLst/>
          </a:prstGeom>
          <a:solidFill>
            <a:srgbClr val="0070C0"/>
          </a:solidFill>
          <a:ln>
            <a:solidFill>
              <a:schemeClr val="tx1"/>
            </a:solid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Engine six times bigger than the average car engine and extended up to 800,000 more miles than cars. It would reach a combined length of 75 - 80 feet. </a:t>
            </a:r>
          </a:p>
        </p:txBody>
      </p:sp>
      <p:sp>
        <p:nvSpPr>
          <p:cNvPr id="8" name="TextBox 7"/>
          <p:cNvSpPr txBox="1"/>
          <p:nvPr/>
        </p:nvSpPr>
        <p:spPr>
          <a:xfrm>
            <a:off x="4793845" y="1732862"/>
            <a:ext cx="3892955" cy="738664"/>
          </a:xfrm>
          <a:prstGeom prst="rect">
            <a:avLst/>
          </a:prstGeom>
          <a:solidFill>
            <a:srgbClr val="0070C0"/>
          </a:solidFill>
          <a:ln>
            <a:solidFill>
              <a:schemeClr val="tx1"/>
            </a:solid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A Gross Weight of 80,000 lbs., with a Cargo Capacity of about 45,000 lbs. And a household goods capacity of about 30,000 lbs. </a:t>
            </a:r>
          </a:p>
        </p:txBody>
      </p:sp>
      <p:sp>
        <p:nvSpPr>
          <p:cNvPr id="9" name="TextBox 8"/>
          <p:cNvSpPr txBox="1"/>
          <p:nvPr/>
        </p:nvSpPr>
        <p:spPr>
          <a:xfrm>
            <a:off x="2622629" y="5944377"/>
            <a:ext cx="3733800" cy="523220"/>
          </a:xfrm>
          <a:prstGeom prst="rect">
            <a:avLst/>
          </a:prstGeom>
          <a:solidFill>
            <a:srgbClr val="0070C0"/>
          </a:solidFill>
          <a:ln w="19050">
            <a:solidFill>
              <a:schemeClr val="tx1"/>
            </a:solid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Semi-Tractor Trailer Units transport around 70% of all commodities in the United States. </a:t>
            </a:r>
          </a:p>
        </p:txBody>
      </p:sp>
      <p:sp>
        <p:nvSpPr>
          <p:cNvPr id="3" name="TextBox 2"/>
          <p:cNvSpPr txBox="1"/>
          <p:nvPr/>
        </p:nvSpPr>
        <p:spPr>
          <a:xfrm>
            <a:off x="3505200" y="5181600"/>
            <a:ext cx="4191000" cy="307777"/>
          </a:xfrm>
          <a:prstGeom prst="rect">
            <a:avLst/>
          </a:prstGeom>
          <a:solidFill>
            <a:srgbClr val="0070C0"/>
          </a:solidFill>
          <a:ln>
            <a:solidFill>
              <a:schemeClr val="tx1"/>
            </a:solidFill>
          </a:ln>
        </p:spPr>
        <p:txBody>
          <a:bodyPr wrap="square" rtlCol="0">
            <a:spAutoFit/>
          </a:bodyPr>
          <a:lstStyle/>
          <a:p>
            <a:r>
              <a:rPr lang="en-US" sz="1400" dirty="0">
                <a:solidFill>
                  <a:schemeClr val="bg1"/>
                </a:solidFill>
              </a:rPr>
              <a:t>2 Wheels in Front &amp; 16 wheels under the trailer.</a:t>
            </a:r>
          </a:p>
        </p:txBody>
      </p:sp>
      <p:sp>
        <p:nvSpPr>
          <p:cNvPr id="4" name="TextBox 3"/>
          <p:cNvSpPr txBox="1"/>
          <p:nvPr/>
        </p:nvSpPr>
        <p:spPr>
          <a:xfrm>
            <a:off x="1555980" y="3214957"/>
            <a:ext cx="1034819"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Kenworth</a:t>
            </a:r>
          </a:p>
          <a:p>
            <a:r>
              <a:rPr lang="en-US" sz="1400" b="1" dirty="0">
                <a:latin typeface="Arial" panose="020B0604020202020204" pitchFamily="34" charset="0"/>
                <a:cs typeface="Arial" panose="020B0604020202020204" pitchFamily="34" charset="0"/>
              </a:rPr>
              <a:t>Peterbilt</a:t>
            </a:r>
          </a:p>
          <a:p>
            <a:r>
              <a:rPr lang="en-US" sz="1400" b="1" dirty="0">
                <a:latin typeface="Arial" panose="020B0604020202020204" pitchFamily="34" charset="0"/>
                <a:cs typeface="Arial" panose="020B0604020202020204" pitchFamily="34" charset="0"/>
              </a:rPr>
              <a:t>Volvo</a:t>
            </a:r>
          </a:p>
        </p:txBody>
      </p:sp>
    </p:spTree>
    <p:extLst>
      <p:ext uri="{BB962C8B-B14F-4D97-AF65-F5344CB8AC3E}">
        <p14:creationId xmlns:p14="http://schemas.microsoft.com/office/powerpoint/2010/main" val="702005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610" y="834176"/>
            <a:ext cx="6705600" cy="709865"/>
          </a:xfrm>
        </p:spPr>
        <p:txBody>
          <a:bodyPr/>
          <a:lstStyle/>
          <a:p>
            <a:pPr algn="ctr"/>
            <a:r>
              <a:rPr lang="en-US" sz="2800" i="1" dirty="0">
                <a:latin typeface="Arial" pitchFamily="34" charset="0"/>
                <a:cs typeface="Arial" pitchFamily="34" charset="0"/>
              </a:rPr>
              <a:t>“The Players” in Moving &amp; Storage”  </a:t>
            </a: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25" y="6236005"/>
            <a:ext cx="1476375" cy="529513"/>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297" y="2096812"/>
            <a:ext cx="8077200" cy="3881080"/>
          </a:xfrm>
        </p:spPr>
      </p:pic>
      <p:pic>
        <p:nvPicPr>
          <p:cNvPr id="7" name="Picture 6" descr="Image result for united mayflower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797" y="4178588"/>
            <a:ext cx="1125220" cy="213577"/>
          </a:xfrm>
          <a:prstGeom prst="rect">
            <a:avLst/>
          </a:prstGeom>
          <a:noFill/>
          <a:ln>
            <a:solidFill>
              <a:schemeClr val="tx1"/>
            </a:solidFill>
          </a:ln>
        </p:spPr>
      </p:pic>
      <p:pic>
        <p:nvPicPr>
          <p:cNvPr id="8" name="Picture 7" descr=" ">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6310" y="4076517"/>
            <a:ext cx="445079" cy="254529"/>
          </a:xfrm>
          <a:prstGeom prst="rect">
            <a:avLst/>
          </a:prstGeom>
          <a:noFill/>
          <a:ln>
            <a:solidFill>
              <a:schemeClr val="tx1"/>
            </a:solidFill>
          </a:ln>
        </p:spPr>
      </p:pic>
      <p:pic>
        <p:nvPicPr>
          <p:cNvPr id="9" name="Picture 8" descr="Image result for Allied Northamerican 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3130" y="3669265"/>
            <a:ext cx="590550" cy="193675"/>
          </a:xfrm>
          <a:prstGeom prst="rect">
            <a:avLst/>
          </a:prstGeom>
          <a:noFill/>
          <a:ln>
            <a:solidFill>
              <a:schemeClr val="tx1"/>
            </a:solidFill>
          </a:ln>
        </p:spPr>
      </p:pic>
      <p:pic>
        <p:nvPicPr>
          <p:cNvPr id="10" name="Picture 9" descr="Image result for Allied Northamerican log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3679" y="3769151"/>
            <a:ext cx="639647" cy="208835"/>
          </a:xfrm>
          <a:prstGeom prst="rect">
            <a:avLst/>
          </a:prstGeom>
          <a:noFill/>
          <a:ln>
            <a:solidFill>
              <a:schemeClr val="tx1"/>
            </a:solidFill>
          </a:ln>
        </p:spPr>
      </p:pic>
      <p:sp>
        <p:nvSpPr>
          <p:cNvPr id="11" name="TextBox 10"/>
          <p:cNvSpPr txBox="1"/>
          <p:nvPr/>
        </p:nvSpPr>
        <p:spPr>
          <a:xfrm>
            <a:off x="659718" y="1782906"/>
            <a:ext cx="7910779" cy="369332"/>
          </a:xfrm>
          <a:prstGeom prst="rect">
            <a:avLst/>
          </a:prstGeom>
          <a:solidFill>
            <a:srgbClr val="0070C0"/>
          </a:solidFill>
          <a:ln w="28575">
            <a:solidFill>
              <a:schemeClr val="tx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Van Line Headquarters are based primarily in the “Eastern Half” of the U.S. </a:t>
            </a:r>
          </a:p>
        </p:txBody>
      </p:sp>
      <p:pic>
        <p:nvPicPr>
          <p:cNvPr id="12" name="Picture 11" descr="https://www.fry-wagner.com/wp-content/uploads/2014/07/careers-photo-683x1024.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422" y="4819327"/>
            <a:ext cx="793750" cy="1190625"/>
          </a:xfrm>
          <a:prstGeom prst="rect">
            <a:avLst/>
          </a:prstGeom>
          <a:noFill/>
          <a:ln>
            <a:noFill/>
          </a:ln>
        </p:spPr>
      </p:pic>
      <p:pic>
        <p:nvPicPr>
          <p:cNvPr id="13" name="Picture 12" descr="Image result for images of united mayflower trucks"/>
          <p:cNvPicPr/>
          <p:nvPr/>
        </p:nvPicPr>
        <p:blipFill>
          <a:blip r:embed="rId10">
            <a:extLst>
              <a:ext uri="{28A0092B-C50C-407E-A947-70E740481C1C}">
                <a14:useLocalDpi xmlns:a14="http://schemas.microsoft.com/office/drawing/2010/main" val="0"/>
              </a:ext>
            </a:extLst>
          </a:blip>
          <a:srcRect/>
          <a:stretch>
            <a:fillRect/>
          </a:stretch>
        </p:blipFill>
        <p:spPr bwMode="auto">
          <a:xfrm>
            <a:off x="7457392" y="4345266"/>
            <a:ext cx="1338082" cy="533399"/>
          </a:xfrm>
          <a:prstGeom prst="rect">
            <a:avLst/>
          </a:prstGeom>
          <a:noFill/>
          <a:ln>
            <a:noFill/>
          </a:ln>
        </p:spPr>
      </p:pic>
      <p:pic>
        <p:nvPicPr>
          <p:cNvPr id="14" name="Picture 13" descr="Image result for images of united mayflower trucks"/>
          <p:cNvPicPr/>
          <p:nvPr/>
        </p:nvPicPr>
        <p:blipFill>
          <a:blip r:embed="rId11">
            <a:extLst>
              <a:ext uri="{28A0092B-C50C-407E-A947-70E740481C1C}">
                <a14:useLocalDpi xmlns:a14="http://schemas.microsoft.com/office/drawing/2010/main" val="0"/>
              </a:ext>
            </a:extLst>
          </a:blip>
          <a:srcRect/>
          <a:stretch>
            <a:fillRect/>
          </a:stretch>
        </p:blipFill>
        <p:spPr bwMode="auto">
          <a:xfrm flipH="1">
            <a:off x="7158304" y="4836437"/>
            <a:ext cx="1514475" cy="588684"/>
          </a:xfrm>
          <a:prstGeom prst="rect">
            <a:avLst/>
          </a:prstGeom>
          <a:noFill/>
          <a:ln>
            <a:noFill/>
          </a:ln>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6988" y="6083700"/>
            <a:ext cx="941316" cy="585997"/>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15727" y="6090918"/>
            <a:ext cx="562735" cy="646821"/>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59190" y="6307948"/>
            <a:ext cx="975606" cy="362368"/>
          </a:xfrm>
          <a:prstGeom prst="rect">
            <a:avLst/>
          </a:prstGeom>
        </p:spPr>
      </p:pic>
      <p:sp>
        <p:nvSpPr>
          <p:cNvPr id="19" name="TextBox 18"/>
          <p:cNvSpPr txBox="1"/>
          <p:nvPr/>
        </p:nvSpPr>
        <p:spPr>
          <a:xfrm>
            <a:off x="890172" y="5721586"/>
            <a:ext cx="3388087" cy="523220"/>
          </a:xfrm>
          <a:prstGeom prst="rect">
            <a:avLst/>
          </a:prstGeom>
          <a:solidFill>
            <a:srgbClr val="0070C0"/>
          </a:solidFill>
          <a:ln>
            <a:solidFill>
              <a:schemeClr val="tx1"/>
            </a:solid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A recent shift from 3 - 4 Tier Policies + New Hire/ Mgt./Exec./D.I.Y. U-pack-Load</a:t>
            </a:r>
          </a:p>
        </p:txBody>
      </p:sp>
      <p:sp>
        <p:nvSpPr>
          <p:cNvPr id="20" name="TextBox 19"/>
          <p:cNvSpPr txBox="1"/>
          <p:nvPr/>
        </p:nvSpPr>
        <p:spPr>
          <a:xfrm>
            <a:off x="874712" y="5196262"/>
            <a:ext cx="1835759" cy="523220"/>
          </a:xfrm>
          <a:prstGeom prst="rect">
            <a:avLst/>
          </a:prstGeom>
          <a:solidFill>
            <a:srgbClr val="0070C0"/>
          </a:solidFill>
          <a:ln>
            <a:solidFill>
              <a:schemeClr val="tx1"/>
            </a:solidFill>
          </a:ln>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Owner Operators </a:t>
            </a:r>
          </a:p>
          <a:p>
            <a:r>
              <a:rPr lang="en-US" sz="1400" dirty="0">
                <a:solidFill>
                  <a:schemeClr val="bg1"/>
                </a:solidFill>
                <a:latin typeface="Arial" panose="020B0604020202020204" pitchFamily="34" charset="0"/>
                <a:cs typeface="Arial" panose="020B0604020202020204" pitchFamily="34" charset="0"/>
              </a:rPr>
              <a:t>are Retiring/Leaving </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64433" y="5561756"/>
            <a:ext cx="1524000" cy="1143000"/>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21578" y="4053119"/>
            <a:ext cx="990601" cy="280090"/>
          </a:xfrm>
          <a:prstGeom prst="rect">
            <a:avLst/>
          </a:prstGeom>
          <a:ln>
            <a:solidFill>
              <a:schemeClr val="tx1"/>
            </a:solidFill>
          </a:ln>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13679" y="3522064"/>
            <a:ext cx="510922" cy="223784"/>
          </a:xfrm>
          <a:prstGeom prst="rect">
            <a:avLst/>
          </a:prstGeom>
          <a:ln>
            <a:solidFill>
              <a:schemeClr val="tx1"/>
            </a:solidFill>
          </a:ln>
        </p:spPr>
      </p:pic>
    </p:spTree>
    <p:extLst>
      <p:ext uri="{BB962C8B-B14F-4D97-AF65-F5344CB8AC3E}">
        <p14:creationId xmlns:p14="http://schemas.microsoft.com/office/powerpoint/2010/main" val="3940864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098"/>
            <a:ext cx="5715000" cy="709865"/>
          </a:xfrm>
        </p:spPr>
        <p:txBody>
          <a:bodyPr/>
          <a:lstStyle/>
          <a:p>
            <a:pPr algn="ctr"/>
            <a:r>
              <a:rPr lang="en-US" sz="2800" dirty="0">
                <a:latin typeface="Arial" pitchFamily="34" charset="0"/>
                <a:cs typeface="Arial" pitchFamily="34" charset="0"/>
              </a:rPr>
              <a:t>“Oligopoly Leaders”  </a:t>
            </a:r>
            <a:br>
              <a:rPr lang="en-US" sz="2800" i="1" dirty="0">
                <a:latin typeface="Arial" pitchFamily="34" charset="0"/>
                <a:cs typeface="Arial" pitchFamily="34" charset="0"/>
              </a:rPr>
            </a:br>
            <a:r>
              <a:rPr lang="en-US" sz="2800" i="1" dirty="0">
                <a:latin typeface="Arial" pitchFamily="34" charset="0"/>
                <a:cs typeface="Arial" pitchFamily="34" charset="0"/>
              </a:rPr>
              <a:t>The Game of Chess </a:t>
            </a:r>
            <a:r>
              <a:rPr lang="en-US" sz="2800" b="1" i="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endParaRPr lang="en-US" sz="28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94" y="6334777"/>
            <a:ext cx="1186305" cy="4254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0909" y="3551608"/>
            <a:ext cx="1815648" cy="79525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9526" y="3357880"/>
            <a:ext cx="988982" cy="98898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895" y="3868936"/>
            <a:ext cx="2003230" cy="37513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504" y="5275944"/>
            <a:ext cx="2121496" cy="72951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7162" y="4657035"/>
            <a:ext cx="2345911" cy="607982"/>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246" y="4477872"/>
            <a:ext cx="1430311" cy="798072"/>
          </a:xfrm>
          <a:prstGeom prst="rect">
            <a:avLst/>
          </a:prstGeom>
        </p:spPr>
      </p:pic>
      <p:sp>
        <p:nvSpPr>
          <p:cNvPr id="3" name="TextBox 2"/>
          <p:cNvSpPr txBox="1"/>
          <p:nvPr/>
        </p:nvSpPr>
        <p:spPr>
          <a:xfrm>
            <a:off x="612474" y="3133864"/>
            <a:ext cx="1670650" cy="369332"/>
          </a:xfrm>
          <a:prstGeom prst="rect">
            <a:avLst/>
          </a:prstGeom>
          <a:solidFill>
            <a:schemeClr val="accent2"/>
          </a:solidFill>
          <a:ln w="28575">
            <a:solidFill>
              <a:srgbClr val="002060"/>
            </a:solidFill>
          </a:ln>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Win or Lose…</a:t>
            </a:r>
          </a:p>
        </p:txBody>
      </p:sp>
      <p:sp>
        <p:nvSpPr>
          <p:cNvPr id="4" name="TextBox 3"/>
          <p:cNvSpPr txBox="1"/>
          <p:nvPr/>
        </p:nvSpPr>
        <p:spPr>
          <a:xfrm>
            <a:off x="4917793" y="5779807"/>
            <a:ext cx="3775346" cy="369332"/>
          </a:xfrm>
          <a:prstGeom prst="rect">
            <a:avLst/>
          </a:prstGeom>
          <a:solidFill>
            <a:schemeClr val="accent2"/>
          </a:solidFill>
          <a:ln w="28575">
            <a:solidFill>
              <a:srgbClr val="002060"/>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It’s</a:t>
            </a:r>
            <a:r>
              <a:rPr lang="en-US" dirty="0">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About How You Play the Game.</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199" y="4598764"/>
            <a:ext cx="1981201" cy="560179"/>
          </a:xfrm>
          <a:prstGeom prst="rect">
            <a:avLst/>
          </a:prstGeom>
        </p:spPr>
      </p:pic>
      <p:sp>
        <p:nvSpPr>
          <p:cNvPr id="9" name="Rectangle 8"/>
          <p:cNvSpPr/>
          <p:nvPr/>
        </p:nvSpPr>
        <p:spPr>
          <a:xfrm>
            <a:off x="545504" y="2159153"/>
            <a:ext cx="8147635" cy="882742"/>
          </a:xfrm>
          <a:prstGeom prst="rect">
            <a:avLst/>
          </a:prstGeom>
        </p:spPr>
        <p:txBody>
          <a:bodyPr wrap="square">
            <a:spAutoFit/>
          </a:bodyPr>
          <a:lstStyle/>
          <a:p>
            <a:pPr>
              <a:lnSpc>
                <a:spcPct val="107000"/>
              </a:lnSpc>
              <a:spcAft>
                <a:spcPts val="800"/>
              </a:spcAft>
            </a:pPr>
            <a:r>
              <a:rPr lang="en-US" sz="1600" b="1" dirty="0">
                <a:latin typeface="Arial" panose="020B0604020202020204" pitchFamily="34" charset="0"/>
                <a:ea typeface="Calibri" panose="020F0502020204030204" pitchFamily="34" charset="0"/>
                <a:cs typeface="Times New Roman" panose="02020603050405020304" pitchFamily="18" charset="0"/>
              </a:rPr>
              <a:t>Oligopoly is derived from the Greek word </a:t>
            </a:r>
            <a:r>
              <a:rPr lang="en-US" sz="16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Oligos</a:t>
            </a:r>
            <a:r>
              <a:rPr lang="en-US" sz="1600" b="1" dirty="0">
                <a:latin typeface="Arial" panose="020B0604020202020204" pitchFamily="34" charset="0"/>
                <a:ea typeface="Calibri" panose="020F0502020204030204" pitchFamily="34" charset="0"/>
                <a:cs typeface="Times New Roman" panose="02020603050405020304" pitchFamily="18" charset="0"/>
              </a:rPr>
              <a:t> meaning </a:t>
            </a:r>
            <a:r>
              <a:rPr lang="en-US" sz="16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few</a:t>
            </a:r>
            <a:r>
              <a:rPr lang="en-US" sz="1600" b="1" dirty="0">
                <a:latin typeface="Arial" panose="020B0604020202020204" pitchFamily="34" charset="0"/>
                <a:ea typeface="Calibri" panose="020F0502020204030204" pitchFamily="34" charset="0"/>
                <a:cs typeface="Times New Roman" panose="02020603050405020304" pitchFamily="18" charset="0"/>
              </a:rPr>
              <a:t> and </a:t>
            </a:r>
            <a:r>
              <a:rPr lang="en-US" sz="16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Polein</a:t>
            </a:r>
            <a:r>
              <a:rPr lang="en-US"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US" sz="1600" b="1" dirty="0">
                <a:latin typeface="Arial" panose="020B0604020202020204" pitchFamily="34" charset="0"/>
                <a:ea typeface="Calibri" panose="020F0502020204030204" pitchFamily="34" charset="0"/>
                <a:cs typeface="Times New Roman" panose="02020603050405020304" pitchFamily="18" charset="0"/>
              </a:rPr>
              <a:t>meaning </a:t>
            </a:r>
            <a:r>
              <a:rPr lang="en-US" sz="16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'to sell</a:t>
            </a:r>
            <a:r>
              <a:rPr lang="en-US"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a:t>
            </a:r>
            <a:r>
              <a:rPr lang="en-US" sz="1600" b="1" dirty="0">
                <a:latin typeface="Arial" panose="020B0604020202020204" pitchFamily="34" charset="0"/>
                <a:ea typeface="Calibri" panose="020F0502020204030204" pitchFamily="34" charset="0"/>
                <a:cs typeface="Times New Roman" panose="02020603050405020304" pitchFamily="18" charset="0"/>
              </a:rPr>
              <a:t>. A condition in which a market or industry is dominated by a small number of sellers, referred to as “Oligopolies”.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1676400" y="1818779"/>
            <a:ext cx="5638800" cy="338554"/>
          </a:xfrm>
          <a:prstGeom prst="rect">
            <a:avLst/>
          </a:prstGeom>
          <a:solidFill>
            <a:srgbClr val="0070C0"/>
          </a:solidFill>
          <a:ln>
            <a:solidFill>
              <a:schemeClr val="tx1"/>
            </a:solidFill>
          </a:ln>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These were the dominant players the past 30 yrs</a:t>
            </a:r>
            <a:r>
              <a:rPr lang="en-US" sz="1600" dirty="0">
                <a:ln>
                  <a:solidFill>
                    <a:schemeClr val="bg1"/>
                  </a:solidFill>
                </a:ln>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5555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098"/>
            <a:ext cx="5715000" cy="709865"/>
          </a:xfrm>
        </p:spPr>
        <p:txBody>
          <a:bodyPr/>
          <a:lstStyle/>
          <a:p>
            <a:pPr algn="ctr"/>
            <a:r>
              <a:rPr lang="en-US" sz="2800" i="1" dirty="0">
                <a:latin typeface="Arial" pitchFamily="34" charset="0"/>
                <a:cs typeface="Arial" pitchFamily="34" charset="0"/>
              </a:rPr>
              <a:t> </a:t>
            </a:r>
            <a:r>
              <a:rPr lang="en-US" sz="2800" b="1" i="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 </a:t>
            </a:r>
            <a:endParaRPr lang="en-US" sz="2800" i="1" dirty="0"/>
          </a:p>
        </p:txBody>
      </p:sp>
      <p:sp>
        <p:nvSpPr>
          <p:cNvPr id="6" name="Rectangle 5"/>
          <p:cNvSpPr/>
          <p:nvPr/>
        </p:nvSpPr>
        <p:spPr>
          <a:xfrm>
            <a:off x="762000" y="683979"/>
            <a:ext cx="6858000" cy="954107"/>
          </a:xfrm>
          <a:prstGeom prst="rect">
            <a:avLst/>
          </a:prstGeom>
        </p:spPr>
        <p:txBody>
          <a:bodyPr wrap="square">
            <a:spAutoFit/>
          </a:bodyPr>
          <a:lstStyle/>
          <a:p>
            <a:pPr algn="ctr"/>
            <a:r>
              <a:rPr lang="en-US" sz="2800" dirty="0">
                <a:solidFill>
                  <a:schemeClr val="bg1"/>
                </a:solidFill>
                <a:latin typeface="Arial" pitchFamily="34" charset="0"/>
                <a:cs typeface="Arial" pitchFamily="34" charset="0"/>
              </a:rPr>
              <a:t>Government and Private Institutions Influencing the Moving &amp; Storage Industry</a:t>
            </a:r>
            <a:endParaRPr lang="en-US" sz="2800" dirty="0">
              <a:solidFill>
                <a:schemeClr val="bg1"/>
              </a:solidFill>
            </a:endParaRPr>
          </a:p>
        </p:txBody>
      </p:sp>
      <p:sp>
        <p:nvSpPr>
          <p:cNvPr id="4" name="TextBox 3"/>
          <p:cNvSpPr txBox="1"/>
          <p:nvPr/>
        </p:nvSpPr>
        <p:spPr>
          <a:xfrm>
            <a:off x="495300" y="2133600"/>
            <a:ext cx="8229600" cy="4616648"/>
          </a:xfrm>
          <a:prstGeom prst="rect">
            <a:avLst/>
          </a:prstGeom>
          <a:solidFill>
            <a:schemeClr val="bg1"/>
          </a:solidFill>
          <a:ln>
            <a:solidFill>
              <a:schemeClr val="bg1"/>
            </a:solidFill>
          </a:ln>
        </p:spPr>
        <p:txBody>
          <a:bodyPr wrap="square" rtlCol="0">
            <a:spAutoFit/>
          </a:bodyPr>
          <a:lstStyle/>
          <a:p>
            <a:pPr marL="285750" indent="-285750">
              <a:spcAft>
                <a:spcPts val="1200"/>
              </a:spcAft>
              <a:buFont typeface="Wingdings" panose="05000000000000000000" pitchFamily="2" charset="2"/>
              <a:buChar char="Ø"/>
            </a:pPr>
            <a:r>
              <a:rPr lang="en-US" sz="1400" b="1" dirty="0">
                <a:latin typeface="Arial" panose="020B0604020202020204" pitchFamily="34" charset="0"/>
                <a:cs typeface="Arial" panose="020B0604020202020204" pitchFamily="34" charset="0"/>
              </a:rPr>
              <a:t>1920: The </a:t>
            </a:r>
            <a:r>
              <a:rPr lang="en-US" sz="1400" b="1" u="sng" dirty="0">
                <a:solidFill>
                  <a:srgbClr val="002060"/>
                </a:solidFill>
                <a:latin typeface="Arial" panose="020B0604020202020204" pitchFamily="34" charset="0"/>
                <a:cs typeface="Arial" panose="020B0604020202020204" pitchFamily="34" charset="0"/>
              </a:rPr>
              <a:t>National Furniture Warehousemen's Association </a:t>
            </a:r>
            <a:r>
              <a:rPr lang="en-US" sz="1400" b="1" dirty="0">
                <a:solidFill>
                  <a:srgbClr val="0070C0"/>
                </a:solidFill>
                <a:latin typeface="Arial" panose="020B0604020202020204" pitchFamily="34" charset="0"/>
                <a:cs typeface="Arial" panose="020B0604020202020204" pitchFamily="34" charset="0"/>
              </a:rPr>
              <a:t>(N.F.W.A.) </a:t>
            </a:r>
            <a:r>
              <a:rPr lang="en-US" sz="1400" b="1" dirty="0">
                <a:latin typeface="Arial" panose="020B0604020202020204" pitchFamily="34" charset="0"/>
                <a:cs typeface="Arial" panose="020B0604020202020204" pitchFamily="34" charset="0"/>
              </a:rPr>
              <a:t>was established and became the oldest trade association for movers.  </a:t>
            </a:r>
          </a:p>
          <a:p>
            <a:pPr marL="285750" indent="-285750">
              <a:spcAft>
                <a:spcPts val="1200"/>
              </a:spcAft>
              <a:buFont typeface="Wingdings" panose="05000000000000000000" pitchFamily="2" charset="2"/>
              <a:buChar char="Ø"/>
            </a:pPr>
            <a:r>
              <a:rPr lang="en-US" sz="1400" b="1" dirty="0">
                <a:latin typeface="Arial" panose="020B0604020202020204" pitchFamily="34" charset="0"/>
                <a:cs typeface="Arial" panose="020B0604020202020204" pitchFamily="34" charset="0"/>
              </a:rPr>
              <a:t>1936: The </a:t>
            </a:r>
            <a:r>
              <a:rPr lang="en-US" sz="1400" b="1" u="sng" dirty="0">
                <a:solidFill>
                  <a:srgbClr val="002060"/>
                </a:solidFill>
                <a:latin typeface="Arial" panose="020B0604020202020204" pitchFamily="34" charset="0"/>
                <a:cs typeface="Arial" panose="020B0604020202020204" pitchFamily="34" charset="0"/>
              </a:rPr>
              <a:t>Household Goods Carriers' Bureau </a:t>
            </a:r>
            <a:r>
              <a:rPr lang="en-US" sz="1400" b="1" dirty="0">
                <a:latin typeface="Arial" panose="020B0604020202020204" pitchFamily="34" charset="0"/>
                <a:cs typeface="Arial" panose="020B0604020202020204" pitchFamily="34" charset="0"/>
              </a:rPr>
              <a:t>(</a:t>
            </a:r>
            <a:r>
              <a:rPr lang="en-US" sz="1400" b="1" dirty="0">
                <a:solidFill>
                  <a:srgbClr val="0070C0"/>
                </a:solidFill>
                <a:latin typeface="Arial" panose="020B0604020202020204" pitchFamily="34" charset="0"/>
                <a:cs typeface="Arial" panose="020B0604020202020204" pitchFamily="34" charset="0"/>
              </a:rPr>
              <a:t>H.G.C.B.)</a:t>
            </a:r>
            <a:r>
              <a:rPr lang="en-US" sz="1400" b="1" dirty="0">
                <a:latin typeface="Arial" panose="020B0604020202020204" pitchFamily="34" charset="0"/>
                <a:cs typeface="Arial" panose="020B0604020202020204" pitchFamily="34" charset="0"/>
              </a:rPr>
              <a:t> was established to assist motor carriers in complying with interstate regulations. </a:t>
            </a:r>
          </a:p>
          <a:p>
            <a:pPr marL="285750" indent="-285750">
              <a:spcAft>
                <a:spcPts val="1200"/>
              </a:spcAft>
              <a:buFont typeface="Wingdings" panose="05000000000000000000" pitchFamily="2" charset="2"/>
              <a:buChar char="Ø"/>
            </a:pPr>
            <a:r>
              <a:rPr lang="en-US" sz="1400" b="1" dirty="0">
                <a:latin typeface="Arial" panose="020B0604020202020204" pitchFamily="34" charset="0"/>
                <a:cs typeface="Arial" panose="020B0604020202020204" pitchFamily="34" charset="0"/>
              </a:rPr>
              <a:t>1962: The HGCB changed its name to the </a:t>
            </a:r>
            <a:r>
              <a:rPr lang="en-US" sz="1400" b="1" u="sng" dirty="0">
                <a:solidFill>
                  <a:srgbClr val="002060"/>
                </a:solidFill>
                <a:latin typeface="Arial" panose="020B0604020202020204" pitchFamily="34" charset="0"/>
                <a:cs typeface="Arial" panose="020B0604020202020204" pitchFamily="34" charset="0"/>
              </a:rPr>
              <a:t>American Movers Conference </a:t>
            </a:r>
            <a:r>
              <a:rPr lang="en-US" sz="1400" b="1" dirty="0">
                <a:solidFill>
                  <a:srgbClr val="0070C0"/>
                </a:solidFill>
                <a:latin typeface="Arial" panose="020B0604020202020204" pitchFamily="34" charset="0"/>
                <a:cs typeface="Arial" panose="020B0604020202020204" pitchFamily="34" charset="0"/>
              </a:rPr>
              <a:t>(A.M.C.).</a:t>
            </a:r>
          </a:p>
          <a:p>
            <a:pPr marL="285750" indent="-285750">
              <a:spcAft>
                <a:spcPts val="1200"/>
              </a:spcAft>
              <a:buFont typeface="Wingdings" panose="05000000000000000000" pitchFamily="2" charset="2"/>
              <a:buChar char="Ø"/>
            </a:pPr>
            <a:r>
              <a:rPr lang="en-US" sz="1400" b="1" dirty="0">
                <a:latin typeface="Arial" panose="020B0604020202020204" pitchFamily="34" charset="0"/>
                <a:cs typeface="Arial" panose="020B0604020202020204" pitchFamily="34" charset="0"/>
              </a:rPr>
              <a:t>1980: Deregulation introduced a free market system / raising the bar on quality and innovation.</a:t>
            </a:r>
          </a:p>
          <a:p>
            <a:pPr marL="285750" indent="-285750">
              <a:spcAft>
                <a:spcPts val="1200"/>
              </a:spcAft>
              <a:buFont typeface="Wingdings" panose="05000000000000000000" pitchFamily="2" charset="2"/>
              <a:buChar char="Ø"/>
            </a:pPr>
            <a:r>
              <a:rPr lang="en-US" sz="1400" b="1" dirty="0">
                <a:latin typeface="Arial" panose="020B0604020202020204" pitchFamily="34" charset="0"/>
                <a:cs typeface="Arial" panose="020B0604020202020204" pitchFamily="34" charset="0"/>
              </a:rPr>
              <a:t>1982: The NFWA changed its name to the </a:t>
            </a:r>
            <a:r>
              <a:rPr lang="en-US" sz="1400" b="1" u="sng" dirty="0">
                <a:solidFill>
                  <a:srgbClr val="002060"/>
                </a:solidFill>
                <a:latin typeface="Arial" panose="020B0604020202020204" pitchFamily="34" charset="0"/>
                <a:cs typeface="Arial" panose="020B0604020202020204" pitchFamily="34" charset="0"/>
              </a:rPr>
              <a:t>National Moving &amp; Storage Association </a:t>
            </a:r>
            <a:r>
              <a:rPr lang="en-US" sz="1400" b="1" dirty="0">
                <a:solidFill>
                  <a:srgbClr val="0070C0"/>
                </a:solidFill>
                <a:latin typeface="Arial" panose="020B0604020202020204" pitchFamily="34" charset="0"/>
                <a:cs typeface="Arial" panose="020B0604020202020204" pitchFamily="34" charset="0"/>
              </a:rPr>
              <a:t>(NMSA).</a:t>
            </a:r>
            <a:r>
              <a:rPr lang="en-US" sz="1400" b="1" dirty="0">
                <a:latin typeface="Arial" panose="020B0604020202020204" pitchFamily="34" charset="0"/>
                <a:cs typeface="Arial" panose="020B0604020202020204" pitchFamily="34" charset="0"/>
              </a:rPr>
              <a:t> </a:t>
            </a:r>
          </a:p>
          <a:p>
            <a:pPr marL="285750" indent="-285750">
              <a:spcAft>
                <a:spcPts val="1200"/>
              </a:spcAft>
              <a:buFont typeface="Wingdings" panose="05000000000000000000" pitchFamily="2" charset="2"/>
              <a:buChar char="Ø"/>
            </a:pPr>
            <a:r>
              <a:rPr lang="en-US" sz="1400" b="1" dirty="0">
                <a:latin typeface="Arial" panose="020B0604020202020204" pitchFamily="34" charset="0"/>
                <a:cs typeface="Arial" panose="020B0604020202020204" pitchFamily="34" charset="0"/>
              </a:rPr>
              <a:t>1998: </a:t>
            </a:r>
            <a:r>
              <a:rPr lang="en-US" sz="1400" b="1" dirty="0">
                <a:solidFill>
                  <a:srgbClr val="0070C0"/>
                </a:solidFill>
                <a:latin typeface="Arial" panose="020B0604020202020204" pitchFamily="34" charset="0"/>
                <a:cs typeface="Arial" panose="020B0604020202020204" pitchFamily="34" charset="0"/>
              </a:rPr>
              <a:t>NMSA, AMC &amp; HGCB </a:t>
            </a:r>
            <a:r>
              <a:rPr lang="en-US" sz="1400" b="1" dirty="0">
                <a:latin typeface="Arial" panose="020B0604020202020204" pitchFamily="34" charset="0"/>
                <a:cs typeface="Arial" panose="020B0604020202020204" pitchFamily="34" charset="0"/>
              </a:rPr>
              <a:t>merged to become the </a:t>
            </a:r>
            <a:r>
              <a:rPr lang="en-US" sz="1400" b="1" u="sng" dirty="0">
                <a:solidFill>
                  <a:srgbClr val="002060"/>
                </a:solidFill>
                <a:latin typeface="Arial" panose="020B0604020202020204" pitchFamily="34" charset="0"/>
                <a:cs typeface="Arial" panose="020B0604020202020204" pitchFamily="34" charset="0"/>
              </a:rPr>
              <a:t>American Moving &amp; Storage Association </a:t>
            </a:r>
            <a:r>
              <a:rPr lang="en-US" sz="1400" b="1" dirty="0">
                <a:solidFill>
                  <a:srgbClr val="00B050"/>
                </a:solidFill>
                <a:latin typeface="Arial" panose="020B0604020202020204" pitchFamily="34" charset="0"/>
                <a:cs typeface="Arial" panose="020B0604020202020204" pitchFamily="34" charset="0"/>
              </a:rPr>
              <a:t>(A.M.S.A.) </a:t>
            </a:r>
            <a:r>
              <a:rPr lang="en-US" sz="1400" b="1" dirty="0">
                <a:solidFill>
                  <a:srgbClr val="002060"/>
                </a:solidFill>
                <a:latin typeface="Arial" panose="020B0604020202020204" pitchFamily="34" charset="0"/>
                <a:cs typeface="Arial" panose="020B0604020202020204" pitchFamily="34" charset="0"/>
              </a:rPr>
              <a:t>Today’s largest trade association for moving &amp; storage, Today it has 4000+ members. </a:t>
            </a:r>
          </a:p>
          <a:p>
            <a:pPr marL="285750" indent="-285750">
              <a:spcAft>
                <a:spcPts val="1200"/>
              </a:spcAft>
              <a:buFont typeface="Wingdings" panose="05000000000000000000" pitchFamily="2" charset="2"/>
              <a:buChar char="Ø"/>
            </a:pPr>
            <a:r>
              <a:rPr lang="en-US" sz="1400" b="1" dirty="0">
                <a:latin typeface="Arial" panose="020B0604020202020204" pitchFamily="34" charset="0"/>
                <a:cs typeface="Arial" panose="020B0604020202020204" pitchFamily="34" charset="0"/>
              </a:rPr>
              <a:t>1964: The </a:t>
            </a:r>
            <a:r>
              <a:rPr lang="en-US" sz="1400" b="1" u="sng" dirty="0">
                <a:solidFill>
                  <a:srgbClr val="002060"/>
                </a:solidFill>
                <a:latin typeface="Arial" panose="020B0604020202020204" pitchFamily="34" charset="0"/>
                <a:cs typeface="Arial" panose="020B0604020202020204" pitchFamily="34" charset="0"/>
              </a:rPr>
              <a:t>Employee Relocation Council (</a:t>
            </a:r>
            <a:r>
              <a:rPr lang="en-US" sz="1400" b="1" u="sng" dirty="0">
                <a:solidFill>
                  <a:srgbClr val="0070C0"/>
                </a:solidFill>
                <a:latin typeface="Arial" panose="020B0604020202020204" pitchFamily="34" charset="0"/>
                <a:cs typeface="Arial" panose="020B0604020202020204" pitchFamily="34" charset="0"/>
              </a:rPr>
              <a:t>E.R.C.)</a:t>
            </a:r>
            <a:r>
              <a:rPr lang="en-US" sz="1400" b="1" dirty="0">
                <a:solidFill>
                  <a:srgbClr val="0070C0"/>
                </a:solidFill>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now based in Washington DC is the largest networking and educational forum in the country for all aspects of relocation. </a:t>
            </a:r>
          </a:p>
          <a:p>
            <a:pPr marL="285750" indent="-285750">
              <a:spcAft>
                <a:spcPts val="600"/>
              </a:spcAft>
              <a:buFont typeface="Wingdings" panose="05000000000000000000" pitchFamily="2" charset="2"/>
              <a:buChar char="Ø"/>
            </a:pPr>
            <a:r>
              <a:rPr lang="en-US" sz="1400" b="1" dirty="0">
                <a:latin typeface="Arial" panose="020B0604020202020204" pitchFamily="34" charset="0"/>
                <a:cs typeface="Arial" panose="020B0604020202020204" pitchFamily="34" charset="0"/>
              </a:rPr>
              <a:t>2012: </a:t>
            </a:r>
            <a:r>
              <a:rPr lang="en-US" sz="1400" b="1" dirty="0">
                <a:solidFill>
                  <a:srgbClr val="0070C0"/>
                </a:solidFill>
                <a:latin typeface="Arial" panose="020B0604020202020204" pitchFamily="34" charset="0"/>
                <a:cs typeface="Arial" panose="020B0604020202020204" pitchFamily="34" charset="0"/>
              </a:rPr>
              <a:t>BAMM</a:t>
            </a:r>
            <a:r>
              <a:rPr lang="en-US" sz="1400" b="1" dirty="0">
                <a:latin typeface="Arial" panose="020B0604020202020204" pitchFamily="34" charset="0"/>
                <a:cs typeface="Arial" panose="020B0604020202020204" pitchFamily="34" charset="0"/>
              </a:rPr>
              <a:t> – </a:t>
            </a:r>
            <a:r>
              <a:rPr lang="en-US" sz="1400" b="1" u="sng" dirty="0">
                <a:solidFill>
                  <a:srgbClr val="002060"/>
                </a:solidFill>
                <a:latin typeface="Arial" panose="020B0604020202020204" pitchFamily="34" charset="0"/>
                <a:cs typeface="Arial" panose="020B0604020202020204" pitchFamily="34" charset="0"/>
              </a:rPr>
              <a:t>Bay Area Mobility Managers</a:t>
            </a:r>
            <a:r>
              <a:rPr lang="en-US" sz="1400" b="1" dirty="0">
                <a:latin typeface="Arial" panose="020B0604020202020204" pitchFamily="34" charset="0"/>
                <a:cs typeface="Arial" panose="020B0604020202020204" pitchFamily="34" charset="0"/>
              </a:rPr>
              <a:t>, formerly Bay Area Professionals in Relocation Management (BAPRM) is the second largest networking and educational forum in the nation for relocation. </a:t>
            </a:r>
          </a:p>
        </p:txBody>
      </p:sp>
      <p:sp>
        <p:nvSpPr>
          <p:cNvPr id="3" name="TextBox 2"/>
          <p:cNvSpPr txBox="1"/>
          <p:nvPr/>
        </p:nvSpPr>
        <p:spPr>
          <a:xfrm>
            <a:off x="2324100" y="1763145"/>
            <a:ext cx="3733799" cy="369332"/>
          </a:xfrm>
          <a:prstGeom prst="rect">
            <a:avLst/>
          </a:prstGeom>
          <a:solidFill>
            <a:srgbClr val="0070C0"/>
          </a:solidFill>
          <a:ln>
            <a:solidFill>
              <a:schemeClr val="tx1"/>
            </a:solidFill>
          </a:ln>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T</a:t>
            </a:r>
            <a:r>
              <a:rPr lang="en-US" dirty="0">
                <a:solidFill>
                  <a:schemeClr val="bg1"/>
                </a:solidFill>
              </a:rPr>
              <a:t>he Past 100 Yrs. at a Glance</a:t>
            </a:r>
          </a:p>
        </p:txBody>
      </p:sp>
    </p:spTree>
    <p:extLst>
      <p:ext uri="{BB962C8B-B14F-4D97-AF65-F5344CB8AC3E}">
        <p14:creationId xmlns:p14="http://schemas.microsoft.com/office/powerpoint/2010/main" val="1280231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3270</TotalTime>
  <Words>1493</Words>
  <Application>Microsoft Office PowerPoint</Application>
  <PresentationFormat>On-screen Show (4:3)</PresentationFormat>
  <Paragraphs>194</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Calibri</vt:lpstr>
      <vt:lpstr>Century Gothic</vt:lpstr>
      <vt:lpstr>Times New Roman</vt:lpstr>
      <vt:lpstr>Wingdings</vt:lpstr>
      <vt:lpstr>Wingdings 3</vt:lpstr>
      <vt:lpstr>Ion Boardroom</vt:lpstr>
      <vt:lpstr>PowerPoint Presentation</vt:lpstr>
      <vt:lpstr>“Macro View”  </vt:lpstr>
      <vt:lpstr>“Micro View”  </vt:lpstr>
      <vt:lpstr>“Neanderthal Moving and Storage”  </vt:lpstr>
      <vt:lpstr>1800’s – 1900’’s  “Manifest Destiny”</vt:lpstr>
      <vt:lpstr>One year following the introduction of the internal combustion engine, Alexander Winton needed a better method for delivering the cars he was manufacturing.</vt:lpstr>
      <vt:lpstr>“The Players” in Moving &amp; Storage”   </vt:lpstr>
      <vt:lpstr>“Oligopoly Leaders”   The Game of Chess  </vt:lpstr>
      <vt:lpstr>  </vt:lpstr>
      <vt:lpstr>Evolution has occurred in some areas</vt:lpstr>
      <vt:lpstr>Despite the progress made, our industry is still primitive in many areas. </vt:lpstr>
      <vt:lpstr>Multiple Agent (Franchise) Model</vt:lpstr>
      <vt:lpstr>“Self Pack &amp; Haul Model” </vt:lpstr>
      <vt:lpstr>“10 Guidelines for Choosing a Mover”</vt:lpstr>
      <vt:lpstr>Moving Trivia; “Did you Know?”</vt:lpstr>
      <vt:lpstr>“Future Trends”    </vt:lpstr>
      <vt:lpstr>“Closing Remarks”    </vt:lpstr>
      <vt:lpstr>“Thank You for Your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101” – A Macro look at the Van Line Industry</dc:title>
  <dc:creator>mcolo</dc:creator>
  <cp:lastModifiedBy>Mark Colo</cp:lastModifiedBy>
  <cp:revision>388</cp:revision>
  <dcterms:created xsi:type="dcterms:W3CDTF">2010-01-22T02:04:11Z</dcterms:created>
  <dcterms:modified xsi:type="dcterms:W3CDTF">2017-05-22T05:28:00Z</dcterms:modified>
</cp:coreProperties>
</file>