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Lst>
  <p:notesMasterIdLst>
    <p:notesMasterId r:id="rId16"/>
  </p:notesMasterIdLst>
  <p:sldIdLst>
    <p:sldId id="257" r:id="rId3"/>
    <p:sldId id="259" r:id="rId4"/>
    <p:sldId id="258" r:id="rId5"/>
    <p:sldId id="260" r:id="rId6"/>
    <p:sldId id="261" r:id="rId7"/>
    <p:sldId id="273" r:id="rId8"/>
    <p:sldId id="274" r:id="rId9"/>
    <p:sldId id="275" r:id="rId10"/>
    <p:sldId id="276" r:id="rId11"/>
    <p:sldId id="277" r:id="rId12"/>
    <p:sldId id="278" r:id="rId13"/>
    <p:sldId id="279" r:id="rId14"/>
    <p:sldId id="262" r:id="rId15"/>
  </p:sldIdLst>
  <p:sldSz cx="9144000" cy="6858000" type="overhead"/>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15" autoAdjust="0"/>
  </p:normalViewPr>
  <p:slideViewPr>
    <p:cSldViewPr>
      <p:cViewPr varScale="1">
        <p:scale>
          <a:sx n="108" d="100"/>
          <a:sy n="108" d="100"/>
        </p:scale>
        <p:origin x="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7" cy="34925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5258615" y="0"/>
            <a:ext cx="4022937" cy="349250"/>
          </a:xfrm>
          <a:prstGeom prst="rect">
            <a:avLst/>
          </a:prstGeom>
        </p:spPr>
        <p:txBody>
          <a:bodyPr vert="horz" lIns="92958" tIns="46479" rIns="92958" bIns="46479" rtlCol="0"/>
          <a:lstStyle>
            <a:lvl1pPr algn="r">
              <a:defRPr sz="1200"/>
            </a:lvl1pPr>
          </a:lstStyle>
          <a:p>
            <a:fld id="{9D2DB436-2DDF-4326-B18B-E3EEC957FC18}" type="datetimeFigureOut">
              <a:rPr lang="en-US" smtClean="0"/>
              <a:t>5/18/2017</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928370" y="3317875"/>
            <a:ext cx="7426960" cy="3143250"/>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34538"/>
            <a:ext cx="4022937" cy="349250"/>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5258615" y="6634538"/>
            <a:ext cx="4022937" cy="349250"/>
          </a:xfrm>
          <a:prstGeom prst="rect">
            <a:avLst/>
          </a:prstGeom>
        </p:spPr>
        <p:txBody>
          <a:bodyPr vert="horz" lIns="92958" tIns="46479" rIns="92958" bIns="46479" rtlCol="0" anchor="b"/>
          <a:lstStyle>
            <a:lvl1pPr algn="r">
              <a:defRPr sz="1200"/>
            </a:lvl1pPr>
          </a:lstStyle>
          <a:p>
            <a:fld id="{1EBEADF4-6A08-437C-862C-5A4A9EDF522C}" type="slidenum">
              <a:rPr lang="en-US" smtClean="0"/>
              <a:t>‹#›</a:t>
            </a:fld>
            <a:endParaRPr lang="en-US"/>
          </a:p>
        </p:txBody>
      </p:sp>
    </p:spTree>
    <p:extLst>
      <p:ext uri="{BB962C8B-B14F-4D97-AF65-F5344CB8AC3E}">
        <p14:creationId xmlns:p14="http://schemas.microsoft.com/office/powerpoint/2010/main" val="113676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46913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ext Placeholder 11"/>
          <p:cNvSpPr>
            <a:spLocks noGrp="1"/>
          </p:cNvSpPr>
          <p:nvPr>
            <p:ph type="body" sz="quarter" idx="11" hasCustomPrompt="1"/>
          </p:nvPr>
        </p:nvSpPr>
        <p:spPr>
          <a:xfrm>
            <a:off x="76200" y="152400"/>
            <a:ext cx="8839200" cy="457200"/>
          </a:xfrm>
          <a:prstGeom prst="rect">
            <a:avLst/>
          </a:prstGeom>
        </p:spPr>
        <p:txBody>
          <a:bodyPr/>
          <a:lstStyle>
            <a:lvl1pPr marL="0" indent="0">
              <a:buFontTx/>
              <a:buNone/>
              <a:defRPr baseline="0"/>
            </a:lvl1pPr>
            <a:lvl2pPr>
              <a:defRPr/>
            </a:lvl2pPr>
            <a:lvl3pPr>
              <a:defRPr sz="1600"/>
            </a:lvl3pPr>
            <a:lvl4pPr>
              <a:defRPr b="1"/>
            </a:lvl4pPr>
            <a:lvl5pPr marL="1133078" indent="-178991">
              <a:buFont typeface="Arial" panose="020B0604020202020204" pitchFamily="34" charset="0"/>
              <a:buChar char="•"/>
              <a:defRPr baseline="0"/>
            </a:lvl5pPr>
          </a:lstStyle>
          <a:p>
            <a:pPr lvl="0"/>
            <a:r>
              <a:rPr lang="en-US" dirty="0" smtClean="0"/>
              <a:t>Title of this slide: Arial Narrow 22 </a:t>
            </a:r>
            <a:r>
              <a:rPr lang="en-US" dirty="0" err="1" smtClean="0"/>
              <a:t>pt</a:t>
            </a:r>
            <a:r>
              <a:rPr lang="en-US" dirty="0" smtClean="0"/>
              <a:t> bold</a:t>
            </a:r>
            <a:endParaRPr lang="en-US" dirty="0"/>
          </a:p>
        </p:txBody>
      </p:sp>
      <p:sp>
        <p:nvSpPr>
          <p:cNvPr id="5" name="Content Placeholder 4"/>
          <p:cNvSpPr>
            <a:spLocks noGrp="1"/>
          </p:cNvSpPr>
          <p:nvPr>
            <p:ph sz="quarter" idx="12" hasCustomPrompt="1"/>
          </p:nvPr>
        </p:nvSpPr>
        <p:spPr>
          <a:xfrm>
            <a:off x="76200" y="762000"/>
            <a:ext cx="8686800" cy="5105400"/>
          </a:xfrm>
          <a:prstGeom prst="rect">
            <a:avLst/>
          </a:prstGeom>
        </p:spPr>
        <p:txBody>
          <a:bodyPr/>
          <a:lstStyle>
            <a:lvl1pPr>
              <a:defRPr sz="2000"/>
            </a:lvl1pPr>
            <a:lvl2pPr>
              <a:defRPr sz="2000"/>
            </a:lvl2pPr>
            <a:lvl3pPr>
              <a:defRPr sz="1600"/>
            </a:lvl3pPr>
            <a:lvl4pPr>
              <a:defRPr sz="1500" b="1"/>
            </a:lvl4pPr>
            <a:lvl5pPr marL="1133078" indent="-178991">
              <a:buFont typeface="Arial" panose="020B0604020202020204" pitchFamily="34" charset="0"/>
              <a:buChar char="•"/>
              <a:defRPr/>
            </a:lvl5pPr>
          </a:lstStyle>
          <a:p>
            <a:pPr lvl="0"/>
            <a:r>
              <a:rPr lang="en-US" dirty="0" smtClean="0"/>
              <a:t>First level bullet: Arial Narrow, 20 pt. bold</a:t>
            </a:r>
          </a:p>
          <a:p>
            <a:pPr lvl="1"/>
            <a:r>
              <a:rPr lang="en-US" dirty="0" smtClean="0"/>
              <a:t>Second level bullet: Arial Narrow, 20 </a:t>
            </a:r>
            <a:r>
              <a:rPr lang="en-US" dirty="0" err="1" smtClean="0"/>
              <a:t>pt</a:t>
            </a:r>
            <a:r>
              <a:rPr lang="en-US" dirty="0" smtClean="0"/>
              <a:t> plain</a:t>
            </a:r>
          </a:p>
          <a:p>
            <a:pPr lvl="2"/>
            <a:r>
              <a:rPr lang="en-US" dirty="0" smtClean="0"/>
              <a:t>Third level bullet: Arial Narrow, 16 </a:t>
            </a:r>
            <a:r>
              <a:rPr lang="en-US" dirty="0" err="1" smtClean="0"/>
              <a:t>pt</a:t>
            </a:r>
            <a:r>
              <a:rPr lang="en-US" dirty="0" smtClean="0"/>
              <a:t> italic </a:t>
            </a:r>
          </a:p>
          <a:p>
            <a:pPr lvl="3"/>
            <a:r>
              <a:rPr lang="en-US" dirty="0" smtClean="0"/>
              <a:t>Fourth level: Arial Narrow, 15 pt. bold</a:t>
            </a:r>
          </a:p>
          <a:p>
            <a:pPr lvl="4"/>
            <a:r>
              <a:rPr lang="en-US" dirty="0" smtClean="0"/>
              <a:t>Fifth level: Arial Narrow, 12 </a:t>
            </a:r>
            <a:r>
              <a:rPr lang="en-US" dirty="0" err="1" smtClean="0"/>
              <a:t>pt</a:t>
            </a:r>
            <a:r>
              <a:rPr lang="en-US" dirty="0" smtClean="0"/>
              <a:t> italic</a:t>
            </a:r>
            <a:endParaRPr lang="en-US" dirty="0"/>
          </a:p>
        </p:txBody>
      </p:sp>
      <p:sp>
        <p:nvSpPr>
          <p:cNvPr id="3" name="Slide Number Placeholder 9"/>
          <p:cNvSpPr>
            <a:spLocks noGrp="1"/>
          </p:cNvSpPr>
          <p:nvPr>
            <p:ph type="sldNum" sz="quarter" idx="4"/>
          </p:nvPr>
        </p:nvSpPr>
        <p:spPr>
          <a:xfrm>
            <a:off x="8534400" y="6400800"/>
            <a:ext cx="381000" cy="304800"/>
          </a:xfrm>
          <a:prstGeom prst="rect">
            <a:avLst/>
          </a:prstGeom>
        </p:spPr>
        <p:txBody>
          <a:bodyPr/>
          <a:lstStyle>
            <a:lvl1pPr>
              <a:defRPr sz="1050">
                <a:solidFill>
                  <a:schemeClr val="bg1"/>
                </a:solidFill>
                <a:latin typeface="Arial Narrow" pitchFamily="34" charset="0"/>
              </a:defRPr>
            </a:lvl1pPr>
          </a:lstStyle>
          <a:p>
            <a:pPr algn="ctr"/>
            <a:fld id="{5A65EF76-EBBD-428C-9EC4-3B8033C9CDEE}" type="slidenum">
              <a:rPr lang="en-US" smtClean="0"/>
              <a:pPr algn="ctr"/>
              <a:t>‹#›</a:t>
            </a:fld>
            <a:endParaRPr lang="en-US" dirty="0"/>
          </a:p>
        </p:txBody>
      </p:sp>
    </p:spTree>
    <p:extLst>
      <p:ext uri="{BB962C8B-B14F-4D97-AF65-F5344CB8AC3E}">
        <p14:creationId xmlns:p14="http://schemas.microsoft.com/office/powerpoint/2010/main" val="19984014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10159"/>
            <a:ext cx="8077200" cy="3723590"/>
          </a:xfrm>
          <a:prstGeom prst="rect">
            <a:avLst/>
          </a:prstGeom>
        </p:spPr>
      </p:pic>
    </p:spTree>
    <p:extLst>
      <p:ext uri="{BB962C8B-B14F-4D97-AF65-F5344CB8AC3E}">
        <p14:creationId xmlns:p14="http://schemas.microsoft.com/office/powerpoint/2010/main" val="3941496335"/>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ctr" defTabSz="914400" rtl="0" eaLnBrk="1" latinLnBrk="0" hangingPunct="1">
        <a:spcBef>
          <a:spcPct val="0"/>
        </a:spcBef>
        <a:buNone/>
        <a:defRPr sz="3600" b="1" kern="1200">
          <a:solidFill>
            <a:schemeClr val="tx1"/>
          </a:solidFill>
          <a:latin typeface="Arial Narrow" pitchFamily="34" charset="0"/>
          <a:ea typeface="+mj-ea"/>
          <a:cs typeface="+mj-cs"/>
        </a:defRPr>
      </a:lvl1pPr>
    </p:titleStyle>
    <p:bodyStyle>
      <a:lvl1pPr marL="218678" indent="-218678" algn="l" defTabSz="914400" rtl="0" eaLnBrk="1" latinLnBrk="0" hangingPunct="1">
        <a:spcBef>
          <a:spcPct val="20000"/>
        </a:spcBef>
        <a:buFont typeface="Arial" pitchFamily="34" charset="0"/>
        <a:buChar char="•"/>
        <a:defRPr sz="2200" b="1" kern="1200">
          <a:solidFill>
            <a:schemeClr val="tx1"/>
          </a:solidFill>
          <a:latin typeface="Arial Narrow" pitchFamily="34" charset="0"/>
          <a:ea typeface="+mn-ea"/>
          <a:cs typeface="+mn-cs"/>
        </a:defRPr>
      </a:lvl1pPr>
      <a:lvl2pPr marL="447278" indent="-208756"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2pPr>
      <a:lvl3pPr marL="675878" indent="-149225" algn="l" defTabSz="914400" rtl="0" eaLnBrk="1" latinLnBrk="0" hangingPunct="1">
        <a:spcBef>
          <a:spcPct val="20000"/>
        </a:spcBef>
        <a:buFont typeface="Arial" pitchFamily="34" charset="0"/>
        <a:buChar char="•"/>
        <a:defRPr sz="1800" i="1" kern="1200">
          <a:solidFill>
            <a:schemeClr val="tx1"/>
          </a:solidFill>
          <a:latin typeface="Arial Narrow" pitchFamily="34" charset="0"/>
          <a:ea typeface="+mn-ea"/>
          <a:cs typeface="+mn-cs"/>
        </a:defRPr>
      </a:lvl3pPr>
      <a:lvl4pPr marL="904478" indent="-159147" algn="l" defTabSz="914400" rtl="0" eaLnBrk="1" latinLnBrk="0" hangingPunct="1">
        <a:spcBef>
          <a:spcPct val="20000"/>
        </a:spcBef>
        <a:buFont typeface="Arial" pitchFamily="34" charset="0"/>
        <a:buChar char="–"/>
        <a:defRPr sz="1500" kern="1200">
          <a:solidFill>
            <a:schemeClr val="tx1"/>
          </a:solidFill>
          <a:latin typeface="Arial Narrow" pitchFamily="34" charset="0"/>
          <a:ea typeface="+mn-ea"/>
          <a:cs typeface="+mn-cs"/>
        </a:defRPr>
      </a:lvl4pPr>
      <a:lvl5pPr marL="1133078" indent="-178991" algn="l" defTabSz="914400" rtl="0" eaLnBrk="1" latinLnBrk="0" hangingPunct="1">
        <a:spcBef>
          <a:spcPct val="20000"/>
        </a:spcBef>
        <a:buFont typeface="Arial" pitchFamily="34" charset="0"/>
        <a:buChar char="»"/>
        <a:defRPr sz="1200" i="1"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709574"/>
            <a:ext cx="9144000" cy="6148426"/>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72600" y="685800"/>
            <a:ext cx="8704618" cy="22189"/>
          </a:xfrm>
          <a:prstGeom prst="rect">
            <a:avLst/>
          </a:prstGeom>
        </p:spPr>
      </p:pic>
      <p:sp>
        <p:nvSpPr>
          <p:cNvPr id="6" name="Slide Number Placeholder 9"/>
          <p:cNvSpPr>
            <a:spLocks noGrp="1"/>
          </p:cNvSpPr>
          <p:nvPr>
            <p:ph type="sldNum" sz="quarter" idx="4"/>
          </p:nvPr>
        </p:nvSpPr>
        <p:spPr>
          <a:xfrm>
            <a:off x="8534400" y="6400800"/>
            <a:ext cx="381000" cy="304800"/>
          </a:xfrm>
          <a:prstGeom prst="rect">
            <a:avLst/>
          </a:prstGeom>
        </p:spPr>
        <p:txBody>
          <a:bodyPr/>
          <a:lstStyle>
            <a:lvl1pPr>
              <a:defRPr sz="1050">
                <a:solidFill>
                  <a:schemeClr val="bg1"/>
                </a:solidFill>
                <a:latin typeface="Arial Narrow" pitchFamily="34" charset="0"/>
              </a:defRPr>
            </a:lvl1pPr>
          </a:lstStyle>
          <a:p>
            <a:pPr algn="ctr"/>
            <a:fld id="{5A65EF76-EBBD-428C-9EC4-3B8033C9CDEE}" type="slidenum">
              <a:rPr lang="en-US" smtClean="0"/>
              <a:pPr algn="ctr"/>
              <a:t>‹#›</a:t>
            </a:fld>
            <a:endParaRPr lang="en-US" dirty="0"/>
          </a:p>
        </p:txBody>
      </p:sp>
    </p:spTree>
    <p:extLst>
      <p:ext uri="{BB962C8B-B14F-4D97-AF65-F5344CB8AC3E}">
        <p14:creationId xmlns:p14="http://schemas.microsoft.com/office/powerpoint/2010/main" val="1244684317"/>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hdr="0" ftr="0" dt="0"/>
  <p:txStyles>
    <p:titleStyle>
      <a:lvl1pPr algn="ctr" defTabSz="914400" rtl="0" eaLnBrk="1" latinLnBrk="0" hangingPunct="1">
        <a:spcBef>
          <a:spcPct val="0"/>
        </a:spcBef>
        <a:buNone/>
        <a:defRPr sz="3600" b="1" kern="1200">
          <a:solidFill>
            <a:schemeClr val="tx1"/>
          </a:solidFill>
          <a:latin typeface="Arial Narrow" pitchFamily="34" charset="0"/>
          <a:ea typeface="+mj-ea"/>
          <a:cs typeface="+mj-cs"/>
        </a:defRPr>
      </a:lvl1pPr>
    </p:titleStyle>
    <p:bodyStyle>
      <a:lvl1pPr marL="218678" indent="-218678" algn="l" defTabSz="914400" rtl="0" eaLnBrk="1" latinLnBrk="0" hangingPunct="1">
        <a:spcBef>
          <a:spcPct val="20000"/>
        </a:spcBef>
        <a:buFont typeface="Arial" pitchFamily="34" charset="0"/>
        <a:buChar char="•"/>
        <a:defRPr sz="2200" b="1" kern="1200">
          <a:solidFill>
            <a:schemeClr val="tx1"/>
          </a:solidFill>
          <a:latin typeface="Arial Narrow" pitchFamily="34" charset="0"/>
          <a:ea typeface="+mn-ea"/>
          <a:cs typeface="+mn-cs"/>
        </a:defRPr>
      </a:lvl1pPr>
      <a:lvl2pPr marL="447278" indent="-208756"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2pPr>
      <a:lvl3pPr marL="675878" indent="-149225" algn="l" defTabSz="914400" rtl="0" eaLnBrk="1" latinLnBrk="0" hangingPunct="1">
        <a:spcBef>
          <a:spcPct val="20000"/>
        </a:spcBef>
        <a:buFont typeface="Arial" pitchFamily="34" charset="0"/>
        <a:buChar char="•"/>
        <a:defRPr sz="1800" i="1" kern="1200">
          <a:solidFill>
            <a:schemeClr val="tx1"/>
          </a:solidFill>
          <a:latin typeface="Arial Narrow" pitchFamily="34" charset="0"/>
          <a:ea typeface="+mn-ea"/>
          <a:cs typeface="+mn-cs"/>
        </a:defRPr>
      </a:lvl3pPr>
      <a:lvl4pPr marL="904478" indent="-159147" algn="l" defTabSz="914400" rtl="0" eaLnBrk="1" latinLnBrk="0" hangingPunct="1">
        <a:spcBef>
          <a:spcPct val="20000"/>
        </a:spcBef>
        <a:buFont typeface="Arial" pitchFamily="34" charset="0"/>
        <a:buChar char="–"/>
        <a:defRPr sz="1500" kern="1200">
          <a:solidFill>
            <a:schemeClr val="tx1"/>
          </a:solidFill>
          <a:latin typeface="Arial Narrow" pitchFamily="34" charset="0"/>
          <a:ea typeface="+mn-ea"/>
          <a:cs typeface="+mn-cs"/>
        </a:defRPr>
      </a:lvl4pPr>
      <a:lvl5pPr marL="1133078" indent="-178991" algn="l" defTabSz="914400" rtl="0" eaLnBrk="1" latinLnBrk="0" hangingPunct="1">
        <a:spcBef>
          <a:spcPct val="20000"/>
        </a:spcBef>
        <a:buFont typeface="Arial" pitchFamily="34" charset="0"/>
        <a:buChar char="»"/>
        <a:defRPr sz="1200" i="1"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457200" y="1752600"/>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dirty="0" smtClean="0">
                <a:solidFill>
                  <a:schemeClr val="bg1"/>
                </a:solidFill>
                <a:latin typeface="Arial Narrow" pitchFamily="34" charset="0"/>
              </a:rPr>
              <a:t>SRS TCAP Preliminary Results &amp; Lessons Learned</a:t>
            </a:r>
            <a:endParaRPr lang="en-US" sz="2400" dirty="0">
              <a:solidFill>
                <a:schemeClr val="bg1"/>
              </a:solidFill>
              <a:latin typeface="Arial Narrow" pitchFamily="34" charset="0"/>
            </a:endParaRPr>
          </a:p>
        </p:txBody>
      </p:sp>
      <p:sp>
        <p:nvSpPr>
          <p:cNvPr id="14" name="Text Box 5"/>
          <p:cNvSpPr txBox="1">
            <a:spLocks noChangeArrowheads="1"/>
          </p:cNvSpPr>
          <p:nvPr/>
        </p:nvSpPr>
        <p:spPr bwMode="auto">
          <a:xfrm>
            <a:off x="457200" y="2659797"/>
            <a:ext cx="7086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i="1" dirty="0" smtClean="0">
                <a:solidFill>
                  <a:schemeClr val="bg1"/>
                </a:solidFill>
                <a:latin typeface="Arial Narrow" pitchFamily="34" charset="0"/>
              </a:rPr>
              <a:t>TCAP 2017</a:t>
            </a:r>
            <a:endParaRPr lang="en-US" sz="1600" i="1" dirty="0">
              <a:solidFill>
                <a:schemeClr val="bg1"/>
              </a:solidFill>
              <a:latin typeface="Arial Narrow" pitchFamily="34" charset="0"/>
            </a:endParaRPr>
          </a:p>
        </p:txBody>
      </p:sp>
      <p:sp>
        <p:nvSpPr>
          <p:cNvPr id="16" name="Text Box 6"/>
          <p:cNvSpPr txBox="1">
            <a:spLocks noChangeArrowheads="1"/>
          </p:cNvSpPr>
          <p:nvPr/>
        </p:nvSpPr>
        <p:spPr bwMode="auto">
          <a:xfrm>
            <a:off x="457200" y="4495800"/>
            <a:ext cx="7391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dirty="0" smtClean="0">
                <a:solidFill>
                  <a:schemeClr val="tx1"/>
                </a:solidFill>
                <a:latin typeface="Arial Narrow" pitchFamily="34" charset="0"/>
              </a:rPr>
              <a:t>Kevin </a:t>
            </a:r>
            <a:r>
              <a:rPr lang="en-US" b="1" dirty="0" err="1" smtClean="0">
                <a:solidFill>
                  <a:schemeClr val="tx1"/>
                </a:solidFill>
                <a:latin typeface="Arial Narrow" pitchFamily="34" charset="0"/>
              </a:rPr>
              <a:t>Coley,</a:t>
            </a:r>
            <a:r>
              <a:rPr lang="en-US" b="1" dirty="0" smtClean="0">
                <a:solidFill>
                  <a:schemeClr val="tx1"/>
                </a:solidFill>
                <a:latin typeface="Arial Narrow" pitchFamily="34" charset="0"/>
              </a:rPr>
              <a:t> DSL</a:t>
            </a:r>
            <a:endParaRPr lang="en-US" b="1" dirty="0">
              <a:solidFill>
                <a:schemeClr val="tx1"/>
              </a:solidFill>
              <a:latin typeface="Arial Narrow" pitchFamily="34" charset="0"/>
            </a:endParaRPr>
          </a:p>
        </p:txBody>
      </p:sp>
      <p:sp>
        <p:nvSpPr>
          <p:cNvPr id="17" name="Text Box 7"/>
          <p:cNvSpPr txBox="1">
            <a:spLocks noChangeArrowheads="1"/>
          </p:cNvSpPr>
          <p:nvPr/>
        </p:nvSpPr>
        <p:spPr bwMode="auto">
          <a:xfrm>
            <a:off x="457200" y="4767263"/>
            <a:ext cx="7391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dirty="0" smtClean="0">
                <a:solidFill>
                  <a:schemeClr val="tx1"/>
                </a:solidFill>
                <a:latin typeface="Arial Narrow" pitchFamily="34" charset="0"/>
              </a:rPr>
              <a:t>Lead, Hazardous Materials Transportation</a:t>
            </a:r>
            <a:endParaRPr lang="en-US" sz="1600" dirty="0">
              <a:solidFill>
                <a:schemeClr val="tx1"/>
              </a:solidFill>
              <a:latin typeface="Arial Narrow" pitchFamily="34" charset="0"/>
            </a:endParaRPr>
          </a:p>
        </p:txBody>
      </p:sp>
      <p:sp>
        <p:nvSpPr>
          <p:cNvPr id="18" name="Text Box 8"/>
          <p:cNvSpPr txBox="1">
            <a:spLocks noChangeArrowheads="1"/>
          </p:cNvSpPr>
          <p:nvPr/>
        </p:nvSpPr>
        <p:spPr bwMode="auto">
          <a:xfrm>
            <a:off x="457200" y="5238750"/>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i="1" dirty="0" smtClean="0">
                <a:solidFill>
                  <a:schemeClr val="tx1"/>
                </a:solidFill>
                <a:latin typeface="Arial Narrow" pitchFamily="34" charset="0"/>
              </a:rPr>
              <a:t>CTMA 2017</a:t>
            </a:r>
            <a:endParaRPr lang="en-US" sz="1200" i="1" dirty="0">
              <a:solidFill>
                <a:schemeClr val="tx1"/>
              </a:solidFill>
              <a:latin typeface="Arial Narrow" pitchFamily="34" charset="0"/>
            </a:endParaRPr>
          </a:p>
        </p:txBody>
      </p:sp>
      <p:sp>
        <p:nvSpPr>
          <p:cNvPr id="19" name="Text Box 9"/>
          <p:cNvSpPr txBox="1">
            <a:spLocks noChangeArrowheads="1"/>
          </p:cNvSpPr>
          <p:nvPr/>
        </p:nvSpPr>
        <p:spPr bwMode="auto">
          <a:xfrm>
            <a:off x="457200" y="5486400"/>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i="1" dirty="0" smtClean="0">
                <a:solidFill>
                  <a:schemeClr val="tx1"/>
                </a:solidFill>
                <a:latin typeface="Arial Narrow" pitchFamily="34" charset="0"/>
              </a:rPr>
              <a:t>May 25, 2017</a:t>
            </a:r>
            <a:endParaRPr lang="en-US" sz="1200" i="1" dirty="0" smtClean="0">
              <a:latin typeface="Arial Narrow" pitchFamily="34" charset="0"/>
            </a:endParaRPr>
          </a:p>
        </p:txBody>
      </p:sp>
    </p:spTree>
    <p:extLst>
      <p:ext uri="{BB962C8B-B14F-4D97-AF65-F5344CB8AC3E}">
        <p14:creationId xmlns:p14="http://schemas.microsoft.com/office/powerpoint/2010/main" val="3895643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a:t>TCAP Preliminary Results &amp; Lessons </a:t>
            </a:r>
            <a:r>
              <a:rPr lang="en-US" sz="2000" dirty="0" smtClean="0"/>
              <a:t>Learned – Findings </a:t>
            </a:r>
            <a:endParaRPr lang="en-US" sz="2000" dirty="0"/>
          </a:p>
          <a:p>
            <a:endParaRPr lang="en-US" dirty="0"/>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10</a:t>
            </a:fld>
            <a:endParaRPr lang="en-US" dirty="0"/>
          </a:p>
        </p:txBody>
      </p:sp>
      <p:sp>
        <p:nvSpPr>
          <p:cNvPr id="7" name="TextBox 6"/>
          <p:cNvSpPr txBox="1"/>
          <p:nvPr/>
        </p:nvSpPr>
        <p:spPr>
          <a:xfrm>
            <a:off x="152400" y="838200"/>
            <a:ext cx="8839200" cy="3785652"/>
          </a:xfrm>
          <a:prstGeom prst="rect">
            <a:avLst/>
          </a:prstGeom>
        </p:spPr>
        <p:txBody>
          <a:bodyPr wrap="square" rtlCol="0">
            <a:spAutoFit/>
          </a:bodyPr>
          <a:lstStyle/>
          <a:p>
            <a:r>
              <a:rPr lang="en-US" sz="2000" b="1" dirty="0">
                <a:latin typeface="Arial Narrow" panose="020B0606020202030204" pitchFamily="34" charset="0"/>
              </a:rPr>
              <a:t>Checklist 5 – Motor Carrier </a:t>
            </a:r>
            <a:r>
              <a:rPr lang="en-US" sz="2000" b="1" dirty="0" smtClean="0">
                <a:latin typeface="Arial Narrow" panose="020B0606020202030204" pitchFamily="34" charset="0"/>
              </a:rPr>
              <a:t>Operations</a:t>
            </a:r>
          </a:p>
          <a:p>
            <a:r>
              <a:rPr lang="en-US" sz="2000" b="1" dirty="0" smtClean="0">
                <a:latin typeface="Arial Narrow" panose="020B0606020202030204" pitchFamily="34" charset="0"/>
              </a:rPr>
              <a:t>Level </a:t>
            </a:r>
            <a:r>
              <a:rPr lang="en-US" sz="2000" b="1" dirty="0">
                <a:latin typeface="Arial Narrow" panose="020B0606020202030204" pitchFamily="34" charset="0"/>
              </a:rPr>
              <a:t>2:</a:t>
            </a:r>
          </a:p>
          <a:p>
            <a:r>
              <a:rPr lang="en-US" sz="2000" dirty="0">
                <a:latin typeface="Arial Narrow" panose="020B0606020202030204" pitchFamily="34" charset="0"/>
              </a:rPr>
              <a:t>49 CFR 382.403 (e) states that " A Service agent (e.g., Consortium/third party administrator as defined in 49 CFR 382.107) may prepare the MIS report on behalf of the employer.  However, a company official (e.g., Designated Employer Representative) must certify the accuracy and completeness of the MIS report, no matter who prepares it."  The MIS report from 2015 was not signed and dated to certify the accuracy and completeness.</a:t>
            </a:r>
            <a:br>
              <a:rPr lang="en-US" sz="2000" dirty="0">
                <a:latin typeface="Arial Narrow" panose="020B0606020202030204" pitchFamily="34" charset="0"/>
              </a:rPr>
            </a:br>
            <a:endParaRPr lang="en-US" sz="2000" dirty="0">
              <a:latin typeface="Arial Narrow" panose="020B0606020202030204" pitchFamily="34" charset="0"/>
            </a:endParaRPr>
          </a:p>
          <a:p>
            <a:r>
              <a:rPr lang="en-US" sz="2000" dirty="0">
                <a:latin typeface="Arial Narrow" panose="020B0606020202030204" pitchFamily="34" charset="0"/>
              </a:rPr>
              <a:t>Currently no report for 2016 has been prepared as of this writing.  SRNS designated a new Designated Employer Representative (DER) on March 15, 2017 and working on getting a 2016 report completed and certified.  However, due to workload she has not been able to complete and certify the report.</a:t>
            </a:r>
            <a:endParaRPr lang="en-US" sz="2000" dirty="0" smtClean="0">
              <a:latin typeface="Arial Narrow" panose="020B0606020202030204" pitchFamily="34" charset="0"/>
            </a:endParaRPr>
          </a:p>
        </p:txBody>
      </p:sp>
    </p:spTree>
    <p:extLst>
      <p:ext uri="{BB962C8B-B14F-4D97-AF65-F5344CB8AC3E}">
        <p14:creationId xmlns:p14="http://schemas.microsoft.com/office/powerpoint/2010/main" val="3516535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a:t>TCAP Preliminary Results &amp; Lessons </a:t>
            </a:r>
            <a:r>
              <a:rPr lang="en-US" sz="2000" dirty="0" smtClean="0"/>
              <a:t>Learned – Findings </a:t>
            </a:r>
            <a:endParaRPr lang="en-US" sz="2000" dirty="0"/>
          </a:p>
          <a:p>
            <a:endParaRPr lang="en-US" dirty="0"/>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11</a:t>
            </a:fld>
            <a:endParaRPr lang="en-US" dirty="0"/>
          </a:p>
        </p:txBody>
      </p:sp>
      <p:sp>
        <p:nvSpPr>
          <p:cNvPr id="7" name="TextBox 6"/>
          <p:cNvSpPr txBox="1"/>
          <p:nvPr/>
        </p:nvSpPr>
        <p:spPr>
          <a:xfrm>
            <a:off x="152400" y="762000"/>
            <a:ext cx="8839200" cy="5632311"/>
          </a:xfrm>
          <a:prstGeom prst="rect">
            <a:avLst/>
          </a:prstGeom>
        </p:spPr>
        <p:txBody>
          <a:bodyPr wrap="square" rtlCol="0">
            <a:spAutoFit/>
          </a:bodyPr>
          <a:lstStyle/>
          <a:p>
            <a:r>
              <a:rPr lang="en-US" sz="2000" b="1" dirty="0">
                <a:latin typeface="Arial Narrow" panose="020B0606020202030204" pitchFamily="34" charset="0"/>
              </a:rPr>
              <a:t>Checklist 5 – Motor Carrier </a:t>
            </a:r>
            <a:r>
              <a:rPr lang="en-US" sz="2000" b="1" dirty="0" smtClean="0">
                <a:latin typeface="Arial Narrow" panose="020B0606020202030204" pitchFamily="34" charset="0"/>
              </a:rPr>
              <a:t>Operations</a:t>
            </a:r>
          </a:p>
          <a:p>
            <a:r>
              <a:rPr lang="en-US" sz="2000" b="1" dirty="0" smtClean="0">
                <a:latin typeface="Arial Narrow" panose="020B0606020202030204" pitchFamily="34" charset="0"/>
              </a:rPr>
              <a:t>Level </a:t>
            </a:r>
            <a:r>
              <a:rPr lang="en-US" sz="2000" b="1" dirty="0">
                <a:latin typeface="Arial Narrow" panose="020B0606020202030204" pitchFamily="34" charset="0"/>
              </a:rPr>
              <a:t>2:</a:t>
            </a:r>
          </a:p>
          <a:p>
            <a:r>
              <a:rPr lang="en-US" sz="2000" dirty="0">
                <a:latin typeface="Arial Narrow" panose="020B0606020202030204" pitchFamily="34" charset="0"/>
              </a:rPr>
              <a:t>49 CFR 393.95 (B) (4) Condition, location, and mounting states "The fire extinguisher(s) must be filled and located so that it is readily accessible for use.  The extinguisher(s) must be securely mounted to prevent sliding, rolling, or vertical movement relative to the motor vehicle."  The Fire Extinguisher in vehicle number G82 0153K was not secure and the mounting device would not securely latch around the extinguisher</a:t>
            </a:r>
            <a:r>
              <a:rPr lang="en-US" sz="2000" dirty="0" smtClean="0">
                <a:latin typeface="Arial Narrow" panose="020B0606020202030204" pitchFamily="34" charset="0"/>
              </a:rPr>
              <a:t>.</a:t>
            </a:r>
          </a:p>
          <a:p>
            <a:endParaRPr lang="en-US" sz="2000" dirty="0">
              <a:latin typeface="Arial Narrow" panose="020B0606020202030204" pitchFamily="34" charset="0"/>
            </a:endParaRPr>
          </a:p>
          <a:p>
            <a:r>
              <a:rPr lang="en-US" sz="2000" b="1" dirty="0">
                <a:latin typeface="Arial Narrow" panose="020B0606020202030204" pitchFamily="34" charset="0"/>
              </a:rPr>
              <a:t>Checklist </a:t>
            </a:r>
            <a:r>
              <a:rPr lang="en-US" sz="2000" b="1" dirty="0" smtClean="0">
                <a:latin typeface="Arial Narrow" panose="020B0606020202030204" pitchFamily="34" charset="0"/>
              </a:rPr>
              <a:t>8 </a:t>
            </a:r>
            <a:r>
              <a:rPr lang="en-US" sz="2000" b="1" dirty="0">
                <a:latin typeface="Arial Narrow" panose="020B0606020202030204" pitchFamily="34" charset="0"/>
              </a:rPr>
              <a:t>– </a:t>
            </a:r>
            <a:r>
              <a:rPr lang="en-US" sz="2000" b="1" dirty="0" smtClean="0">
                <a:latin typeface="Arial Narrow" panose="020B0606020202030204" pitchFamily="34" charset="0"/>
              </a:rPr>
              <a:t>Hazmat Employee Training</a:t>
            </a:r>
            <a:endParaRPr lang="en-US" sz="2000" b="1" dirty="0">
              <a:latin typeface="Arial Narrow" panose="020B0606020202030204" pitchFamily="34" charset="0"/>
            </a:endParaRPr>
          </a:p>
          <a:p>
            <a:r>
              <a:rPr lang="en-US" sz="2000" b="1" dirty="0">
                <a:latin typeface="Arial Narrow" panose="020B0606020202030204" pitchFamily="34" charset="0"/>
              </a:rPr>
              <a:t>Level 2:</a:t>
            </a:r>
          </a:p>
          <a:p>
            <a:r>
              <a:rPr lang="en-US" sz="2000" dirty="0">
                <a:latin typeface="Arial Narrow" panose="020B0606020202030204" pitchFamily="34" charset="0"/>
              </a:rPr>
              <a:t>For the online </a:t>
            </a:r>
            <a:r>
              <a:rPr lang="en-US" sz="2000" dirty="0" err="1">
                <a:latin typeface="Arial Narrow" panose="020B0606020202030204" pitchFamily="34" charset="0"/>
              </a:rPr>
              <a:t>HazMat</a:t>
            </a:r>
            <a:r>
              <a:rPr lang="en-US" sz="2000" dirty="0">
                <a:latin typeface="Arial Narrow" panose="020B0606020202030204" pitchFamily="34" charset="0"/>
              </a:rPr>
              <a:t> training, the recordkeeping requirements for 49 CFR 172.704(d) in that the Qualification Report does not explicitly include:</a:t>
            </a:r>
          </a:p>
          <a:p>
            <a:pPr marL="342900" indent="-342900">
              <a:buFont typeface="Wingdings" panose="05000000000000000000" pitchFamily="2" charset="2"/>
              <a:buChar char="Ø"/>
            </a:pPr>
            <a:r>
              <a:rPr lang="en-US" sz="2000" dirty="0">
                <a:latin typeface="Arial Narrow" panose="020B0606020202030204" pitchFamily="34" charset="0"/>
              </a:rPr>
              <a:t>a description, copy, or the location of the training materials used to meet the requirements in paragraph (a) of this section</a:t>
            </a:r>
          </a:p>
          <a:p>
            <a:pPr marL="342900" indent="-342900">
              <a:buFont typeface="Wingdings" panose="05000000000000000000" pitchFamily="2" charset="2"/>
              <a:buChar char="Ø"/>
            </a:pPr>
            <a:r>
              <a:rPr lang="en-US" sz="2000" dirty="0">
                <a:latin typeface="Arial Narrow" panose="020B0606020202030204" pitchFamily="34" charset="0"/>
              </a:rPr>
              <a:t>The name and address of the person providing the training</a:t>
            </a:r>
          </a:p>
          <a:p>
            <a:pPr marL="342900" indent="-342900">
              <a:buFont typeface="Wingdings" panose="05000000000000000000" pitchFamily="2" charset="2"/>
              <a:buChar char="Ø"/>
            </a:pPr>
            <a:r>
              <a:rPr lang="en-US" sz="2000" dirty="0">
                <a:latin typeface="Arial Narrow" panose="020B0606020202030204" pitchFamily="34" charset="0"/>
              </a:rPr>
              <a:t>Certification that the hazmat employee has been trained and tested, as required by this subpart</a:t>
            </a:r>
            <a:r>
              <a:rPr lang="en-US" sz="2000" dirty="0" smtClean="0">
                <a:latin typeface="Arial Narrow" panose="020B0606020202030204" pitchFamily="34" charset="0"/>
              </a:rPr>
              <a:t>.</a:t>
            </a:r>
          </a:p>
          <a:p>
            <a:pPr marL="342900" indent="-342900">
              <a:buFont typeface="Wingdings" panose="05000000000000000000" pitchFamily="2" charset="2"/>
              <a:buChar char="Ø"/>
            </a:pPr>
            <a:r>
              <a:rPr lang="en-US" sz="2000" b="1" i="1" dirty="0" smtClean="0">
                <a:latin typeface="Arial Narrow" panose="020B0606020202030204" pitchFamily="34" charset="0"/>
              </a:rPr>
              <a:t>Corrected on the Spot (COS)</a:t>
            </a:r>
            <a:endParaRPr lang="en-US" sz="2000" b="1" i="1" dirty="0" smtClean="0">
              <a:latin typeface="Arial Narrow" panose="020B0606020202030204" pitchFamily="34" charset="0"/>
            </a:endParaRPr>
          </a:p>
        </p:txBody>
      </p:sp>
    </p:spTree>
    <p:extLst>
      <p:ext uri="{BB962C8B-B14F-4D97-AF65-F5344CB8AC3E}">
        <p14:creationId xmlns:p14="http://schemas.microsoft.com/office/powerpoint/2010/main" val="3825095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a:t>TCAP Preliminary Results &amp; Lessons </a:t>
            </a:r>
            <a:r>
              <a:rPr lang="en-US" sz="2000" dirty="0" smtClean="0"/>
              <a:t>Learned – Results </a:t>
            </a:r>
            <a:endParaRPr lang="en-US" sz="2000" dirty="0"/>
          </a:p>
          <a:p>
            <a:endParaRPr lang="en-US" dirty="0"/>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12</a:t>
            </a:fld>
            <a:endParaRPr lang="en-US" dirty="0"/>
          </a:p>
        </p:txBody>
      </p:sp>
      <p:sp>
        <p:nvSpPr>
          <p:cNvPr id="7" name="TextBox 6"/>
          <p:cNvSpPr txBox="1"/>
          <p:nvPr/>
        </p:nvSpPr>
        <p:spPr>
          <a:xfrm>
            <a:off x="152400" y="762000"/>
            <a:ext cx="8839200" cy="4708981"/>
          </a:xfrm>
          <a:prstGeom prst="rect">
            <a:avLst/>
          </a:prstGeom>
        </p:spPr>
        <p:txBody>
          <a:bodyPr wrap="square" rtlCol="0">
            <a:spAutoFit/>
          </a:bodyPr>
          <a:lstStyle/>
          <a:p>
            <a:r>
              <a:rPr lang="en-US" sz="2000" b="1" dirty="0">
                <a:latin typeface="Arial Narrow" panose="020B0606020202030204" pitchFamily="34" charset="0"/>
              </a:rPr>
              <a:t>The following subject areas did not have findings</a:t>
            </a:r>
            <a:r>
              <a:rPr lang="en-US" sz="2000" b="1" dirty="0" smtClean="0">
                <a:latin typeface="Arial Narrow" panose="020B0606020202030204" pitchFamily="34" charset="0"/>
              </a:rPr>
              <a:t>:</a:t>
            </a:r>
          </a:p>
          <a:p>
            <a:endParaRPr lang="en-US" sz="2000" b="1" dirty="0">
              <a:latin typeface="Arial Narrow" panose="020B0606020202030204" pitchFamily="34" charset="0"/>
            </a:endParaRPr>
          </a:p>
          <a:p>
            <a:pPr marL="342900" indent="-342900">
              <a:buFont typeface="Wingdings" panose="05000000000000000000" pitchFamily="2" charset="2"/>
              <a:buChar char="Ø"/>
            </a:pPr>
            <a:r>
              <a:rPr lang="en-US" sz="2000" b="1" dirty="0">
                <a:latin typeface="Arial Narrow" panose="020B0606020202030204" pitchFamily="34" charset="0"/>
              </a:rPr>
              <a:t>Checklist 2 – Hazardous &amp; Radioactive Materials </a:t>
            </a:r>
            <a:r>
              <a:rPr lang="en-US" sz="2000" b="1" dirty="0" smtClean="0">
                <a:latin typeface="Arial Narrow" panose="020B0606020202030204" pitchFamily="34" charset="0"/>
              </a:rPr>
              <a:t>Packaging</a:t>
            </a:r>
          </a:p>
          <a:p>
            <a:pPr marL="342900" indent="-342900">
              <a:buFont typeface="Wingdings" panose="05000000000000000000" pitchFamily="2" charset="2"/>
              <a:buChar char="Ø"/>
            </a:pPr>
            <a:endParaRPr lang="en-US" sz="2000" b="1" dirty="0">
              <a:latin typeface="Arial Narrow" panose="020B0606020202030204" pitchFamily="34" charset="0"/>
            </a:endParaRPr>
          </a:p>
          <a:p>
            <a:pPr marL="342900" indent="-342900">
              <a:buFont typeface="Wingdings" panose="05000000000000000000" pitchFamily="2" charset="2"/>
              <a:buChar char="Ø"/>
            </a:pPr>
            <a:r>
              <a:rPr lang="en-US" sz="2000" b="1" dirty="0">
                <a:latin typeface="Arial Narrow" panose="020B0606020202030204" pitchFamily="34" charset="0"/>
              </a:rPr>
              <a:t>Checklist 3 – Hazardous Material Shippers</a:t>
            </a:r>
          </a:p>
          <a:p>
            <a:pPr marL="342900" indent="-342900">
              <a:buFont typeface="Wingdings" panose="05000000000000000000" pitchFamily="2" charset="2"/>
              <a:buChar char="Ø"/>
            </a:pPr>
            <a:endParaRPr lang="en-US" sz="2000" b="1" dirty="0" smtClean="0">
              <a:latin typeface="Arial Narrow" panose="020B0606020202030204" pitchFamily="34" charset="0"/>
            </a:endParaRPr>
          </a:p>
          <a:p>
            <a:pPr marL="342900" indent="-342900">
              <a:buFont typeface="Wingdings" panose="05000000000000000000" pitchFamily="2" charset="2"/>
              <a:buChar char="Ø"/>
            </a:pPr>
            <a:r>
              <a:rPr lang="en-US" sz="2000" b="1" dirty="0" smtClean="0">
                <a:latin typeface="Arial Narrow" panose="020B0606020202030204" pitchFamily="34" charset="0"/>
              </a:rPr>
              <a:t>Checklist </a:t>
            </a:r>
            <a:r>
              <a:rPr lang="en-US" sz="2000" b="1" dirty="0">
                <a:latin typeface="Arial Narrow" panose="020B0606020202030204" pitchFamily="34" charset="0"/>
              </a:rPr>
              <a:t>7 – Transportation Emergency Response</a:t>
            </a:r>
          </a:p>
          <a:p>
            <a:pPr marL="342900" indent="-342900">
              <a:buFont typeface="Wingdings" panose="05000000000000000000" pitchFamily="2" charset="2"/>
              <a:buChar char="Ø"/>
            </a:pPr>
            <a:endParaRPr lang="en-US" sz="2000" b="1" dirty="0" smtClean="0">
              <a:latin typeface="Arial Narrow" panose="020B0606020202030204" pitchFamily="34" charset="0"/>
            </a:endParaRPr>
          </a:p>
          <a:p>
            <a:pPr marL="342900" indent="-342900">
              <a:buFont typeface="Wingdings" panose="05000000000000000000" pitchFamily="2" charset="2"/>
              <a:buChar char="Ø"/>
            </a:pPr>
            <a:r>
              <a:rPr lang="en-US" sz="2000" b="1" dirty="0" smtClean="0">
                <a:latin typeface="Arial Narrow" panose="020B0606020202030204" pitchFamily="34" charset="0"/>
              </a:rPr>
              <a:t>Checklist </a:t>
            </a:r>
            <a:r>
              <a:rPr lang="en-US" sz="2000" b="1" dirty="0">
                <a:latin typeface="Arial Narrow" panose="020B0606020202030204" pitchFamily="34" charset="0"/>
              </a:rPr>
              <a:t>9 – Transportation Security </a:t>
            </a:r>
            <a:r>
              <a:rPr lang="en-US" sz="2000" b="1" dirty="0" smtClean="0">
                <a:latin typeface="Arial Narrow" panose="020B0606020202030204" pitchFamily="34" charset="0"/>
              </a:rPr>
              <a:t>Plan</a:t>
            </a:r>
          </a:p>
          <a:p>
            <a:pPr marL="342900" indent="-342900">
              <a:buFont typeface="Wingdings" panose="05000000000000000000" pitchFamily="2" charset="2"/>
              <a:buChar char="Ø"/>
            </a:pPr>
            <a:endParaRPr lang="en-US" sz="2000" b="1" dirty="0" smtClean="0">
              <a:latin typeface="Arial Narrow" panose="020B0606020202030204" pitchFamily="34" charset="0"/>
            </a:endParaRPr>
          </a:p>
          <a:p>
            <a:r>
              <a:rPr lang="en-US" sz="2000" b="1" dirty="0">
                <a:latin typeface="Arial Narrow" panose="020B0606020202030204" pitchFamily="34" charset="0"/>
              </a:rPr>
              <a:t>The following subject areas </a:t>
            </a:r>
            <a:r>
              <a:rPr lang="en-US" sz="2000" b="1" dirty="0" smtClean="0">
                <a:latin typeface="Arial Narrow" panose="020B0606020202030204" pitchFamily="34" charset="0"/>
              </a:rPr>
              <a:t>was </a:t>
            </a:r>
            <a:r>
              <a:rPr lang="en-US" sz="2000" b="1" dirty="0">
                <a:latin typeface="Arial Narrow" panose="020B0606020202030204" pitchFamily="34" charset="0"/>
              </a:rPr>
              <a:t>still being reviewed at </a:t>
            </a:r>
            <a:r>
              <a:rPr lang="en-US" sz="2000" b="1" dirty="0" smtClean="0">
                <a:latin typeface="Arial Narrow" panose="020B0606020202030204" pitchFamily="34" charset="0"/>
              </a:rPr>
              <a:t>the time of the Close-Out</a:t>
            </a:r>
          </a:p>
          <a:p>
            <a:pPr marL="342900" indent="-342900">
              <a:buFont typeface="Wingdings" panose="05000000000000000000" pitchFamily="2" charset="2"/>
              <a:buChar char="Ø"/>
            </a:pPr>
            <a:endParaRPr lang="en-US" sz="2000" dirty="0" smtClean="0"/>
          </a:p>
          <a:p>
            <a:pPr marL="342900" indent="-342900">
              <a:buFont typeface="Wingdings" panose="05000000000000000000" pitchFamily="2" charset="2"/>
              <a:buChar char="Ø"/>
            </a:pPr>
            <a:r>
              <a:rPr lang="en-US" sz="2000" b="1" dirty="0">
                <a:latin typeface="Arial Narrow" panose="020B0606020202030204" pitchFamily="34" charset="0"/>
              </a:rPr>
              <a:t>Checklist 6 – On-Site Railroad Operations</a:t>
            </a:r>
          </a:p>
          <a:p>
            <a:pPr marL="342900" indent="-342900">
              <a:buFont typeface="Wingdings" panose="05000000000000000000" pitchFamily="2" charset="2"/>
              <a:buChar char="Ø"/>
            </a:pPr>
            <a:endParaRPr lang="en-US" sz="2000" dirty="0" smtClean="0"/>
          </a:p>
          <a:p>
            <a:pPr marL="342900" indent="-342900">
              <a:buFont typeface="Wingdings" panose="05000000000000000000" pitchFamily="2" charset="2"/>
              <a:buChar char="Ø"/>
            </a:pPr>
            <a:endParaRPr lang="en-US" sz="2000" b="1" i="1" dirty="0" smtClean="0">
              <a:latin typeface="Arial Narrow" panose="020B0606020202030204" pitchFamily="34" charset="0"/>
            </a:endParaRPr>
          </a:p>
        </p:txBody>
      </p:sp>
    </p:spTree>
    <p:extLst>
      <p:ext uri="{BB962C8B-B14F-4D97-AF65-F5344CB8AC3E}">
        <p14:creationId xmlns:p14="http://schemas.microsoft.com/office/powerpoint/2010/main" val="2799830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a:t>TCAP Preliminary Results &amp; Lessons </a:t>
            </a:r>
            <a:r>
              <a:rPr lang="en-US" sz="2000" dirty="0" smtClean="0"/>
              <a:t>Learned - Questions</a:t>
            </a:r>
            <a:endParaRPr lang="en-US" sz="2000" dirty="0"/>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13</a:t>
            </a:fld>
            <a:endParaRPr lang="en-US" dirty="0"/>
          </a:p>
        </p:txBody>
      </p:sp>
      <p:pic>
        <p:nvPicPr>
          <p:cNvPr id="2052" name="Picture 4" descr="http://cdn.red-recruitment.com/redmedia/uploads/questions.jpg"/>
          <p:cNvPicPr>
            <a:picLocks noGrp="1" noChangeAspect="1" noChangeArrowheads="1"/>
          </p:cNvPicPr>
          <p:nvPr>
            <p:ph sz="quarter" idx="12"/>
          </p:nvPr>
        </p:nvPicPr>
        <p:blipFill>
          <a:blip r:embed="rId2">
            <a:extLst>
              <a:ext uri="{28A0092B-C50C-407E-A947-70E740481C1C}">
                <a14:useLocalDpi xmlns:a14="http://schemas.microsoft.com/office/drawing/2010/main" val="0"/>
              </a:ext>
            </a:extLst>
          </a:blip>
          <a:srcRect/>
          <a:stretch>
            <a:fillRect/>
          </a:stretch>
        </p:blipFill>
        <p:spPr bwMode="auto">
          <a:xfrm>
            <a:off x="1676400" y="1371600"/>
            <a:ext cx="5792813" cy="4379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303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400" dirty="0" smtClean="0"/>
              <a:t>TCAP </a:t>
            </a:r>
            <a:r>
              <a:rPr lang="en-US" sz="2400" dirty="0"/>
              <a:t>Preliminary Results &amp; Lessons </a:t>
            </a:r>
            <a:r>
              <a:rPr lang="en-US" sz="2400" dirty="0" smtClean="0"/>
              <a:t>Learned</a:t>
            </a:r>
            <a:endParaRPr lang="en-US" dirty="0"/>
          </a:p>
        </p:txBody>
      </p:sp>
      <p:sp>
        <p:nvSpPr>
          <p:cNvPr id="3" name="Content Placeholder 2"/>
          <p:cNvSpPr>
            <a:spLocks noGrp="1"/>
          </p:cNvSpPr>
          <p:nvPr>
            <p:ph sz="quarter" idx="12"/>
          </p:nvPr>
        </p:nvSpPr>
        <p:spPr/>
        <p:txBody>
          <a:bodyPr/>
          <a:lstStyle/>
          <a:p>
            <a:r>
              <a:rPr lang="en-US" dirty="0" smtClean="0"/>
              <a:t>Transportation Compliance Assessment Program (TCAP) was conducted at SRS from May 8 – 11, 2017</a:t>
            </a:r>
          </a:p>
          <a:p>
            <a:endParaRPr lang="en-US" dirty="0"/>
          </a:p>
          <a:p>
            <a:r>
              <a:rPr lang="en-US" dirty="0" smtClean="0"/>
              <a:t>Three contractors assessed:</a:t>
            </a:r>
          </a:p>
          <a:p>
            <a:pPr lvl="1"/>
            <a:r>
              <a:rPr lang="en-US" dirty="0" smtClean="0"/>
              <a:t>M&amp;O Contractor – Savannah River Nuclear Solutions (SRNS)</a:t>
            </a:r>
          </a:p>
          <a:p>
            <a:pPr lvl="1"/>
            <a:r>
              <a:rPr lang="en-US" dirty="0" smtClean="0"/>
              <a:t>Liquid Waste Contractor – Savannah River Remediation (SRR)</a:t>
            </a:r>
          </a:p>
          <a:p>
            <a:pPr lvl="1"/>
            <a:r>
              <a:rPr lang="en-US" dirty="0" smtClean="0"/>
              <a:t>Security Contractor – Centerra – SRS</a:t>
            </a:r>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2</a:t>
            </a:fld>
            <a:endParaRPr lang="en-US" dirty="0"/>
          </a:p>
        </p:txBody>
      </p:sp>
    </p:spTree>
    <p:extLst>
      <p:ext uri="{BB962C8B-B14F-4D97-AF65-F5344CB8AC3E}">
        <p14:creationId xmlns:p14="http://schemas.microsoft.com/office/powerpoint/2010/main" val="626480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400" dirty="0"/>
              <a:t>TCAP Preliminary Results &amp; Lessons Learned</a:t>
            </a:r>
          </a:p>
          <a:p>
            <a:pPr lvl="0"/>
            <a:endParaRPr lang="en-US" dirty="0">
              <a:solidFill>
                <a:srgbClr val="000000"/>
              </a:solidFill>
            </a:endParaRPr>
          </a:p>
        </p:txBody>
      </p:sp>
      <p:sp>
        <p:nvSpPr>
          <p:cNvPr id="4" name="Slide Number Placeholder 3"/>
          <p:cNvSpPr>
            <a:spLocks noGrp="1"/>
          </p:cNvSpPr>
          <p:nvPr>
            <p:ph type="sldNum" sz="quarter" idx="4"/>
          </p:nvPr>
        </p:nvSpPr>
        <p:spPr>
          <a:xfrm>
            <a:off x="8534400" y="6400800"/>
            <a:ext cx="381000" cy="304800"/>
          </a:xfrm>
        </p:spPr>
        <p:txBody>
          <a:bodyPr/>
          <a:lstStyle/>
          <a:p>
            <a:pPr algn="ctr"/>
            <a:fld id="{5A65EF76-EBBD-428C-9EC4-3B8033C9CDEE}" type="slidenum">
              <a:rPr lang="en-US" smtClean="0"/>
              <a:pPr algn="ctr"/>
              <a:t>3</a:t>
            </a:fld>
            <a:endParaRPr lang="en-US" dirty="0"/>
          </a:p>
        </p:txBody>
      </p:sp>
      <p:graphicFrame>
        <p:nvGraphicFramePr>
          <p:cNvPr id="5" name="Content Placeholder 3"/>
          <p:cNvGraphicFramePr>
            <a:graphicFrameLocks noGrp="1"/>
          </p:cNvGraphicFramePr>
          <p:nvPr>
            <p:ph idx="4294967295"/>
            <p:extLst>
              <p:ext uri="{D42A27DB-BD31-4B8C-83A1-F6EECF244321}">
                <p14:modId xmlns:p14="http://schemas.microsoft.com/office/powerpoint/2010/main" val="803342049"/>
              </p:ext>
            </p:extLst>
          </p:nvPr>
        </p:nvGraphicFramePr>
        <p:xfrm>
          <a:off x="876300" y="1143000"/>
          <a:ext cx="7239000" cy="5059680"/>
        </p:xfrm>
        <a:graphic>
          <a:graphicData uri="http://schemas.openxmlformats.org/drawingml/2006/table">
            <a:tbl>
              <a:tblPr firstRow="1" bandRow="1">
                <a:tableStyleId>{616DA210-FB5B-4158-B5E0-FEB733F419BA}</a:tableStyleId>
              </a:tblPr>
              <a:tblGrid>
                <a:gridCol w="1371600">
                  <a:extLst>
                    <a:ext uri="{9D8B030D-6E8A-4147-A177-3AD203B41FA5}">
                      <a16:colId xmlns:a16="http://schemas.microsoft.com/office/drawing/2014/main" val="2711179762"/>
                    </a:ext>
                  </a:extLst>
                </a:gridCol>
                <a:gridCol w="3733800">
                  <a:extLst>
                    <a:ext uri="{9D8B030D-6E8A-4147-A177-3AD203B41FA5}">
                      <a16:colId xmlns:a16="http://schemas.microsoft.com/office/drawing/2014/main" val="3712907213"/>
                    </a:ext>
                  </a:extLst>
                </a:gridCol>
                <a:gridCol w="2133600">
                  <a:extLst>
                    <a:ext uri="{9D8B030D-6E8A-4147-A177-3AD203B41FA5}">
                      <a16:colId xmlns:a16="http://schemas.microsoft.com/office/drawing/2014/main" val="2412190953"/>
                    </a:ext>
                  </a:extLst>
                </a:gridCol>
              </a:tblGrid>
              <a:tr h="370840">
                <a:tc>
                  <a:txBody>
                    <a:bodyPr/>
                    <a:lstStyle/>
                    <a:p>
                      <a:pPr algn="ctr"/>
                      <a:r>
                        <a:rPr lang="en-US" b="1" dirty="0">
                          <a:solidFill>
                            <a:schemeClr val="bg1"/>
                          </a:solidFill>
                        </a:rPr>
                        <a:t>Checklist #</a:t>
                      </a:r>
                    </a:p>
                  </a:txBody>
                  <a:tcPr>
                    <a:solidFill>
                      <a:schemeClr val="tx2">
                        <a:lumMod val="50000"/>
                      </a:schemeClr>
                    </a:solidFill>
                  </a:tcPr>
                </a:tc>
                <a:tc>
                  <a:txBody>
                    <a:bodyPr/>
                    <a:lstStyle/>
                    <a:p>
                      <a:pPr algn="ctr"/>
                      <a:r>
                        <a:rPr lang="en-US" b="1" dirty="0">
                          <a:solidFill>
                            <a:schemeClr val="bg1"/>
                          </a:solidFill>
                        </a:rPr>
                        <a:t>Scope</a:t>
                      </a:r>
                    </a:p>
                  </a:txBody>
                  <a:tcPr>
                    <a:solidFill>
                      <a:schemeClr val="tx2">
                        <a:lumMod val="50000"/>
                      </a:schemeClr>
                    </a:solidFill>
                  </a:tcPr>
                </a:tc>
                <a:tc>
                  <a:txBody>
                    <a:bodyPr/>
                    <a:lstStyle/>
                    <a:p>
                      <a:pPr algn="ctr"/>
                      <a:r>
                        <a:rPr lang="en-US" b="1" dirty="0">
                          <a:solidFill>
                            <a:schemeClr val="bg1"/>
                          </a:solidFill>
                        </a:rPr>
                        <a:t>TCAP Assessor</a:t>
                      </a:r>
                    </a:p>
                  </a:txBody>
                  <a:tcPr>
                    <a:solidFill>
                      <a:schemeClr val="tx2">
                        <a:lumMod val="50000"/>
                      </a:schemeClr>
                    </a:solidFill>
                  </a:tcPr>
                </a:tc>
                <a:extLst>
                  <a:ext uri="{0D108BD9-81ED-4DB2-BD59-A6C34878D82A}">
                    <a16:rowId xmlns:a16="http://schemas.microsoft.com/office/drawing/2014/main" val="2096221081"/>
                  </a:ext>
                </a:extLst>
              </a:tr>
              <a:tr h="370840">
                <a:tc>
                  <a:txBody>
                    <a:bodyPr/>
                    <a:lstStyle/>
                    <a:p>
                      <a:pPr algn="ctr"/>
                      <a:r>
                        <a:rPr lang="en-US" dirty="0"/>
                        <a:t>1</a:t>
                      </a:r>
                    </a:p>
                  </a:txBody>
                  <a:tcPr/>
                </a:tc>
                <a:tc>
                  <a:txBody>
                    <a:bodyPr/>
                    <a:lstStyle/>
                    <a:p>
                      <a:r>
                        <a:rPr lang="en-US" dirty="0"/>
                        <a:t>General Management of Transportation and Packaging Programs</a:t>
                      </a:r>
                    </a:p>
                  </a:txBody>
                  <a:tcPr/>
                </a:tc>
                <a:tc>
                  <a:txBody>
                    <a:bodyPr/>
                    <a:lstStyle/>
                    <a:p>
                      <a:r>
                        <a:rPr lang="en-US" dirty="0"/>
                        <a:t>Prakash </a:t>
                      </a:r>
                      <a:r>
                        <a:rPr lang="en-US" dirty="0" err="1"/>
                        <a:t>Kunjeer</a:t>
                      </a:r>
                      <a:endParaRPr lang="en-US" dirty="0"/>
                    </a:p>
                  </a:txBody>
                  <a:tcPr/>
                </a:tc>
                <a:extLst>
                  <a:ext uri="{0D108BD9-81ED-4DB2-BD59-A6C34878D82A}">
                    <a16:rowId xmlns:a16="http://schemas.microsoft.com/office/drawing/2014/main" val="2576570182"/>
                  </a:ext>
                </a:extLst>
              </a:tr>
              <a:tr h="370840">
                <a:tc>
                  <a:txBody>
                    <a:bodyPr/>
                    <a:lstStyle/>
                    <a:p>
                      <a:pPr algn="ctr"/>
                      <a:r>
                        <a:rPr lang="en-US" dirty="0"/>
                        <a:t>2</a:t>
                      </a:r>
                    </a:p>
                  </a:txBody>
                  <a:tcPr/>
                </a:tc>
                <a:tc>
                  <a:txBody>
                    <a:bodyPr/>
                    <a:lstStyle/>
                    <a:p>
                      <a:r>
                        <a:rPr lang="en-US" dirty="0"/>
                        <a:t>Hazardous &amp; Radioactive Materials Packaging</a:t>
                      </a:r>
                    </a:p>
                  </a:txBody>
                  <a:tcPr/>
                </a:tc>
                <a:tc>
                  <a:txBody>
                    <a:bodyPr/>
                    <a:lstStyle/>
                    <a:p>
                      <a:r>
                        <a:rPr lang="en-US" dirty="0"/>
                        <a:t>Mark Hawk</a:t>
                      </a:r>
                    </a:p>
                  </a:txBody>
                  <a:tcPr/>
                </a:tc>
                <a:extLst>
                  <a:ext uri="{0D108BD9-81ED-4DB2-BD59-A6C34878D82A}">
                    <a16:rowId xmlns:a16="http://schemas.microsoft.com/office/drawing/2014/main" val="4210892539"/>
                  </a:ext>
                </a:extLst>
              </a:tr>
              <a:tr h="370840">
                <a:tc>
                  <a:txBody>
                    <a:bodyPr/>
                    <a:lstStyle/>
                    <a:p>
                      <a:pPr algn="ctr"/>
                      <a:r>
                        <a:rPr lang="en-US" dirty="0"/>
                        <a:t>3</a:t>
                      </a:r>
                    </a:p>
                  </a:txBody>
                  <a:tcPr/>
                </a:tc>
                <a:tc>
                  <a:txBody>
                    <a:bodyPr/>
                    <a:lstStyle/>
                    <a:p>
                      <a:r>
                        <a:rPr lang="en-US" dirty="0"/>
                        <a:t>Hazardous &amp; Radioactive Materials Shipper</a:t>
                      </a:r>
                    </a:p>
                  </a:txBody>
                  <a:tcPr/>
                </a:tc>
                <a:tc>
                  <a:txBody>
                    <a:bodyPr/>
                    <a:lstStyle/>
                    <a:p>
                      <a:r>
                        <a:rPr lang="en-US" dirty="0"/>
                        <a:t>Tammy Pressnell</a:t>
                      </a:r>
                    </a:p>
                  </a:txBody>
                  <a:tcPr/>
                </a:tc>
                <a:extLst>
                  <a:ext uri="{0D108BD9-81ED-4DB2-BD59-A6C34878D82A}">
                    <a16:rowId xmlns:a16="http://schemas.microsoft.com/office/drawing/2014/main" val="2019298917"/>
                  </a:ext>
                </a:extLst>
              </a:tr>
              <a:tr h="370840">
                <a:tc>
                  <a:txBody>
                    <a:bodyPr/>
                    <a:lstStyle/>
                    <a:p>
                      <a:pPr algn="ctr"/>
                      <a:r>
                        <a:rPr lang="en-US" dirty="0"/>
                        <a:t>4</a:t>
                      </a:r>
                    </a:p>
                  </a:txBody>
                  <a:tcPr/>
                </a:tc>
                <a:tc>
                  <a:txBody>
                    <a:bodyPr/>
                    <a:lstStyle/>
                    <a:p>
                      <a:r>
                        <a:rPr lang="en-US" dirty="0"/>
                        <a:t>Transportation Management Operations</a:t>
                      </a:r>
                    </a:p>
                  </a:txBody>
                  <a:tcPr/>
                </a:tc>
                <a:tc>
                  <a:txBody>
                    <a:bodyPr/>
                    <a:lstStyle/>
                    <a:p>
                      <a:r>
                        <a:rPr lang="en-US" dirty="0"/>
                        <a:t>Randy Dillon</a:t>
                      </a:r>
                    </a:p>
                  </a:txBody>
                  <a:tcPr/>
                </a:tc>
                <a:extLst>
                  <a:ext uri="{0D108BD9-81ED-4DB2-BD59-A6C34878D82A}">
                    <a16:rowId xmlns:a16="http://schemas.microsoft.com/office/drawing/2014/main" val="554552194"/>
                  </a:ext>
                </a:extLst>
              </a:tr>
              <a:tr h="370840">
                <a:tc>
                  <a:txBody>
                    <a:bodyPr/>
                    <a:lstStyle/>
                    <a:p>
                      <a:pPr algn="ctr"/>
                      <a:r>
                        <a:rPr lang="en-US" dirty="0"/>
                        <a:t>5</a:t>
                      </a:r>
                    </a:p>
                  </a:txBody>
                  <a:tcPr/>
                </a:tc>
                <a:tc>
                  <a:txBody>
                    <a:bodyPr/>
                    <a:lstStyle/>
                    <a:p>
                      <a:r>
                        <a:rPr lang="en-US" dirty="0"/>
                        <a:t>Motor Carrier Operations</a:t>
                      </a:r>
                    </a:p>
                  </a:txBody>
                  <a:tcPr/>
                </a:tc>
                <a:tc>
                  <a:txBody>
                    <a:bodyPr/>
                    <a:lstStyle/>
                    <a:p>
                      <a:r>
                        <a:rPr lang="en-US" dirty="0"/>
                        <a:t>Randy Dillon</a:t>
                      </a:r>
                    </a:p>
                  </a:txBody>
                  <a:tcPr/>
                </a:tc>
                <a:extLst>
                  <a:ext uri="{0D108BD9-81ED-4DB2-BD59-A6C34878D82A}">
                    <a16:rowId xmlns:a16="http://schemas.microsoft.com/office/drawing/2014/main" val="3628876436"/>
                  </a:ext>
                </a:extLst>
              </a:tr>
              <a:tr h="370840">
                <a:tc>
                  <a:txBody>
                    <a:bodyPr/>
                    <a:lstStyle/>
                    <a:p>
                      <a:pPr algn="ctr"/>
                      <a:r>
                        <a:rPr lang="en-US" dirty="0"/>
                        <a:t>6</a:t>
                      </a:r>
                    </a:p>
                  </a:txBody>
                  <a:tcPr/>
                </a:tc>
                <a:tc>
                  <a:txBody>
                    <a:bodyPr/>
                    <a:lstStyle/>
                    <a:p>
                      <a:r>
                        <a:rPr lang="en-US" dirty="0"/>
                        <a:t>On-Site Railroad Operations</a:t>
                      </a:r>
                    </a:p>
                  </a:txBody>
                  <a:tcPr/>
                </a:tc>
                <a:tc>
                  <a:txBody>
                    <a:bodyPr/>
                    <a:lstStyle/>
                    <a:p>
                      <a:r>
                        <a:rPr lang="en-US" dirty="0"/>
                        <a:t>Randy Dillon</a:t>
                      </a:r>
                    </a:p>
                  </a:txBody>
                  <a:tcPr/>
                </a:tc>
                <a:extLst>
                  <a:ext uri="{0D108BD9-81ED-4DB2-BD59-A6C34878D82A}">
                    <a16:rowId xmlns:a16="http://schemas.microsoft.com/office/drawing/2014/main" val="497215047"/>
                  </a:ext>
                </a:extLst>
              </a:tr>
              <a:tr h="370840">
                <a:tc>
                  <a:txBody>
                    <a:bodyPr/>
                    <a:lstStyle/>
                    <a:p>
                      <a:pPr algn="ctr"/>
                      <a:r>
                        <a:rPr lang="en-US" dirty="0"/>
                        <a:t>7</a:t>
                      </a:r>
                    </a:p>
                  </a:txBody>
                  <a:tcPr/>
                </a:tc>
                <a:tc>
                  <a:txBody>
                    <a:bodyPr/>
                    <a:lstStyle/>
                    <a:p>
                      <a:r>
                        <a:rPr lang="en-US" dirty="0"/>
                        <a:t>Emergency Response</a:t>
                      </a:r>
                    </a:p>
                  </a:txBody>
                  <a:tcPr/>
                </a:tc>
                <a:tc>
                  <a:txBody>
                    <a:bodyPr/>
                    <a:lstStyle/>
                    <a:p>
                      <a:r>
                        <a:rPr lang="en-US" dirty="0"/>
                        <a:t>Ellen Edge</a:t>
                      </a:r>
                    </a:p>
                  </a:txBody>
                  <a:tcPr/>
                </a:tc>
                <a:extLst>
                  <a:ext uri="{0D108BD9-81ED-4DB2-BD59-A6C34878D82A}">
                    <a16:rowId xmlns:a16="http://schemas.microsoft.com/office/drawing/2014/main" val="1345911618"/>
                  </a:ext>
                </a:extLst>
              </a:tr>
              <a:tr h="370840">
                <a:tc>
                  <a:txBody>
                    <a:bodyPr/>
                    <a:lstStyle/>
                    <a:p>
                      <a:pPr algn="ctr"/>
                      <a:r>
                        <a:rPr lang="en-US" dirty="0"/>
                        <a:t>8</a:t>
                      </a:r>
                    </a:p>
                  </a:txBody>
                  <a:tcPr/>
                </a:tc>
                <a:tc>
                  <a:txBody>
                    <a:bodyPr/>
                    <a:lstStyle/>
                    <a:p>
                      <a:r>
                        <a:rPr lang="en-US" dirty="0"/>
                        <a:t>Hazmat Employee Training</a:t>
                      </a:r>
                    </a:p>
                  </a:txBody>
                  <a:tcPr/>
                </a:tc>
                <a:tc>
                  <a:txBody>
                    <a:bodyPr/>
                    <a:lstStyle/>
                    <a:p>
                      <a:r>
                        <a:rPr lang="en-US" dirty="0"/>
                        <a:t>Ellen Edge</a:t>
                      </a:r>
                    </a:p>
                  </a:txBody>
                  <a:tcPr/>
                </a:tc>
                <a:extLst>
                  <a:ext uri="{0D108BD9-81ED-4DB2-BD59-A6C34878D82A}">
                    <a16:rowId xmlns:a16="http://schemas.microsoft.com/office/drawing/2014/main" val="1564681712"/>
                  </a:ext>
                </a:extLst>
              </a:tr>
              <a:tr h="370840">
                <a:tc>
                  <a:txBody>
                    <a:bodyPr/>
                    <a:lstStyle/>
                    <a:p>
                      <a:pPr algn="ctr"/>
                      <a:r>
                        <a:rPr lang="en-US" dirty="0"/>
                        <a:t>9</a:t>
                      </a:r>
                    </a:p>
                  </a:txBody>
                  <a:tcPr/>
                </a:tc>
                <a:tc>
                  <a:txBody>
                    <a:bodyPr/>
                    <a:lstStyle/>
                    <a:p>
                      <a:r>
                        <a:rPr lang="en-US" dirty="0"/>
                        <a:t>Transportation Security Plan</a:t>
                      </a:r>
                    </a:p>
                  </a:txBody>
                  <a:tcPr/>
                </a:tc>
                <a:tc>
                  <a:txBody>
                    <a:bodyPr/>
                    <a:lstStyle/>
                    <a:p>
                      <a:r>
                        <a:rPr lang="en-US" dirty="0"/>
                        <a:t>Mark Hawk</a:t>
                      </a:r>
                    </a:p>
                  </a:txBody>
                  <a:tcPr/>
                </a:tc>
                <a:extLst>
                  <a:ext uri="{0D108BD9-81ED-4DB2-BD59-A6C34878D82A}">
                    <a16:rowId xmlns:a16="http://schemas.microsoft.com/office/drawing/2014/main" val="4055032262"/>
                  </a:ext>
                </a:extLst>
              </a:tr>
            </a:tbl>
          </a:graphicData>
        </a:graphic>
      </p:graphicFrame>
      <p:sp>
        <p:nvSpPr>
          <p:cNvPr id="6" name="Title 1"/>
          <p:cNvSpPr txBox="1">
            <a:spLocks/>
          </p:cNvSpPr>
          <p:nvPr/>
        </p:nvSpPr>
        <p:spPr>
          <a:xfrm>
            <a:off x="876300" y="576309"/>
            <a:ext cx="6553200" cy="754086"/>
          </a:xfrm>
          <a:prstGeom prst="rect">
            <a:avLst/>
          </a:prstGeom>
        </p:spPr>
        <p:txBody>
          <a:bodyPr/>
          <a:lstStyle>
            <a:lvl1pPr algn="ctr" defTabSz="914400" rtl="0" eaLnBrk="1" latinLnBrk="0" hangingPunct="1">
              <a:spcBef>
                <a:spcPct val="0"/>
              </a:spcBef>
              <a:buNone/>
              <a:defRPr sz="3600" b="1" kern="1200">
                <a:solidFill>
                  <a:schemeClr val="tx1"/>
                </a:solidFill>
                <a:latin typeface="Arial Narrow" pitchFamily="34" charset="0"/>
                <a:ea typeface="+mj-ea"/>
                <a:cs typeface="+mj-cs"/>
              </a:defRPr>
            </a:lvl1pPr>
          </a:lstStyle>
          <a:p>
            <a:r>
              <a:rPr lang="en-US" smtClean="0"/>
              <a:t>Assessment Team</a:t>
            </a:r>
            <a:endParaRPr lang="en-US" dirty="0"/>
          </a:p>
        </p:txBody>
      </p:sp>
    </p:spTree>
    <p:extLst>
      <p:ext uri="{BB962C8B-B14F-4D97-AF65-F5344CB8AC3E}">
        <p14:creationId xmlns:p14="http://schemas.microsoft.com/office/powerpoint/2010/main" val="3540651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a:t>TCAP Preliminary Results &amp; Lessons Learned</a:t>
            </a:r>
          </a:p>
          <a:p>
            <a:pPr marL="342900" lvl="0" indent="-342900" fontAlgn="base">
              <a:spcBef>
                <a:spcPct val="100000"/>
              </a:spcBef>
              <a:spcAft>
                <a:spcPct val="0"/>
              </a:spcAft>
              <a:buClr>
                <a:prstClr val="black"/>
              </a:buClr>
              <a:buFont typeface="Wingdings" panose="05000000000000000000" pitchFamily="2" charset="2"/>
              <a:buChar char="Ø"/>
            </a:pPr>
            <a:r>
              <a:rPr lang="en-US" sz="2000" kern="0" dirty="0" smtClean="0">
                <a:solidFill>
                  <a:prstClr val="black"/>
                </a:solidFill>
              </a:rPr>
              <a:t>SRNS </a:t>
            </a:r>
            <a:r>
              <a:rPr lang="en-US" sz="2000" kern="0" dirty="0">
                <a:solidFill>
                  <a:prstClr val="black"/>
                </a:solidFill>
              </a:rPr>
              <a:t>and SRR follow SRNS procedures and policies for all packaging and transportation activities; therefore, some of the discussion and findings will be repeated in both contractor reports but addressed in the SRNS close out presentation</a:t>
            </a:r>
            <a:r>
              <a:rPr lang="en-US" sz="2000" kern="0" dirty="0" smtClean="0">
                <a:solidFill>
                  <a:prstClr val="black"/>
                </a:solidFill>
              </a:rPr>
              <a:t>.</a:t>
            </a:r>
          </a:p>
          <a:p>
            <a:pPr lvl="0" fontAlgn="base">
              <a:spcBef>
                <a:spcPct val="100000"/>
              </a:spcBef>
              <a:spcAft>
                <a:spcPct val="0"/>
              </a:spcAft>
              <a:buClr>
                <a:prstClr val="black"/>
              </a:buClr>
            </a:pPr>
            <a:r>
              <a:rPr lang="en-US" sz="2000" kern="0" dirty="0" smtClean="0">
                <a:solidFill>
                  <a:prstClr val="black"/>
                </a:solidFill>
              </a:rPr>
              <a:t>PERFORMANCE CRITERIA</a:t>
            </a:r>
          </a:p>
          <a:p>
            <a:pPr marL="342900" indent="-342900">
              <a:buFont typeface="Wingdings" panose="05000000000000000000" pitchFamily="2" charset="2"/>
              <a:buChar char="Ø"/>
            </a:pPr>
            <a:r>
              <a:rPr lang="en-US" sz="2000" dirty="0"/>
              <a:t>Best Practices: Activities and practices that demonstrate gains in effectiveness </a:t>
            </a:r>
            <a:r>
              <a:rPr lang="en-US" sz="2000" dirty="0" smtClean="0"/>
              <a:t>and/or efficiency </a:t>
            </a:r>
            <a:r>
              <a:rPr lang="en-US" sz="2000" dirty="0"/>
              <a:t>in the areas of safety, compliance, cost and/or mission milestones. </a:t>
            </a:r>
            <a:r>
              <a:rPr lang="en-US" sz="2000" dirty="0" smtClean="0"/>
              <a:t>These practices </a:t>
            </a:r>
            <a:r>
              <a:rPr lang="en-US" sz="2000" dirty="0"/>
              <a:t>may be shared with other sites as lessons learned and opportunities </a:t>
            </a:r>
            <a:r>
              <a:rPr lang="en-US" sz="2000" dirty="0" smtClean="0"/>
              <a:t>for improvement.</a:t>
            </a:r>
          </a:p>
          <a:p>
            <a:pPr marL="342900" indent="-342900">
              <a:buFont typeface="Wingdings" panose="05000000000000000000" pitchFamily="2" charset="2"/>
              <a:buChar char="Ø"/>
            </a:pPr>
            <a:endParaRPr lang="en-US" sz="2000" dirty="0" smtClean="0"/>
          </a:p>
          <a:p>
            <a:pPr marL="342900" indent="-342900">
              <a:buFont typeface="Wingdings" panose="05000000000000000000" pitchFamily="2" charset="2"/>
              <a:buChar char="Ø"/>
            </a:pPr>
            <a:r>
              <a:rPr lang="en-US" sz="2000" dirty="0"/>
              <a:t>Findings: Concerns that are categorized based on the severity level as defined below, </a:t>
            </a:r>
            <a:r>
              <a:rPr lang="en-US" sz="2000" dirty="0" smtClean="0"/>
              <a:t>and require </a:t>
            </a:r>
            <a:r>
              <a:rPr lang="en-US" sz="2000" dirty="0"/>
              <a:t>corrective active actions</a:t>
            </a:r>
            <a:r>
              <a:rPr lang="en-US" sz="2000" dirty="0" smtClean="0"/>
              <a:t>.</a:t>
            </a:r>
          </a:p>
          <a:p>
            <a:pPr marL="790178" lvl="1" indent="-342900">
              <a:buFont typeface="Wingdings" panose="05000000000000000000" pitchFamily="2" charset="2"/>
              <a:buChar char="Ø"/>
            </a:pPr>
            <a:r>
              <a:rPr lang="en-US" sz="1800" dirty="0"/>
              <a:t>Level 1 - Practices and/or procedures that are considered to pose an imminent danger </a:t>
            </a:r>
            <a:r>
              <a:rPr lang="en-US" sz="1800" dirty="0" smtClean="0"/>
              <a:t>or significant </a:t>
            </a:r>
            <a:r>
              <a:rPr lang="en-US" sz="1800" dirty="0"/>
              <a:t>safety hazard to workers, the public or the environment. The lead DOE </a:t>
            </a:r>
            <a:r>
              <a:rPr lang="en-US" sz="1800" dirty="0" smtClean="0"/>
              <a:t>site representative </a:t>
            </a:r>
            <a:r>
              <a:rPr lang="en-US" sz="1800" dirty="0"/>
              <a:t>is authorized to issue a “stop work” order for these conditions</a:t>
            </a:r>
          </a:p>
          <a:p>
            <a:pPr marL="342900" lvl="0" indent="-342900" fontAlgn="base">
              <a:spcBef>
                <a:spcPct val="100000"/>
              </a:spcBef>
              <a:spcAft>
                <a:spcPct val="0"/>
              </a:spcAft>
              <a:buClr>
                <a:prstClr val="black"/>
              </a:buClr>
              <a:buFont typeface="Wingdings" panose="05000000000000000000" pitchFamily="2" charset="2"/>
              <a:buChar char="Ø"/>
            </a:pPr>
            <a:endParaRPr lang="en-US" sz="2000" kern="0" dirty="0">
              <a:solidFill>
                <a:prstClr val="black"/>
              </a:solidFill>
            </a:endParaRPr>
          </a:p>
          <a:p>
            <a:pPr lvl="0"/>
            <a:endParaRPr lang="en-US" dirty="0">
              <a:solidFill>
                <a:srgbClr val="000000"/>
              </a:solidFill>
            </a:endParaRPr>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4</a:t>
            </a:fld>
            <a:endParaRPr lang="en-US" dirty="0"/>
          </a:p>
        </p:txBody>
      </p:sp>
    </p:spTree>
    <p:extLst>
      <p:ext uri="{BB962C8B-B14F-4D97-AF65-F5344CB8AC3E}">
        <p14:creationId xmlns:p14="http://schemas.microsoft.com/office/powerpoint/2010/main" val="1839854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a:t>TCAP Preliminary Results &amp; Lessons </a:t>
            </a:r>
            <a:r>
              <a:rPr lang="en-US" sz="2000" dirty="0" smtClean="0"/>
              <a:t>Learned – Performance Criteria</a:t>
            </a:r>
            <a:endParaRPr lang="en-US" sz="2000" dirty="0"/>
          </a:p>
          <a:p>
            <a:endParaRPr lang="en-US" dirty="0"/>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5</a:t>
            </a:fld>
            <a:endParaRPr lang="en-US" dirty="0"/>
          </a:p>
        </p:txBody>
      </p:sp>
      <p:sp>
        <p:nvSpPr>
          <p:cNvPr id="7" name="TextBox 6"/>
          <p:cNvSpPr txBox="1"/>
          <p:nvPr/>
        </p:nvSpPr>
        <p:spPr>
          <a:xfrm>
            <a:off x="152400" y="838200"/>
            <a:ext cx="8839200" cy="5693866"/>
          </a:xfrm>
          <a:prstGeom prst="rect">
            <a:avLst/>
          </a:prstGeom>
        </p:spPr>
        <p:txBody>
          <a:bodyPr wrap="square" rtlCol="0">
            <a:spAutoFit/>
          </a:bodyPr>
          <a:lstStyle/>
          <a:p>
            <a:pPr marL="800100" lvl="1" indent="-342900">
              <a:buFont typeface="Wingdings" panose="05000000000000000000" pitchFamily="2" charset="2"/>
              <a:buChar char="Ø"/>
            </a:pPr>
            <a:r>
              <a:rPr lang="en-US" dirty="0" smtClean="0">
                <a:latin typeface="Arial Narrow" panose="020B0606020202030204" pitchFamily="34" charset="0"/>
              </a:rPr>
              <a:t>Level </a:t>
            </a:r>
            <a:r>
              <a:rPr lang="en-US" dirty="0">
                <a:latin typeface="Arial Narrow" panose="020B0606020202030204" pitchFamily="34" charset="0"/>
              </a:rPr>
              <a:t>2 - Practices and/or procedures that are considered to be in violation of </a:t>
            </a:r>
            <a:r>
              <a:rPr lang="en-US" dirty="0" smtClean="0">
                <a:latin typeface="Arial Narrow" panose="020B0606020202030204" pitchFamily="34" charset="0"/>
              </a:rPr>
              <a:t>federal regulations</a:t>
            </a:r>
            <a:r>
              <a:rPr lang="en-US" dirty="0">
                <a:latin typeface="Arial Narrow" panose="020B0606020202030204" pitchFamily="34" charset="0"/>
              </a:rPr>
              <a:t>, DOE Orders, or other applicable regulatory and policy requirements. </a:t>
            </a:r>
            <a:r>
              <a:rPr lang="en-US" dirty="0" smtClean="0">
                <a:latin typeface="Arial Narrow" panose="020B0606020202030204" pitchFamily="34" charset="0"/>
              </a:rPr>
              <a:t>These findings </a:t>
            </a:r>
            <a:r>
              <a:rPr lang="en-US" dirty="0">
                <a:latin typeface="Arial Narrow" panose="020B0606020202030204" pitchFamily="34" charset="0"/>
              </a:rPr>
              <a:t>indicate a systemic issue or that a management system is not in control</a:t>
            </a:r>
            <a:r>
              <a:rPr lang="en-US" dirty="0" smtClean="0">
                <a:latin typeface="Arial Narrow" panose="020B0606020202030204" pitchFamily="34" charset="0"/>
              </a:rPr>
              <a:t>.</a:t>
            </a:r>
          </a:p>
          <a:p>
            <a:pPr marL="800100" lvl="1" indent="-342900">
              <a:buFont typeface="Wingdings" panose="05000000000000000000" pitchFamily="2" charset="2"/>
              <a:buChar char="Ø"/>
            </a:pPr>
            <a:r>
              <a:rPr lang="en-US" dirty="0" smtClean="0">
                <a:latin typeface="Arial Narrow" panose="020B0606020202030204" pitchFamily="34" charset="0"/>
              </a:rPr>
              <a:t>Level </a:t>
            </a:r>
            <a:r>
              <a:rPr lang="en-US" dirty="0">
                <a:latin typeface="Arial Narrow" panose="020B0606020202030204" pitchFamily="34" charset="0"/>
              </a:rPr>
              <a:t>3 - Practices and/or procedures that are considered to be in violation of </a:t>
            </a:r>
            <a:r>
              <a:rPr lang="en-US" dirty="0" smtClean="0">
                <a:latin typeface="Arial Narrow" panose="020B0606020202030204" pitchFamily="34" charset="0"/>
              </a:rPr>
              <a:t>  federal regulations</a:t>
            </a:r>
            <a:r>
              <a:rPr lang="en-US" dirty="0">
                <a:latin typeface="Arial Narrow" panose="020B0606020202030204" pitchFamily="34" charset="0"/>
              </a:rPr>
              <a:t>, DOE Orders, or other applicable regulatory and policy requirements; but </a:t>
            </a:r>
            <a:r>
              <a:rPr lang="en-US" dirty="0" smtClean="0">
                <a:latin typeface="Arial Narrow" panose="020B0606020202030204" pitchFamily="34" charset="0"/>
              </a:rPr>
              <a:t>where it </a:t>
            </a:r>
            <a:r>
              <a:rPr lang="en-US" dirty="0">
                <a:latin typeface="Arial Narrow" panose="020B0606020202030204" pitchFamily="34" charset="0"/>
              </a:rPr>
              <a:t>can be demonstrated that a systemic issue does not exist, or that management systems </a:t>
            </a:r>
            <a:r>
              <a:rPr lang="en-US" dirty="0" smtClean="0">
                <a:latin typeface="Arial Narrow" panose="020B0606020202030204" pitchFamily="34" charset="0"/>
              </a:rPr>
              <a:t>are in control.</a:t>
            </a:r>
          </a:p>
          <a:p>
            <a:pPr marL="285750" indent="-285750">
              <a:buFont typeface="Wingdings" panose="05000000000000000000" pitchFamily="2" charset="2"/>
              <a:buChar char="Ø"/>
            </a:pPr>
            <a:endParaRPr lang="en-US" sz="2000" b="1" dirty="0" smtClean="0">
              <a:latin typeface="Arial Narrow" panose="020B0606020202030204" pitchFamily="34" charset="0"/>
            </a:endParaRPr>
          </a:p>
          <a:p>
            <a:pPr marL="342900" indent="-342900">
              <a:buFont typeface="Wingdings" panose="05000000000000000000" pitchFamily="2" charset="2"/>
              <a:buChar char="Ø"/>
            </a:pPr>
            <a:r>
              <a:rPr lang="en-US" sz="2000" b="1" dirty="0">
                <a:latin typeface="Arial Narrow" panose="020B0606020202030204" pitchFamily="34" charset="0"/>
              </a:rPr>
              <a:t>Observation: Practices and/or procedures that are not considered to be in violation </a:t>
            </a:r>
            <a:r>
              <a:rPr lang="en-US" sz="2000" b="1" dirty="0" smtClean="0">
                <a:latin typeface="Arial Narrow" panose="020B0606020202030204" pitchFamily="34" charset="0"/>
              </a:rPr>
              <a:t>of federal </a:t>
            </a:r>
            <a:r>
              <a:rPr lang="en-US" sz="2000" b="1" dirty="0">
                <a:latin typeface="Arial Narrow" panose="020B0606020202030204" pitchFamily="34" charset="0"/>
              </a:rPr>
              <a:t>regulations, DOE Orders, or other applicable regulatory and policy requirements</a:t>
            </a:r>
            <a:r>
              <a:rPr lang="en-US" sz="2000" b="1" dirty="0" smtClean="0">
                <a:latin typeface="Arial Narrow" panose="020B0606020202030204" pitchFamily="34" charset="0"/>
              </a:rPr>
              <a:t>; however</a:t>
            </a:r>
            <a:r>
              <a:rPr lang="en-US" sz="2000" b="1" dirty="0">
                <a:latin typeface="Arial Narrow" panose="020B0606020202030204" pitchFamily="34" charset="0"/>
              </a:rPr>
              <a:t>, if no remedial actions are taken could potentially result in a violation</a:t>
            </a:r>
            <a:r>
              <a:rPr lang="en-US" sz="2000" b="1" dirty="0" smtClean="0">
                <a:latin typeface="Arial Narrow" panose="020B0606020202030204" pitchFamily="34" charset="0"/>
              </a:rPr>
              <a:t>.</a:t>
            </a:r>
          </a:p>
          <a:p>
            <a:pPr marL="342900" indent="-342900">
              <a:buFont typeface="Wingdings" panose="05000000000000000000" pitchFamily="2" charset="2"/>
              <a:buChar char="Ø"/>
            </a:pPr>
            <a:endParaRPr lang="en-US" sz="2000" b="1" dirty="0" smtClean="0">
              <a:latin typeface="Arial Narrow" panose="020B0606020202030204" pitchFamily="34" charset="0"/>
            </a:endParaRPr>
          </a:p>
          <a:p>
            <a:pPr marL="342900" indent="-342900">
              <a:buFont typeface="Wingdings" panose="05000000000000000000" pitchFamily="2" charset="2"/>
              <a:buChar char="Ø"/>
            </a:pPr>
            <a:r>
              <a:rPr lang="en-US" sz="2000" b="1" dirty="0" smtClean="0"/>
              <a:t>Opportunity </a:t>
            </a:r>
            <a:r>
              <a:rPr lang="en-US" sz="2000" b="1" dirty="0"/>
              <a:t>for Improvement: Operational improvements suggested by subject </a:t>
            </a:r>
            <a:r>
              <a:rPr lang="en-US" sz="2000" b="1" dirty="0" smtClean="0"/>
              <a:t>matter experts </a:t>
            </a:r>
            <a:r>
              <a:rPr lang="en-US" sz="2000" b="1" dirty="0"/>
              <a:t>(SMEs) or the TCAP Team based on recognized practices at other DOE sites or </a:t>
            </a:r>
            <a:r>
              <a:rPr lang="en-US" sz="2000" b="1" dirty="0" smtClean="0"/>
              <a:t>in the </a:t>
            </a:r>
            <a:r>
              <a:rPr lang="en-US" sz="2000" b="1" dirty="0"/>
              <a:t>private sector that could be used to assist the contractor in enhancing its packaging </a:t>
            </a:r>
            <a:r>
              <a:rPr lang="en-US" sz="2000" b="1" dirty="0" smtClean="0"/>
              <a:t>and transportation </a:t>
            </a:r>
            <a:r>
              <a:rPr lang="en-US" sz="2000" b="1" dirty="0"/>
              <a:t>(P&amp;T) operations. Adopting such suggestions is at the sole discretion of </a:t>
            </a:r>
            <a:r>
              <a:rPr lang="en-US" sz="2000" b="1" dirty="0" smtClean="0"/>
              <a:t>the site </a:t>
            </a:r>
            <a:r>
              <a:rPr lang="en-US" sz="2000" b="1" dirty="0"/>
              <a:t>or contractor.</a:t>
            </a:r>
            <a:endParaRPr lang="en-US" sz="2400" b="1" dirty="0" smtClean="0">
              <a:latin typeface="Arial Narrow" panose="020B0606020202030204" pitchFamily="34" charset="0"/>
            </a:endParaRPr>
          </a:p>
          <a:p>
            <a:endParaRPr lang="en-US" dirty="0" smtClean="0"/>
          </a:p>
        </p:txBody>
      </p:sp>
    </p:spTree>
    <p:extLst>
      <p:ext uri="{BB962C8B-B14F-4D97-AF65-F5344CB8AC3E}">
        <p14:creationId xmlns:p14="http://schemas.microsoft.com/office/powerpoint/2010/main" val="2690200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a:t>TCAP Preliminary Results &amp; Lessons </a:t>
            </a:r>
            <a:r>
              <a:rPr lang="en-US" sz="2000" dirty="0" smtClean="0"/>
              <a:t>Learned – Results</a:t>
            </a:r>
            <a:endParaRPr lang="en-US" sz="2000" dirty="0"/>
          </a:p>
          <a:p>
            <a:endParaRPr lang="en-US" dirty="0"/>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6</a:t>
            </a:fld>
            <a:endParaRPr lang="en-US" dirty="0"/>
          </a:p>
        </p:txBody>
      </p:sp>
      <p:sp>
        <p:nvSpPr>
          <p:cNvPr id="7" name="TextBox 6"/>
          <p:cNvSpPr txBox="1"/>
          <p:nvPr/>
        </p:nvSpPr>
        <p:spPr>
          <a:xfrm>
            <a:off x="152400" y="838200"/>
            <a:ext cx="8839200" cy="4678204"/>
          </a:xfrm>
          <a:prstGeom prst="rect">
            <a:avLst/>
          </a:prstGeom>
        </p:spPr>
        <p:txBody>
          <a:bodyPr wrap="square" rtlCol="0">
            <a:spAutoFit/>
          </a:bodyPr>
          <a:lstStyle/>
          <a:p>
            <a:r>
              <a:rPr lang="en-US" sz="2000" b="1" dirty="0" smtClean="0">
                <a:latin typeface="Arial Narrow" panose="020B0606020202030204" pitchFamily="34" charset="0"/>
              </a:rPr>
              <a:t>Best Management Practices</a:t>
            </a:r>
          </a:p>
          <a:p>
            <a:endParaRPr lang="en-US" sz="2000" b="1" dirty="0" smtClean="0">
              <a:latin typeface="Arial Narrow" panose="020B0606020202030204" pitchFamily="34" charset="0"/>
            </a:endParaRPr>
          </a:p>
          <a:p>
            <a:r>
              <a:rPr lang="en-US" sz="2000" b="1" dirty="0">
                <a:latin typeface="Arial Narrow" panose="020B0606020202030204" pitchFamily="34" charset="0"/>
              </a:rPr>
              <a:t>SRNS uses Specification to cover design, fabrication, assembly, inspection, test and delivery of metal containers Types IP-1 and IP-2.  The uniqueness of the specification is that it is structured to provide variances in box design features and options that are communicated to the supplier and an attachment features a template which is completed for each box order which is made as an attachment to the </a:t>
            </a:r>
            <a:r>
              <a:rPr lang="en-US" sz="2000" b="1" dirty="0" smtClean="0">
                <a:latin typeface="Arial Narrow" panose="020B0606020202030204" pitchFamily="34" charset="0"/>
              </a:rPr>
              <a:t>requisition/purchase order.</a:t>
            </a:r>
          </a:p>
          <a:p>
            <a:endParaRPr lang="en-US" sz="2000" b="1" dirty="0">
              <a:latin typeface="Arial Narrow" panose="020B0606020202030204" pitchFamily="34" charset="0"/>
            </a:endParaRPr>
          </a:p>
          <a:p>
            <a:r>
              <a:rPr lang="en-US" sz="2000" b="1" dirty="0">
                <a:latin typeface="Arial Narrow" panose="020B0606020202030204" pitchFamily="34" charset="0"/>
              </a:rPr>
              <a:t>SRNS has a strong P&amp;T Services team with exceptional attention to regulatory compliance and DOT hazmat shipping processes.  The team demonstrated a process that effectively covered the identification, classification, control, communicate, and containment process.  </a:t>
            </a:r>
            <a:endParaRPr lang="en-US" sz="2000" b="1" dirty="0" smtClean="0">
              <a:latin typeface="Arial Narrow" panose="020B0606020202030204" pitchFamily="34" charset="0"/>
            </a:endParaRPr>
          </a:p>
          <a:p>
            <a:endParaRPr lang="en-US" sz="2000" b="1" dirty="0" smtClean="0">
              <a:latin typeface="Arial Narrow" panose="020B0606020202030204" pitchFamily="34" charset="0"/>
            </a:endParaRPr>
          </a:p>
          <a:p>
            <a:endParaRPr lang="en-US" dirty="0" smtClean="0"/>
          </a:p>
        </p:txBody>
      </p:sp>
    </p:spTree>
    <p:extLst>
      <p:ext uri="{BB962C8B-B14F-4D97-AF65-F5344CB8AC3E}">
        <p14:creationId xmlns:p14="http://schemas.microsoft.com/office/powerpoint/2010/main" val="3167027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a:t>TCAP Preliminary Results &amp; Lessons </a:t>
            </a:r>
            <a:r>
              <a:rPr lang="en-US" sz="2000" dirty="0" smtClean="0"/>
              <a:t>Learned – Results</a:t>
            </a:r>
            <a:endParaRPr lang="en-US" sz="2000" dirty="0"/>
          </a:p>
          <a:p>
            <a:endParaRPr lang="en-US" dirty="0"/>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7</a:t>
            </a:fld>
            <a:endParaRPr lang="en-US" dirty="0"/>
          </a:p>
        </p:txBody>
      </p:sp>
      <p:sp>
        <p:nvSpPr>
          <p:cNvPr id="7" name="TextBox 6"/>
          <p:cNvSpPr txBox="1"/>
          <p:nvPr/>
        </p:nvSpPr>
        <p:spPr>
          <a:xfrm>
            <a:off x="152400" y="838200"/>
            <a:ext cx="8839200" cy="2831544"/>
          </a:xfrm>
          <a:prstGeom prst="rect">
            <a:avLst/>
          </a:prstGeom>
        </p:spPr>
        <p:txBody>
          <a:bodyPr wrap="square" rtlCol="0">
            <a:spAutoFit/>
          </a:bodyPr>
          <a:lstStyle/>
          <a:p>
            <a:r>
              <a:rPr lang="en-US" sz="2000" b="1" dirty="0" smtClean="0">
                <a:latin typeface="Arial Narrow" panose="020B0606020202030204" pitchFamily="34" charset="0"/>
              </a:rPr>
              <a:t>Best Management Practices</a:t>
            </a:r>
          </a:p>
          <a:p>
            <a:endParaRPr lang="en-US" sz="2000" b="1" dirty="0" smtClean="0">
              <a:latin typeface="Arial Narrow" panose="020B0606020202030204" pitchFamily="34" charset="0"/>
            </a:endParaRPr>
          </a:p>
          <a:p>
            <a:r>
              <a:rPr lang="en-US" sz="2000" b="1" dirty="0">
                <a:latin typeface="Arial Narrow" panose="020B0606020202030204" pitchFamily="34" charset="0"/>
              </a:rPr>
              <a:t>Each position has a series of training qualifications that are assigned to it.  Employees receive notices at 30, 60, and 90 days before their training deadlines.  Documentation for training is sent to a central records center.  The records center was able to pull hard-copy files in two hours or less.  Online training history for each employee are accessible to everyone with a SRNS login.</a:t>
            </a:r>
          </a:p>
          <a:p>
            <a:endParaRPr lang="en-US" sz="2000" b="1" dirty="0" smtClean="0">
              <a:latin typeface="Arial Narrow" panose="020B0606020202030204" pitchFamily="34" charset="0"/>
            </a:endParaRPr>
          </a:p>
          <a:p>
            <a:endParaRPr lang="en-US" dirty="0" smtClean="0"/>
          </a:p>
        </p:txBody>
      </p:sp>
    </p:spTree>
    <p:extLst>
      <p:ext uri="{BB962C8B-B14F-4D97-AF65-F5344CB8AC3E}">
        <p14:creationId xmlns:p14="http://schemas.microsoft.com/office/powerpoint/2010/main" val="2078409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a:t>TCAP Preliminary Results &amp; Lessons </a:t>
            </a:r>
            <a:r>
              <a:rPr lang="en-US" sz="2000" dirty="0" smtClean="0"/>
              <a:t>Learned – Findings </a:t>
            </a:r>
            <a:endParaRPr lang="en-US" sz="2000" dirty="0"/>
          </a:p>
          <a:p>
            <a:endParaRPr lang="en-US" dirty="0"/>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8</a:t>
            </a:fld>
            <a:endParaRPr lang="en-US" dirty="0"/>
          </a:p>
        </p:txBody>
      </p:sp>
      <p:sp>
        <p:nvSpPr>
          <p:cNvPr id="7" name="TextBox 6"/>
          <p:cNvSpPr txBox="1"/>
          <p:nvPr/>
        </p:nvSpPr>
        <p:spPr>
          <a:xfrm>
            <a:off x="152400" y="838200"/>
            <a:ext cx="8839200" cy="4708981"/>
          </a:xfrm>
          <a:prstGeom prst="rect">
            <a:avLst/>
          </a:prstGeom>
        </p:spPr>
        <p:txBody>
          <a:bodyPr wrap="square" rtlCol="0">
            <a:spAutoFit/>
          </a:bodyPr>
          <a:lstStyle/>
          <a:p>
            <a:r>
              <a:rPr lang="en-US" sz="2000" b="1" dirty="0">
                <a:latin typeface="Arial Narrow" panose="020B0606020202030204" pitchFamily="34" charset="0"/>
              </a:rPr>
              <a:t>Checklist 1 – General Management of Transportation &amp; Packaging Programs</a:t>
            </a:r>
            <a:endParaRPr lang="en-US" sz="2000" b="1" dirty="0" smtClean="0">
              <a:latin typeface="Arial Narrow" panose="020B0606020202030204" pitchFamily="34" charset="0"/>
            </a:endParaRPr>
          </a:p>
          <a:p>
            <a:r>
              <a:rPr lang="en-US" sz="2000" b="1" dirty="0" smtClean="0">
                <a:latin typeface="Arial Narrow" panose="020B0606020202030204" pitchFamily="34" charset="0"/>
              </a:rPr>
              <a:t>Level 2:</a:t>
            </a:r>
          </a:p>
          <a:p>
            <a:r>
              <a:rPr lang="en-US" sz="2000" dirty="0">
                <a:latin typeface="Arial Narrow" panose="020B0606020202030204" pitchFamily="34" charset="0"/>
              </a:rPr>
              <a:t>Roles and responsibilities are defined less than adequate in some of the procedures reviewed.  (i.e. receipt inspections, motor carrier operations, hazmat training)</a:t>
            </a:r>
          </a:p>
          <a:p>
            <a:endParaRPr lang="en-US" sz="2000" b="1" dirty="0" smtClean="0">
              <a:latin typeface="Arial Narrow" panose="020B0606020202030204" pitchFamily="34" charset="0"/>
            </a:endParaRPr>
          </a:p>
          <a:p>
            <a:r>
              <a:rPr lang="en-US" sz="2000" b="1" dirty="0">
                <a:latin typeface="Arial Narrow" panose="020B0606020202030204" pitchFamily="34" charset="0"/>
              </a:rPr>
              <a:t>Checklist 4 – Transportation Management </a:t>
            </a:r>
            <a:r>
              <a:rPr lang="en-US" sz="2000" b="1" dirty="0" smtClean="0">
                <a:latin typeface="Arial Narrow" panose="020B0606020202030204" pitchFamily="34" charset="0"/>
              </a:rPr>
              <a:t>Operations</a:t>
            </a:r>
          </a:p>
          <a:p>
            <a:r>
              <a:rPr lang="en-US" sz="2000" b="1" dirty="0" smtClean="0">
                <a:latin typeface="Arial Narrow" panose="020B0606020202030204" pitchFamily="34" charset="0"/>
              </a:rPr>
              <a:t>Level 2:</a:t>
            </a:r>
            <a:endParaRPr lang="en-US" sz="2000" b="1" dirty="0">
              <a:latin typeface="Arial Narrow" panose="020B0606020202030204" pitchFamily="34" charset="0"/>
            </a:endParaRPr>
          </a:p>
          <a:p>
            <a:r>
              <a:rPr lang="en-US" sz="2000" dirty="0">
                <a:latin typeface="Arial Narrow" panose="020B0606020202030204" pitchFamily="34" charset="0"/>
              </a:rPr>
              <a:t>Shipment Procedures-Inbound:   SRNS Procedure D4 TA-108, 5.1.8 requires that inbound shipments received, are inspected for damages or loss and evidence of leakage.  Three claim files were reviewed for completeness. One of the claims was for Claim Number 248658 in the amount of$17,313.50.  Claim number 155352 in the amount of  $531.90 and Claim Number 205641 in the amount of $10,938.43. All three claims were denied by the carrier due to the inbound receipt/bill of lading contained no notation of damage upon receipt.  Pictures contained in the files showed evidence of obvious damage but due to no notation on the delivery documents, there was no way to prove that the damage occurred during shipment.</a:t>
            </a:r>
            <a:endParaRPr lang="en-US" sz="2000" dirty="0" smtClean="0">
              <a:latin typeface="Arial Narrow" panose="020B0606020202030204" pitchFamily="34" charset="0"/>
            </a:endParaRPr>
          </a:p>
        </p:txBody>
      </p:sp>
    </p:spTree>
    <p:extLst>
      <p:ext uri="{BB962C8B-B14F-4D97-AF65-F5344CB8AC3E}">
        <p14:creationId xmlns:p14="http://schemas.microsoft.com/office/powerpoint/2010/main" val="2408248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000" dirty="0"/>
              <a:t>TCAP Preliminary Results &amp; Lessons </a:t>
            </a:r>
            <a:r>
              <a:rPr lang="en-US" sz="2000" dirty="0" smtClean="0"/>
              <a:t>Learned – Findings </a:t>
            </a:r>
            <a:endParaRPr lang="en-US" sz="2000" dirty="0"/>
          </a:p>
          <a:p>
            <a:endParaRPr lang="en-US" dirty="0"/>
          </a:p>
        </p:txBody>
      </p:sp>
      <p:sp>
        <p:nvSpPr>
          <p:cNvPr id="4" name="Slide Number Placeholder 3"/>
          <p:cNvSpPr>
            <a:spLocks noGrp="1"/>
          </p:cNvSpPr>
          <p:nvPr>
            <p:ph type="sldNum" sz="quarter" idx="4"/>
          </p:nvPr>
        </p:nvSpPr>
        <p:spPr/>
        <p:txBody>
          <a:bodyPr/>
          <a:lstStyle/>
          <a:p>
            <a:pPr algn="ctr"/>
            <a:fld id="{5A65EF76-EBBD-428C-9EC4-3B8033C9CDEE}" type="slidenum">
              <a:rPr lang="en-US" smtClean="0"/>
              <a:pPr algn="ctr"/>
              <a:t>9</a:t>
            </a:fld>
            <a:endParaRPr lang="en-US" dirty="0"/>
          </a:p>
        </p:txBody>
      </p:sp>
      <p:sp>
        <p:nvSpPr>
          <p:cNvPr id="7" name="TextBox 6"/>
          <p:cNvSpPr txBox="1"/>
          <p:nvPr/>
        </p:nvSpPr>
        <p:spPr>
          <a:xfrm>
            <a:off x="152400" y="838200"/>
            <a:ext cx="8839200" cy="3477875"/>
          </a:xfrm>
          <a:prstGeom prst="rect">
            <a:avLst/>
          </a:prstGeom>
        </p:spPr>
        <p:txBody>
          <a:bodyPr wrap="square" rtlCol="0">
            <a:spAutoFit/>
          </a:bodyPr>
          <a:lstStyle/>
          <a:p>
            <a:r>
              <a:rPr lang="en-US" sz="2000" b="1" dirty="0">
                <a:latin typeface="Arial Narrow" panose="020B0606020202030204" pitchFamily="34" charset="0"/>
              </a:rPr>
              <a:t>Checklist 5 – Motor Carrier </a:t>
            </a:r>
            <a:r>
              <a:rPr lang="en-US" sz="2000" b="1" dirty="0" smtClean="0">
                <a:latin typeface="Arial Narrow" panose="020B0606020202030204" pitchFamily="34" charset="0"/>
              </a:rPr>
              <a:t>Operations</a:t>
            </a:r>
          </a:p>
          <a:p>
            <a:r>
              <a:rPr lang="en-US" sz="2000" b="1" dirty="0" smtClean="0">
                <a:latin typeface="Arial Narrow" panose="020B0606020202030204" pitchFamily="34" charset="0"/>
              </a:rPr>
              <a:t>Level </a:t>
            </a:r>
            <a:r>
              <a:rPr lang="en-US" sz="2000" b="1" dirty="0">
                <a:latin typeface="Arial Narrow" panose="020B0606020202030204" pitchFamily="34" charset="0"/>
              </a:rPr>
              <a:t>2:</a:t>
            </a:r>
          </a:p>
          <a:p>
            <a:r>
              <a:rPr lang="en-US" sz="2000" dirty="0">
                <a:latin typeface="Arial Narrow" panose="020B0606020202030204" pitchFamily="34" charset="0"/>
              </a:rPr>
              <a:t>49 CFR 382.403 (a). An employer shall prepare and maintain a summary of the results of its alcohol and controlled substances testing programs performed under this part during the previous calendar year,  when requested by the Secretary of Transportation,  any DOT agency,  or any State or Local officials with regulatory authority over the employer or any of its drivers.</a:t>
            </a:r>
            <a:br>
              <a:rPr lang="en-US" sz="2000" dirty="0">
                <a:latin typeface="Arial Narrow" panose="020B0606020202030204" pitchFamily="34" charset="0"/>
              </a:rPr>
            </a:br>
            <a:r>
              <a:rPr lang="en-US" sz="2000" dirty="0">
                <a:latin typeface="Arial Narrow" panose="020B0606020202030204" pitchFamily="34" charset="0"/>
              </a:rPr>
              <a:t/>
            </a:r>
            <a:br>
              <a:rPr lang="en-US" sz="2000" dirty="0">
                <a:latin typeface="Arial Narrow" panose="020B0606020202030204" pitchFamily="34" charset="0"/>
              </a:rPr>
            </a:br>
            <a:r>
              <a:rPr lang="en-US" sz="2000" dirty="0">
                <a:latin typeface="Arial Narrow" panose="020B0606020202030204" pitchFamily="34" charset="0"/>
              </a:rPr>
              <a:t>The required amount of controlled substance testing for 2015 based on 144 Drivers was 72. The number of random tests performed was 70  which fell 2 tests short of meeting the </a:t>
            </a:r>
            <a:r>
              <a:rPr lang="en-US" sz="2000" dirty="0" smtClean="0">
                <a:latin typeface="Arial Narrow" panose="020B0606020202030204" pitchFamily="34" charset="0"/>
              </a:rPr>
              <a:t>minimum.</a:t>
            </a:r>
            <a:endParaRPr lang="en-US" sz="2000" dirty="0" smtClean="0">
              <a:latin typeface="Arial Narrow" panose="020B0606020202030204" pitchFamily="34" charset="0"/>
            </a:endParaRPr>
          </a:p>
        </p:txBody>
      </p:sp>
    </p:spTree>
    <p:extLst>
      <p:ext uri="{BB962C8B-B14F-4D97-AF65-F5344CB8AC3E}">
        <p14:creationId xmlns:p14="http://schemas.microsoft.com/office/powerpoint/2010/main" val="60903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69B0"/>
      </a:dk2>
      <a:lt2>
        <a:srgbClr val="8FD2FF"/>
      </a:lt2>
      <a:accent1>
        <a:srgbClr val="0069B0"/>
      </a:accent1>
      <a:accent2>
        <a:srgbClr val="8FD2FF"/>
      </a:accent2>
      <a:accent3>
        <a:srgbClr val="F3901D"/>
      </a:accent3>
      <a:accent4>
        <a:srgbClr val="006F51"/>
      </a:accent4>
      <a:accent5>
        <a:srgbClr val="9DF5D3"/>
      </a:accent5>
      <a:accent6>
        <a:srgbClr val="FEF064"/>
      </a:accent6>
      <a:hlink>
        <a:srgbClr val="4DC9FF"/>
      </a:hlink>
      <a:folHlink>
        <a:srgbClr val="EE34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SRNS 2014">
      <a:dk1>
        <a:srgbClr val="000000"/>
      </a:dk1>
      <a:lt1>
        <a:srgbClr val="FFFFFF"/>
      </a:lt1>
      <a:dk2>
        <a:srgbClr val="0069B0"/>
      </a:dk2>
      <a:lt2>
        <a:srgbClr val="8FD2FF"/>
      </a:lt2>
      <a:accent1>
        <a:srgbClr val="F3901D"/>
      </a:accent1>
      <a:accent2>
        <a:srgbClr val="F9CA91"/>
      </a:accent2>
      <a:accent3>
        <a:srgbClr val="FEF064"/>
      </a:accent3>
      <a:accent4>
        <a:srgbClr val="FEF7B0"/>
      </a:accent4>
      <a:accent5>
        <a:srgbClr val="006F51"/>
      </a:accent5>
      <a:accent6>
        <a:srgbClr val="9DF5D3"/>
      </a:accent6>
      <a:hlink>
        <a:srgbClr val="4DC9FF"/>
      </a:hlink>
      <a:folHlink>
        <a:srgbClr val="EE34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6107</TotalTime>
  <Words>853</Words>
  <Application>Microsoft Office PowerPoint</Application>
  <PresentationFormat>Overhead</PresentationFormat>
  <Paragraphs>125</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Arial Narrow</vt:lpstr>
      <vt:lpstr>Calibri</vt:lpstr>
      <vt:lpstr>Wingdings</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PETTY, KATHY R</dc:creator>
  <cp:lastModifiedBy>COLEY, KEVIN A</cp:lastModifiedBy>
  <cp:revision>113</cp:revision>
  <cp:lastPrinted>2017-05-19T14:45:47Z</cp:lastPrinted>
  <dcterms:created xsi:type="dcterms:W3CDTF">2013-02-27T19:43:20Z</dcterms:created>
  <dcterms:modified xsi:type="dcterms:W3CDTF">2017-05-19T16:10:03Z</dcterms:modified>
</cp:coreProperties>
</file>