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  <p:sldMasterId id="2147483981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3" r:id="rId7"/>
    <p:sldId id="257" r:id="rId8"/>
    <p:sldId id="269" r:id="rId9"/>
    <p:sldId id="272" r:id="rId10"/>
    <p:sldId id="258" r:id="rId11"/>
    <p:sldId id="265" r:id="rId12"/>
    <p:sldId id="268" r:id="rId13"/>
    <p:sldId id="261" r:id="rId14"/>
    <p:sldId id="274" r:id="rId15"/>
    <p:sldId id="260" r:id="rId16"/>
    <p:sldId id="262" r:id="rId17"/>
    <p:sldId id="277" r:id="rId18"/>
    <p:sldId id="275" r:id="rId19"/>
    <p:sldId id="263" r:id="rId20"/>
    <p:sldId id="276" r:id="rId21"/>
    <p:sldId id="270" r:id="rId22"/>
    <p:sldId id="27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5339" autoAdjust="0"/>
  </p:normalViewPr>
  <p:slideViewPr>
    <p:cSldViewPr snapToGrid="0" showGuides="1">
      <p:cViewPr>
        <p:scale>
          <a:sx n="100" d="100"/>
          <a:sy n="100" d="100"/>
        </p:scale>
        <p:origin x="-510" y="486"/>
      </p:cViewPr>
      <p:guideLst>
        <p:guide orient="horz" pos="4181"/>
        <p:guide pos="1359"/>
        <p:guide pos="3843"/>
        <p:guide pos="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919" y="811969"/>
            <a:ext cx="2152274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1" name="Picture 20" descr="DifScat_better vibe.jpg.jpe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253" y="1402065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715768"/>
            <a:ext cx="1664208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185714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m-opt.wikidot.com/wiki:packaging-management-counci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16" y="1000125"/>
            <a:ext cx="8123683" cy="29171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Packaging Management Council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2017 Annual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9675" y="4063040"/>
            <a:ext cx="4015990" cy="2605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Mike </a:t>
            </a:r>
            <a:r>
              <a:rPr lang="en-US" dirty="0" smtClean="0"/>
              <a:t>Caviness, PMC </a:t>
            </a:r>
            <a:r>
              <a:rPr lang="en-US" dirty="0"/>
              <a:t>Chair</a:t>
            </a:r>
          </a:p>
          <a:p>
            <a:pPr algn="ctr"/>
            <a:r>
              <a:rPr lang="en-US" dirty="0" smtClean="0"/>
              <a:t>Point </a:t>
            </a:r>
            <a:r>
              <a:rPr lang="en-US" dirty="0" smtClean="0"/>
              <a:t>Clear, AL</a:t>
            </a:r>
          </a:p>
          <a:p>
            <a:pPr algn="ctr"/>
            <a:r>
              <a:rPr lang="en-US" dirty="0" smtClean="0"/>
              <a:t>May 23, 2017	</a:t>
            </a:r>
          </a:p>
        </p:txBody>
      </p:sp>
    </p:spTree>
    <p:extLst>
      <p:ext uri="{BB962C8B-B14F-4D97-AF65-F5344CB8AC3E}">
        <p14:creationId xmlns:p14="http://schemas.microsoft.com/office/powerpoint/2010/main" val="344249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What did the PMC do since our last meeting? (continued)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8778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DOT Letters of Interpretation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August 15, 2016 – submitted request for clarification concerning selection a PSN for Type A fissile material placed in a Type B fissile container. </a:t>
            </a:r>
          </a:p>
          <a:p>
            <a:pPr lvl="1"/>
            <a:r>
              <a:rPr lang="en-US" dirty="0" smtClean="0"/>
              <a:t>Received response on March 15, 2017, selection is based on type of container used and not the classification of the material being </a:t>
            </a:r>
            <a:r>
              <a:rPr lang="en-US" dirty="0" smtClean="0"/>
              <a:t>shipped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August 29, 2016 – submitted request for clarification asking for relief from HM-250 documentation requirements for Type A containers (49 CFR 173.415(a))</a:t>
            </a:r>
          </a:p>
          <a:p>
            <a:pPr lvl="1"/>
            <a:r>
              <a:rPr lang="en-US" dirty="0" smtClean="0"/>
              <a:t>Received response on March 30, 2017, relief was granted for all </a:t>
            </a:r>
            <a:r>
              <a:rPr lang="en-US" dirty="0"/>
              <a:t> </a:t>
            </a:r>
            <a:r>
              <a:rPr lang="en-US" dirty="0" smtClean="0"/>
              <a:t>   Type A packagings manufactured and offered before July 13, 2015.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7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08" y="570357"/>
            <a:ext cx="8636290" cy="8771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4617B"/>
                </a:solidFill>
              </a:rPr>
              <a:t>What did the PMC do since our last meeting? </a:t>
            </a:r>
            <a:r>
              <a:rPr lang="en-US" sz="3200" dirty="0" smtClean="0">
                <a:solidFill>
                  <a:srgbClr val="04617B"/>
                </a:solidFill>
              </a:rPr>
              <a:t/>
            </a:r>
            <a:br>
              <a:rPr lang="en-US" sz="3200" dirty="0" smtClean="0">
                <a:solidFill>
                  <a:srgbClr val="04617B"/>
                </a:solidFill>
              </a:rPr>
            </a:br>
            <a:r>
              <a:rPr lang="en-US" sz="3200" dirty="0" smtClean="0">
                <a:solidFill>
                  <a:srgbClr val="04617B"/>
                </a:solidFill>
              </a:rPr>
              <a:t>(</a:t>
            </a:r>
            <a:r>
              <a:rPr lang="en-US" sz="3200" dirty="0">
                <a:solidFill>
                  <a:srgbClr val="04617B"/>
                </a:solidFill>
              </a:rPr>
              <a:t>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58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Webinar</a:t>
            </a:r>
          </a:p>
          <a:p>
            <a:r>
              <a:rPr lang="en-US" dirty="0" smtClean="0"/>
              <a:t>November 2</a:t>
            </a:r>
            <a:r>
              <a:rPr lang="en-US" dirty="0"/>
              <a:t>, 2016</a:t>
            </a:r>
          </a:p>
          <a:p>
            <a:pPr lvl="1"/>
            <a:r>
              <a:rPr lang="en-US" i="1" dirty="0"/>
              <a:t>Guidance Document for Selecting Applicable Quality Assurance Requirements for Department of Transportation </a:t>
            </a:r>
            <a:r>
              <a:rPr lang="en-US" i="1" dirty="0" smtClean="0"/>
              <a:t>Packaging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Webinars are conducted in cooperation with the TMC concerning P&amp;T topics of interest to the entire DOE </a:t>
            </a:r>
            <a:r>
              <a:rPr lang="en-US" dirty="0" smtClean="0"/>
              <a:t>Complex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PMC is looking for more suggested topics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smtClean="0"/>
              <a:t>future webinars.</a:t>
            </a:r>
          </a:p>
          <a:p>
            <a:pPr marL="346075" lvl="1" indent="0">
              <a:buNone/>
            </a:pPr>
            <a:endParaRPr lang="en-US" dirty="0"/>
          </a:p>
          <a:p>
            <a:pPr marL="346075" lvl="1" indent="0">
              <a:buNone/>
            </a:pPr>
            <a:endParaRPr lang="en-US" dirty="0" smtClean="0"/>
          </a:p>
        </p:txBody>
      </p:sp>
      <p:pic>
        <p:nvPicPr>
          <p:cNvPr id="4098" name="Picture 2" descr="C:\Users\m26\AppData\Local\Microsoft\Windows\Temporary Internet Files\Content.IE5\ALXF99BB\webina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2" y="4571999"/>
            <a:ext cx="1892301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0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0999"/>
            <a:ext cx="8229600" cy="6374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Working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568" y="1407160"/>
            <a:ext cx="7088632" cy="4195415"/>
          </a:xfrm>
        </p:spPr>
        <p:txBody>
          <a:bodyPr/>
          <a:lstStyle/>
          <a:p>
            <a:r>
              <a:rPr lang="en-US" dirty="0" smtClean="0"/>
              <a:t>Drum &amp; Box WG – Steve Fellows, Chair</a:t>
            </a:r>
          </a:p>
          <a:p>
            <a:r>
              <a:rPr lang="en-US" dirty="0" smtClean="0"/>
              <a:t>Supplier Evaluation WG – Ron Natali/Mark Hawk, Co-Chairs</a:t>
            </a:r>
          </a:p>
          <a:p>
            <a:r>
              <a:rPr lang="en-US" dirty="0" smtClean="0"/>
              <a:t>HM-250 Type A </a:t>
            </a:r>
            <a:r>
              <a:rPr lang="en-US" dirty="0"/>
              <a:t>D</a:t>
            </a:r>
            <a:r>
              <a:rPr lang="en-US" dirty="0" smtClean="0"/>
              <a:t>ocumentation WG – Mark Hawk, Chair</a:t>
            </a:r>
          </a:p>
          <a:p>
            <a:r>
              <a:rPr lang="en-US" dirty="0" smtClean="0"/>
              <a:t>QA Flow down Document WG – Ron Natali, Chair</a:t>
            </a:r>
          </a:p>
          <a:p>
            <a:r>
              <a:rPr lang="en-US" dirty="0" smtClean="0"/>
              <a:t>Finite Element Analysis (FEA) WG – Mike Caviness, Chair</a:t>
            </a:r>
          </a:p>
        </p:txBody>
      </p:sp>
    </p:spTree>
    <p:extLst>
      <p:ext uri="{BB962C8B-B14F-4D97-AF65-F5344CB8AC3E}">
        <p14:creationId xmlns:p14="http://schemas.microsoft.com/office/powerpoint/2010/main" val="340528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Current Working </a:t>
            </a:r>
            <a:r>
              <a:rPr lang="en-US" dirty="0" smtClean="0"/>
              <a:t>Groups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1280"/>
            <a:ext cx="8229600" cy="3293745"/>
          </a:xfrm>
        </p:spPr>
        <p:txBody>
          <a:bodyPr/>
          <a:lstStyle/>
          <a:p>
            <a:r>
              <a:rPr lang="en-US" dirty="0"/>
              <a:t>DOT Testing </a:t>
            </a:r>
            <a:r>
              <a:rPr lang="en-US" dirty="0" smtClean="0"/>
              <a:t>WG – Mark Hawk</a:t>
            </a:r>
            <a:endParaRPr lang="en-US" dirty="0"/>
          </a:p>
          <a:p>
            <a:pPr lvl="1"/>
            <a:r>
              <a:rPr lang="en-US" dirty="0"/>
              <a:t>UN </a:t>
            </a:r>
            <a:r>
              <a:rPr lang="en-US" dirty="0" smtClean="0"/>
              <a:t>Testing – Ron Natali, Subgroup Chair</a:t>
            </a:r>
            <a:endParaRPr lang="en-US" dirty="0"/>
          </a:p>
          <a:p>
            <a:pPr lvl="1"/>
            <a:r>
              <a:rPr lang="en-US" dirty="0"/>
              <a:t>Type A Testing </a:t>
            </a:r>
            <a:r>
              <a:rPr lang="en-US" dirty="0" smtClean="0"/>
              <a:t>– Erich Opperman, Subgroup Chair</a:t>
            </a:r>
          </a:p>
          <a:p>
            <a:pPr marL="346075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Are there other potential topics affecting DOE sites?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6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08" y="465582"/>
            <a:ext cx="8636290" cy="8771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PMC Packaging Assistance</a:t>
            </a:r>
            <a:br>
              <a:rPr lang="en-US" sz="3600" dirty="0" smtClean="0"/>
            </a:br>
            <a:r>
              <a:rPr lang="en-US" sz="3600" dirty="0" smtClean="0"/>
              <a:t>(Requested by DOE and/or Contractors)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 to ship under 10 CFR 71.22 – Does a shipper have to have a Subpart H QAP in place or not?</a:t>
            </a:r>
          </a:p>
          <a:p>
            <a:r>
              <a:rPr lang="en-US" dirty="0" smtClean="0"/>
              <a:t>Is 10 CFR 830 applicable for DOE employees as well as DOE Contractors?</a:t>
            </a:r>
          </a:p>
          <a:p>
            <a:r>
              <a:rPr lang="en-US" dirty="0" smtClean="0"/>
              <a:t>Provided assistance to two sites for the procurement of ISO freight containers.</a:t>
            </a:r>
          </a:p>
          <a:p>
            <a:r>
              <a:rPr lang="en-US" dirty="0" smtClean="0"/>
              <a:t>Provided assistance to DOE on the use of Commercial Grade Dedication</a:t>
            </a:r>
          </a:p>
          <a:p>
            <a:r>
              <a:rPr lang="en-US" dirty="0" smtClean="0"/>
              <a:t>Addressed the potential use of UN hydrostatic testing to meet the Type A pressure reduction capability requirements of 173.412(f)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8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25"/>
            <a:ext cx="8229600" cy="79933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Packaging Assistance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230"/>
            <a:ext cx="8229600" cy="4389120"/>
          </a:xfrm>
        </p:spPr>
        <p:txBody>
          <a:bodyPr/>
          <a:lstStyle/>
          <a:p>
            <a:r>
              <a:rPr lang="en-US" dirty="0" smtClean="0"/>
              <a:t>Provided assistance to determine if Use/User registration requirement for shipping empty certified Type AF or B containers is required.</a:t>
            </a:r>
          </a:p>
          <a:p>
            <a:r>
              <a:rPr lang="en-US" dirty="0" smtClean="0"/>
              <a:t>Provided assistance as to whether manufacturer’s closure instructions are required when shipping empty containers (both UN and RAM) </a:t>
            </a:r>
          </a:p>
          <a:p>
            <a:r>
              <a:rPr lang="en-US" dirty="0" smtClean="0"/>
              <a:t>Complying with requirements to use foreign-made UN containers</a:t>
            </a:r>
          </a:p>
          <a:p>
            <a:r>
              <a:rPr lang="en-US" dirty="0" smtClean="0"/>
              <a:t>Assist sites in locating packaging SMEs (i.e., UF-6 </a:t>
            </a:r>
            <a:r>
              <a:rPr lang="en-US" dirty="0" err="1" smtClean="0"/>
              <a:t>overpacks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36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476250"/>
            <a:ext cx="8229600" cy="72313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Packaging Assistance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335405"/>
            <a:ext cx="8229600" cy="4389120"/>
          </a:xfrm>
        </p:spPr>
        <p:txBody>
          <a:bodyPr/>
          <a:lstStyle/>
          <a:p>
            <a:r>
              <a:rPr lang="en-US" dirty="0"/>
              <a:t>Assist sites in locating numerous needed packagings </a:t>
            </a:r>
          </a:p>
          <a:p>
            <a:r>
              <a:rPr lang="en-US" dirty="0" smtClean="0"/>
              <a:t>Assisted sites in understanding HM-250 Type A documentation requirements for older containers.</a:t>
            </a:r>
          </a:p>
          <a:p>
            <a:r>
              <a:rPr lang="en-US" dirty="0"/>
              <a:t>Assist </a:t>
            </a:r>
            <a:r>
              <a:rPr lang="en-US" dirty="0" smtClean="0"/>
              <a:t>DOE site in </a:t>
            </a:r>
            <a:r>
              <a:rPr lang="en-US" dirty="0"/>
              <a:t>determining if their freight containers’ CSC plates can be re-certified </a:t>
            </a:r>
            <a:r>
              <a:rPr lang="en-US" dirty="0" smtClean="0"/>
              <a:t>if </a:t>
            </a:r>
            <a:r>
              <a:rPr lang="en-US" dirty="0"/>
              <a:t>their supplier has gone out of business and the existing freight containers have been structurally modified.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381500"/>
            <a:ext cx="2735263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9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	</a:t>
            </a:r>
            <a:endParaRPr lang="en-US" dirty="0"/>
          </a:p>
        </p:txBody>
      </p:sp>
      <p:pic>
        <p:nvPicPr>
          <p:cNvPr id="2050" name="Picture 2" descr="C:\Users\m26\AppData\Local\Microsoft\Windows\Temporary Internet Files\Content.IE5\BVJ4HXLL\Ask-ques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00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1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	</a:t>
            </a:r>
            <a:endParaRPr lang="en-US" dirty="0"/>
          </a:p>
        </p:txBody>
      </p:sp>
      <p:pic>
        <p:nvPicPr>
          <p:cNvPr id="3079" name="Picture 7" descr="C:\Users\m26\AppData\Local\Microsoft\Windows\Temporary Internet Files\Content.IE5\N1YGAQJX\157191742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0850"/>
            <a:ext cx="8128000" cy="55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PMC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sign the Attendance Sheet</a:t>
            </a:r>
          </a:p>
          <a:p>
            <a:r>
              <a:rPr lang="en-US" dirty="0"/>
              <a:t>Review PMC </a:t>
            </a:r>
            <a:r>
              <a:rPr lang="en-US" dirty="0" smtClean="0"/>
              <a:t>Roster</a:t>
            </a:r>
            <a:endParaRPr lang="en-US" dirty="0"/>
          </a:p>
          <a:p>
            <a:pPr lvl="1"/>
            <a:r>
              <a:rPr lang="en-US" dirty="0"/>
              <a:t>Add others from your site </a:t>
            </a:r>
          </a:p>
          <a:p>
            <a:pPr lvl="1"/>
            <a:r>
              <a:rPr lang="en-US" dirty="0"/>
              <a:t>Delete those that have retired or change jobs</a:t>
            </a:r>
          </a:p>
          <a:p>
            <a:pPr lvl="1"/>
            <a:r>
              <a:rPr lang="en-US" dirty="0"/>
              <a:t>Correct any errors in; </a:t>
            </a:r>
          </a:p>
          <a:p>
            <a:pPr lvl="2"/>
            <a:r>
              <a:rPr lang="en-US" dirty="0"/>
              <a:t>spelling, </a:t>
            </a:r>
          </a:p>
          <a:p>
            <a:pPr lvl="2"/>
            <a:r>
              <a:rPr lang="en-US" dirty="0"/>
              <a:t>email address, </a:t>
            </a:r>
          </a:p>
          <a:p>
            <a:pPr lvl="2"/>
            <a:r>
              <a:rPr lang="en-US" dirty="0"/>
              <a:t>company names, and</a:t>
            </a:r>
          </a:p>
          <a:p>
            <a:pPr lvl="2"/>
            <a:r>
              <a:rPr lang="en-US" dirty="0"/>
              <a:t>phone numbers</a:t>
            </a:r>
          </a:p>
          <a:p>
            <a:r>
              <a:rPr lang="en-US" dirty="0" smtClean="0"/>
              <a:t>Review Charter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08" y="609600"/>
            <a:ext cx="8636290" cy="8096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Welcome! 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91733"/>
            <a:ext cx="8642640" cy="4538133"/>
          </a:xfrm>
        </p:spPr>
        <p:txBody>
          <a:bodyPr/>
          <a:lstStyle/>
          <a:p>
            <a:r>
              <a:rPr lang="en-US" dirty="0" smtClean="0"/>
              <a:t>Introduction of participants</a:t>
            </a:r>
          </a:p>
          <a:p>
            <a:r>
              <a:rPr lang="en-US" dirty="0" smtClean="0"/>
              <a:t>Introduction points: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DOE site/employer</a:t>
            </a:r>
          </a:p>
          <a:p>
            <a:pPr lvl="1"/>
            <a:r>
              <a:rPr lang="en-US" dirty="0" smtClean="0"/>
              <a:t>Job title(s)- years on job</a:t>
            </a:r>
          </a:p>
          <a:p>
            <a:pPr lvl="1"/>
            <a:r>
              <a:rPr lang="en-US" dirty="0" smtClean="0"/>
              <a:t>Major responsibilities</a:t>
            </a:r>
          </a:p>
          <a:p>
            <a:pPr lvl="1"/>
            <a:r>
              <a:rPr lang="en-US" dirty="0" smtClean="0"/>
              <a:t>What do you hope to gain by attending the PMC/CTMA meetings?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the </a:t>
            </a:r>
            <a:r>
              <a:rPr lang="en-US" dirty="0" smtClean="0"/>
              <a:t>PMC - </a:t>
            </a:r>
            <a:r>
              <a:rPr lang="en-US" dirty="0" smtClean="0"/>
              <a:t>by the numbers?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174 members</a:t>
            </a:r>
          </a:p>
          <a:p>
            <a:r>
              <a:rPr lang="en-US" dirty="0" smtClean="0"/>
              <a:t>45 Contractors, Subcontractors, Consultants</a:t>
            </a:r>
          </a:p>
          <a:p>
            <a:r>
              <a:rPr lang="en-US" dirty="0" smtClean="0"/>
              <a:t>28 DOE sites represented</a:t>
            </a:r>
          </a:p>
          <a:p>
            <a:r>
              <a:rPr lang="en-US" dirty="0" smtClean="0"/>
              <a:t>1 DOE agency represented (NNSA)</a:t>
            </a:r>
          </a:p>
          <a:p>
            <a:r>
              <a:rPr lang="en-US" dirty="0" smtClean="0"/>
              <a:t>3 DOE Program Offices (EM, SC, NE)</a:t>
            </a:r>
          </a:p>
          <a:p>
            <a:r>
              <a:rPr lang="en-US" dirty="0" smtClean="0"/>
              <a:t>5 DOE Operations Offices (ALO, Chicago, OR, Hanford, SR)</a:t>
            </a:r>
          </a:p>
          <a:p>
            <a:r>
              <a:rPr lang="en-US" dirty="0"/>
              <a:t>4</a:t>
            </a:r>
            <a:r>
              <a:rPr lang="en-US" dirty="0" smtClean="0"/>
              <a:t> DOE Field Offices (Paducah, Sandia, Fermi, ORNL)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m26\AppData\Local\Microsoft\Windows\Temporary Internet Files\Content.IE5\31U4CREH\meeting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52531"/>
            <a:ext cx="1515533" cy="13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6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51688"/>
            <a:ext cx="8229600" cy="5817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PMC Organizational Chart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1539876"/>
            <a:ext cx="6688666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6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PMC Executive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070" y="1175057"/>
            <a:ext cx="7584880" cy="43536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 are the Executive Committee </a:t>
            </a:r>
            <a:r>
              <a:rPr lang="en-US" dirty="0"/>
              <a:t>M</a:t>
            </a:r>
            <a:r>
              <a:rPr lang="en-US" dirty="0" smtClean="0"/>
              <a:t>embers:</a:t>
            </a:r>
          </a:p>
          <a:p>
            <a:pPr lvl="1"/>
            <a:r>
              <a:rPr lang="en-US" dirty="0" smtClean="0"/>
              <a:t>Mike Caviness- Chair</a:t>
            </a:r>
          </a:p>
          <a:p>
            <a:pPr lvl="1"/>
            <a:r>
              <a:rPr lang="en-US" dirty="0" smtClean="0"/>
              <a:t>Sylvia McGhee- Vice Chair</a:t>
            </a:r>
          </a:p>
          <a:p>
            <a:pPr lvl="1"/>
            <a:r>
              <a:rPr lang="en-US" dirty="0" smtClean="0"/>
              <a:t>Jennifer Burch</a:t>
            </a:r>
          </a:p>
          <a:p>
            <a:pPr lvl="1"/>
            <a:r>
              <a:rPr lang="en-US" dirty="0" smtClean="0"/>
              <a:t>Larry Stuhl</a:t>
            </a:r>
          </a:p>
          <a:p>
            <a:pPr lvl="1"/>
            <a:r>
              <a:rPr lang="en-US" dirty="0" smtClean="0"/>
              <a:t>Nancy Casebolt</a:t>
            </a:r>
          </a:p>
          <a:p>
            <a:pPr lvl="1"/>
            <a:r>
              <a:rPr lang="en-US" dirty="0"/>
              <a:t>Mark Hawk- </a:t>
            </a:r>
            <a:r>
              <a:rPr lang="en-US" dirty="0" smtClean="0"/>
              <a:t>Coordinator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0">
              <a:buClr>
                <a:srgbClr val="1E7640"/>
              </a:buClr>
            </a:pPr>
            <a:r>
              <a:rPr lang="en-US" dirty="0" smtClean="0">
                <a:solidFill>
                  <a:prstClr val="black"/>
                </a:solidFill>
              </a:rPr>
              <a:t>Past PMC Chairs </a:t>
            </a:r>
            <a:r>
              <a:rPr lang="en-US" dirty="0">
                <a:solidFill>
                  <a:prstClr val="black"/>
                </a:solidFill>
              </a:rPr>
              <a:t>that act in an advisory role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endParaRPr lang="en-US" dirty="0" smtClean="0"/>
          </a:p>
          <a:p>
            <a:pPr lvl="1"/>
            <a:r>
              <a:rPr lang="en-US" dirty="0" smtClean="0"/>
              <a:t>Steve </a:t>
            </a:r>
            <a:r>
              <a:rPr lang="en-US" dirty="0" smtClean="0"/>
              <a:t>Fellows</a:t>
            </a:r>
          </a:p>
          <a:p>
            <a:pPr lvl="1"/>
            <a:r>
              <a:rPr lang="en-US" dirty="0" smtClean="0"/>
              <a:t>Mark Hawk</a:t>
            </a:r>
            <a:endParaRPr lang="en-US" dirty="0" smtClean="0"/>
          </a:p>
          <a:p>
            <a:pPr lvl="1"/>
            <a:r>
              <a:rPr lang="en-US" dirty="0"/>
              <a:t>Angie McGee</a:t>
            </a:r>
          </a:p>
          <a:p>
            <a:pPr lvl="1"/>
            <a:r>
              <a:rPr lang="en-US" dirty="0"/>
              <a:t>Ron Natali</a:t>
            </a:r>
          </a:p>
          <a:p>
            <a:pPr lvl="1"/>
            <a:r>
              <a:rPr lang="en-US" dirty="0" smtClean="0"/>
              <a:t>Erich Opperman</a:t>
            </a:r>
          </a:p>
          <a:p>
            <a:pPr lvl="1"/>
            <a:r>
              <a:rPr lang="en-US" dirty="0" smtClean="0"/>
              <a:t>John Woodbury</a:t>
            </a:r>
            <a:endParaRPr lang="en-US" dirty="0"/>
          </a:p>
        </p:txBody>
      </p:sp>
      <p:pic>
        <p:nvPicPr>
          <p:cNvPr id="2050" name="Picture 2" descr="C:\Users\m26\AppData\Local\Microsoft\Windows\Temporary Internet Files\Content.IE5\L72DABTO\clipart_of_15085_sm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26468"/>
            <a:ext cx="2582334" cy="24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0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116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PMC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678305"/>
            <a:ext cx="7372350" cy="4389120"/>
          </a:xfrm>
        </p:spPr>
        <p:txBody>
          <a:bodyPr/>
          <a:lstStyle/>
          <a:p>
            <a:r>
              <a:rPr lang="en-US" dirty="0"/>
              <a:t>Sponsors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Ashok Kapoor-  EM</a:t>
            </a:r>
          </a:p>
          <a:p>
            <a:pPr lvl="1"/>
            <a:r>
              <a:rPr lang="en-US" dirty="0" smtClean="0"/>
              <a:t>Chad Thompson - NNSA</a:t>
            </a:r>
            <a:endParaRPr lang="en-US" dirty="0"/>
          </a:p>
          <a:p>
            <a:pPr lvl="1"/>
            <a:r>
              <a:rPr lang="en-US" dirty="0"/>
              <a:t>Alice Caponiti- NE</a:t>
            </a:r>
          </a:p>
          <a:p>
            <a:pPr lvl="1"/>
            <a:r>
              <a:rPr lang="en-US" dirty="0"/>
              <a:t>David </a:t>
            </a:r>
            <a:r>
              <a:rPr lang="en-US" dirty="0" smtClean="0"/>
              <a:t>Michlewicz - </a:t>
            </a:r>
            <a:r>
              <a:rPr lang="en-US" dirty="0"/>
              <a:t>SC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C:\Users\m26\AppData\Local\Microsoft\Windows\Temporary Internet Files\Content.IE5\L72DABTO\thank-you-ki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23" y="4201585"/>
            <a:ext cx="2776537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6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42925"/>
            <a:ext cx="8229600" cy="894588"/>
          </a:xfrm>
        </p:spPr>
        <p:txBody>
          <a:bodyPr/>
          <a:lstStyle/>
          <a:p>
            <a:pPr algn="ctr"/>
            <a:r>
              <a:rPr lang="en-US" dirty="0" smtClean="0"/>
              <a:t>PMC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to DOE contractors involved in packaging and transportation activities</a:t>
            </a:r>
          </a:p>
          <a:p>
            <a:r>
              <a:rPr lang="en-US" dirty="0" smtClean="0"/>
              <a:t>Volunteer basis</a:t>
            </a:r>
          </a:p>
          <a:p>
            <a:r>
              <a:rPr lang="en-US" dirty="0" smtClean="0"/>
              <a:t>Membership does not expire </a:t>
            </a:r>
          </a:p>
          <a:p>
            <a:r>
              <a:rPr lang="en-US" dirty="0" smtClean="0"/>
              <a:t>Most important asset!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information can be found on the PMC Homepage: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em-opt.wikidot.com/wiki:packaging-management-council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094613"/>
            <a:ext cx="8229600" cy="715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did the PMC do since our last meeting?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Completed</a:t>
            </a:r>
            <a:r>
              <a:rPr lang="en-US" dirty="0" smtClean="0"/>
              <a:t> QA </a:t>
            </a:r>
            <a:r>
              <a:rPr lang="en-US" dirty="0" err="1" smtClean="0"/>
              <a:t>Flowdown</a:t>
            </a:r>
            <a:r>
              <a:rPr lang="en-US" dirty="0" smtClean="0"/>
              <a:t> document, </a:t>
            </a:r>
            <a:r>
              <a:rPr lang="en-US" i="1" dirty="0"/>
              <a:t>Guidance Document for Selecting Applicable Quality Assurance Requirements for Department of Transportation Packaging</a:t>
            </a:r>
            <a:endParaRPr lang="en-US" dirty="0" smtClean="0"/>
          </a:p>
          <a:p>
            <a:r>
              <a:rPr lang="en-US" b="1" dirty="0" smtClean="0"/>
              <a:t>Completed</a:t>
            </a:r>
            <a:r>
              <a:rPr lang="en-US" dirty="0" smtClean="0"/>
              <a:t> </a:t>
            </a:r>
            <a:r>
              <a:rPr lang="en-US" i="1" dirty="0" smtClean="0"/>
              <a:t>Freight Container Handbook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Both documents are presently being considered by the Office of Nuclear Safety, AU-30, to become official DOE Technical Guidance Documents.</a:t>
            </a:r>
          </a:p>
        </p:txBody>
      </p:sp>
    </p:spTree>
    <p:extLst>
      <p:ext uri="{BB962C8B-B14F-4D97-AF65-F5344CB8AC3E}">
        <p14:creationId xmlns:p14="http://schemas.microsoft.com/office/powerpoint/2010/main" val="22747848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PMC presentation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NL template_4x3_160226.potx" id="{DF21DB35-F0E5-4B9D-A31C-3B8FCA7CFF42}" vid="{C80A0934-B94A-49A3-9B10-0453C9DE6C2E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2D17C6-28BC-4795-BEE8-26D827B812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F0F62-FE39-4830-AE83-C0E6AE85D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7FA1AD-ED20-4A69-921B-535C0567180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PMC presentation</Template>
  <TotalTime>0</TotalTime>
  <Words>790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PMC presentation</vt:lpstr>
      <vt:lpstr>Flow</vt:lpstr>
      <vt:lpstr>Packaging Management Council  2017 Annual Meeting</vt:lpstr>
      <vt:lpstr>PMC Business</vt:lpstr>
      <vt:lpstr> Welcome! Who are you?</vt:lpstr>
      <vt:lpstr>Who is the PMC - by the numbers?</vt:lpstr>
      <vt:lpstr>PMC Organizational Chart</vt:lpstr>
      <vt:lpstr>PMC Executive Committee</vt:lpstr>
      <vt:lpstr>PMC Sponsors</vt:lpstr>
      <vt:lpstr>PMC Members</vt:lpstr>
      <vt:lpstr>What did the PMC do since our last meeting?</vt:lpstr>
      <vt:lpstr>What did the PMC do since our last meeting? (continued)</vt:lpstr>
      <vt:lpstr>What did the PMC do since our last meeting?  (continued)</vt:lpstr>
      <vt:lpstr>Current Working Groups</vt:lpstr>
      <vt:lpstr>Current Working Groups (continued)</vt:lpstr>
      <vt:lpstr>PMC Packaging Assistance (Requested by DOE and/or Contractors)</vt:lpstr>
      <vt:lpstr>Packaging Assistance (continued)</vt:lpstr>
      <vt:lpstr>Packaging Assistance (continued)</vt:lpstr>
      <vt:lpstr>Questions?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2016-05-09T18:00:50Z</dcterms:created>
  <dcterms:modified xsi:type="dcterms:W3CDTF">2017-05-18T18:53:47Z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